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handoutMasterIdLst>
    <p:handoutMasterId r:id="rId35"/>
  </p:handoutMasterIdLst>
  <p:sldIdLst>
    <p:sldId id="256" r:id="rId2"/>
    <p:sldId id="272" r:id="rId3"/>
    <p:sldId id="257" r:id="rId4"/>
    <p:sldId id="266" r:id="rId5"/>
    <p:sldId id="276" r:id="rId6"/>
    <p:sldId id="277" r:id="rId7"/>
    <p:sldId id="278" r:id="rId8"/>
    <p:sldId id="287" r:id="rId9"/>
    <p:sldId id="288" r:id="rId10"/>
    <p:sldId id="281" r:id="rId11"/>
    <p:sldId id="286" r:id="rId12"/>
    <p:sldId id="283" r:id="rId13"/>
    <p:sldId id="285" r:id="rId14"/>
    <p:sldId id="280" r:id="rId15"/>
    <p:sldId id="282" r:id="rId16"/>
    <p:sldId id="284" r:id="rId17"/>
    <p:sldId id="279" r:id="rId18"/>
    <p:sldId id="267" r:id="rId19"/>
    <p:sldId id="264" r:id="rId20"/>
    <p:sldId id="265" r:id="rId21"/>
    <p:sldId id="259" r:id="rId22"/>
    <p:sldId id="270" r:id="rId23"/>
    <p:sldId id="263" r:id="rId24"/>
    <p:sldId id="262" r:id="rId25"/>
    <p:sldId id="258" r:id="rId26"/>
    <p:sldId id="260" r:id="rId27"/>
    <p:sldId id="261" r:id="rId28"/>
    <p:sldId id="268" r:id="rId29"/>
    <p:sldId id="273" r:id="rId30"/>
    <p:sldId id="271" r:id="rId31"/>
    <p:sldId id="269" r:id="rId32"/>
    <p:sldId id="274" r:id="rId33"/>
  </p:sldIdLst>
  <p:sldSz cx="12192000" cy="6858000"/>
  <p:notesSz cx="7315200" cy="9601200"/>
  <p:embeddedFontLst>
    <p:embeddedFont>
      <p:font typeface="B Nazanin" panose="00000400000000000000" pitchFamily="2" charset="-78"/>
      <p:regular r:id="rId36"/>
      <p:bold r:id="rId37"/>
    </p:embeddedFont>
    <p:embeddedFont>
      <p:font typeface="B Titr" panose="00000700000000000000" pitchFamily="2" charset="-78"/>
      <p:bold r:id="rId38"/>
    </p:embeddedFont>
    <p:embeddedFont>
      <p:font typeface="Calibri" panose="020F050202020403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90" d="100"/>
          <a:sy n="90" d="100"/>
        </p:scale>
        <p:origin x="1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BA7B2B-8EEB-4ABF-BF2B-D41366FE460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705D39-ED22-43AC-8209-9159351C1AF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9E02C4D-BDF8-40DE-A2A0-CADECD738487}" type="datetimeFigureOut">
              <a:rPr lang="en-US" smtClean="0"/>
              <a:t>2/5/2020</a:t>
            </a:fld>
            <a:endParaRPr lang="en-US"/>
          </a:p>
        </p:txBody>
      </p:sp>
      <p:sp>
        <p:nvSpPr>
          <p:cNvPr id="4" name="Footer Placeholder 3">
            <a:extLst>
              <a:ext uri="{FF2B5EF4-FFF2-40B4-BE49-F238E27FC236}">
                <a16:creationId xmlns:a16="http://schemas.microsoft.com/office/drawing/2014/main" id="{4981C443-C0A7-4EA1-830D-CD8ED0C0D75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C83459-7D72-448D-9071-99D48E08777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396766D-9B24-4F97-9094-33E43EF72605}" type="slidenum">
              <a:rPr lang="en-US" smtClean="0"/>
              <a:t>‹#›</a:t>
            </a:fld>
            <a:endParaRPr lang="en-US"/>
          </a:p>
        </p:txBody>
      </p:sp>
    </p:spTree>
    <p:extLst>
      <p:ext uri="{BB962C8B-B14F-4D97-AF65-F5344CB8AC3E}">
        <p14:creationId xmlns:p14="http://schemas.microsoft.com/office/powerpoint/2010/main" val="28360328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5E134C4-99CC-49ED-8A81-971E142AC399}" type="datetimeFigureOut">
              <a:rPr lang="en-US" smtClean="0"/>
              <a:t>2/5/2020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092AD6B-D2C5-4CDD-9685-5C5CDA01D63A}" type="slidenum">
              <a:rPr lang="en-US" smtClean="0"/>
              <a:t>‹#›</a:t>
            </a:fld>
            <a:endParaRPr lang="en-US"/>
          </a:p>
        </p:txBody>
      </p:sp>
    </p:spTree>
    <p:extLst>
      <p:ext uri="{BB962C8B-B14F-4D97-AF65-F5344CB8AC3E}">
        <p14:creationId xmlns:p14="http://schemas.microsoft.com/office/powerpoint/2010/main" val="29070242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1944D-8EA2-4D2F-A935-EB57DFB85901}"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18964A-2ED8-4DF6-A9C4-6F458DE6FC3E}"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59DB84-D14A-42D9-9855-E2E6F1797572}"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613D7-084E-48BB-9412-3D57903FECB6}"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47E05-78FC-48EC-870A-99C932CF76BC}"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394793E-8DA4-4FEF-8ED6-053F9FCAF9AB}"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53C87E-0223-403D-B042-2C692EA8C467}"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BF457-122C-41E8-8F0E-649A543BC9CE}"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94446E2-39F1-4471-9A75-297799BCFDCE}" type="datetime1">
              <a:rPr lang="en-US" smtClean="0"/>
              <a:t>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07737-7931-4685-880E-8F43F26246C8}"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84D15-5D64-4BCA-B069-F1CF8B3B79D9}"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A8C8A7-D3BF-4E40-AE13-83067D04A851}"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CF3F87-C57A-41DD-92E4-87E4AF79DABF}" type="datetime1">
              <a:rPr lang="en-US" smtClean="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E39D2-73D9-4496-AFDA-06FDE68204C3}"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85C34DF-F401-4962-8030-E8414375D885}" type="datetime1">
              <a:rPr lang="en-US" smtClean="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CC32B-F157-4147-9D3E-98EE8E71C4F0}"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66559-FE8C-4938-B99A-F5AECC3F5C3F}"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100000">
              <a:schemeClr val="bg2">
                <a:shade val="100000"/>
                <a:hueMod val="100000"/>
                <a:satMod val="110000"/>
                <a:lumMod val="130000"/>
              </a:schemeClr>
            </a:gs>
            <a:gs pos="100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6109C5-3CB1-4D20-BE87-F96BE915AFF9}" type="datetime1">
              <a:rPr lang="en-US" smtClean="0"/>
              <a:t>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91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2500531" y="2365586"/>
            <a:ext cx="5577168" cy="3231654"/>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بیمه</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دکتر کیانوش میرزاده</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آموزشی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مقالات علمی 3 مورد</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ترجمه کتاب یک مورد</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1" descr="\\192.168.0.9\Share\amozesh\12.jpg">
            <a:extLst>
              <a:ext uri="{FF2B5EF4-FFF2-40B4-BE49-F238E27FC236}">
                <a16:creationId xmlns:a16="http://schemas.microsoft.com/office/drawing/2014/main" id="{40AA02C0-96CE-4E21-8E69-C4386ADB38BB}"/>
              </a:ext>
            </a:extLst>
          </p:cNvPr>
          <p:cNvPicPr>
            <a:picLocks noChangeAspect="1" noChangeArrowheads="1"/>
          </p:cNvPicPr>
          <p:nvPr/>
        </p:nvPicPr>
        <p:blipFill>
          <a:blip r:embed="rId3" cstate="print"/>
          <a:srcRect/>
          <a:stretch>
            <a:fillRect/>
          </a:stretch>
        </p:blipFill>
        <p:spPr bwMode="auto">
          <a:xfrm>
            <a:off x="9659975" y="2365586"/>
            <a:ext cx="1268413" cy="1517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399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013748" y="2365586"/>
            <a:ext cx="8550739" cy="273921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کاردانی و کارشناسی مدیریت کسب و کار</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دکتر فاطمه نهضت</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آموزش عالی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مقاله : 7 مورد</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2">
            <a:extLst>
              <a:ext uri="{FF2B5EF4-FFF2-40B4-BE49-F238E27FC236}">
                <a16:creationId xmlns:a16="http://schemas.microsoft.com/office/drawing/2014/main" id="{D9DB4328-A430-417E-919D-D8A7081C63E5}"/>
              </a:ext>
            </a:extLst>
          </p:cNvPr>
          <p:cNvPicPr>
            <a:picLocks noChangeAspect="1" noChangeArrowheads="1"/>
          </p:cNvPicPr>
          <p:nvPr/>
        </p:nvPicPr>
        <p:blipFill>
          <a:blip r:embed="rId3"/>
          <a:stretch>
            <a:fillRect/>
          </a:stretch>
        </p:blipFill>
        <p:spPr bwMode="auto">
          <a:xfrm>
            <a:off x="9628325" y="2365586"/>
            <a:ext cx="1331713" cy="16699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302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013748" y="2365586"/>
            <a:ext cx="8550739" cy="273921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کاردانی و کارشناسی مدیریت کسب و کار</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دکتر فاطمه نهضت</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آموزش عالی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مقاله : 7 مورد</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2">
            <a:extLst>
              <a:ext uri="{FF2B5EF4-FFF2-40B4-BE49-F238E27FC236}">
                <a16:creationId xmlns:a16="http://schemas.microsoft.com/office/drawing/2014/main" id="{D9DB4328-A430-417E-919D-D8A7081C63E5}"/>
              </a:ext>
            </a:extLst>
          </p:cNvPr>
          <p:cNvPicPr>
            <a:picLocks noChangeAspect="1" noChangeArrowheads="1"/>
          </p:cNvPicPr>
          <p:nvPr/>
        </p:nvPicPr>
        <p:blipFill>
          <a:blip r:embed="rId3"/>
          <a:stretch>
            <a:fillRect/>
          </a:stretch>
        </p:blipFill>
        <p:spPr bwMode="auto">
          <a:xfrm>
            <a:off x="9628325" y="2365586"/>
            <a:ext cx="1331713" cy="16699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857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802427" y="2365586"/>
            <a:ext cx="6973384" cy="3231654"/>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تربیت بدنی</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سمیه مهدویان</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تربیت بدنی بیوشیمی فیزیولوژی ورزشی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2 کتاب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مقالات علمی : 5 مورد</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6" name="Picture 1" descr="\\192.168.0.9\Share\amozesh\142331537517.23.jpg">
            <a:extLst>
              <a:ext uri="{FF2B5EF4-FFF2-40B4-BE49-F238E27FC236}">
                <a16:creationId xmlns:a16="http://schemas.microsoft.com/office/drawing/2014/main" id="{4947066E-4A9D-409D-8917-8280A195B5AA}"/>
              </a:ext>
            </a:extLst>
          </p:cNvPr>
          <p:cNvPicPr>
            <a:picLocks noChangeAspect="1" noChangeArrowheads="1"/>
          </p:cNvPicPr>
          <p:nvPr/>
        </p:nvPicPr>
        <p:blipFill>
          <a:blip r:embed="rId3" cstate="print"/>
          <a:srcRect/>
          <a:stretch>
            <a:fillRect/>
          </a:stretch>
        </p:blipFill>
        <p:spPr bwMode="auto">
          <a:xfrm>
            <a:off x="9675727" y="2365586"/>
            <a:ext cx="1236910" cy="1503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361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168436" y="2365586"/>
            <a:ext cx="8241359" cy="3724096"/>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گمرک</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احمد به روز</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کارشناسی ارشد مدیریت صنعتی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 3 کتاب دانشگاهی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طراح اصلی دروس تخصصی مشاغل گمرک ایران</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طراح اصلی دروس تخصصی کاردانی و کارشناسی گمرک</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6" name="Picture 2" descr="\\192.168.0.9\Share\amozesh\10.jpg">
            <a:extLst>
              <a:ext uri="{FF2B5EF4-FFF2-40B4-BE49-F238E27FC236}">
                <a16:creationId xmlns:a16="http://schemas.microsoft.com/office/drawing/2014/main" id="{8763E754-81FE-42F5-9FAF-990C5EBBEA4B}"/>
              </a:ext>
            </a:extLst>
          </p:cNvPr>
          <p:cNvPicPr>
            <a:picLocks noChangeAspect="1" noChangeArrowheads="1"/>
          </p:cNvPicPr>
          <p:nvPr/>
        </p:nvPicPr>
        <p:blipFill>
          <a:blip r:embed="rId3" cstate="print"/>
          <a:srcRect/>
          <a:stretch>
            <a:fillRect/>
          </a:stretch>
        </p:blipFill>
        <p:spPr bwMode="auto">
          <a:xfrm>
            <a:off x="9562344" y="2470647"/>
            <a:ext cx="1463675" cy="15636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5521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650140" y="2365586"/>
            <a:ext cx="7277954" cy="273921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کاردانی حسابداری و امور اداری</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احمد گطمیری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کارشناسی ارشد حسابداری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4 کتاب دانشگاهی</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6" name="Picture 1" descr="D:\ \1.JPG">
            <a:extLst>
              <a:ext uri="{FF2B5EF4-FFF2-40B4-BE49-F238E27FC236}">
                <a16:creationId xmlns:a16="http://schemas.microsoft.com/office/drawing/2014/main" id="{DDC0F211-4B01-4C88-8274-CEB26F053F6A}"/>
              </a:ext>
            </a:extLst>
          </p:cNvPr>
          <p:cNvPicPr>
            <a:picLocks noChangeAspect="1" noChangeArrowheads="1"/>
          </p:cNvPicPr>
          <p:nvPr/>
        </p:nvPicPr>
        <p:blipFill>
          <a:blip r:embed="rId3" cstate="print"/>
          <a:srcRect/>
          <a:stretch>
            <a:fillRect/>
          </a:stretch>
        </p:blipFill>
        <p:spPr bwMode="auto">
          <a:xfrm>
            <a:off x="9522086" y="2365586"/>
            <a:ext cx="1544191" cy="1656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717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351180" y="2365586"/>
            <a:ext cx="7875874" cy="3724096"/>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کارشناسی حسابداری</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دکتر حسین اسماعیلی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حسابداری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عضو انجمن حسابداری و مدیریت ایران</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عضو انجمن حسابداری و مدیران حرفه ای مالی ایران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 عضو انجمن حسابداری و مدیران خبره ایران</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2" descr="\\192.168.0.9\Share\amozesh\139090197118.26.jpg">
            <a:extLst>
              <a:ext uri="{FF2B5EF4-FFF2-40B4-BE49-F238E27FC236}">
                <a16:creationId xmlns:a16="http://schemas.microsoft.com/office/drawing/2014/main" id="{D9DB4328-A430-417E-919D-D8A7081C63E5}"/>
              </a:ext>
            </a:extLst>
          </p:cNvPr>
          <p:cNvPicPr>
            <a:picLocks noChangeAspect="1" noChangeArrowheads="1"/>
          </p:cNvPicPr>
          <p:nvPr/>
        </p:nvPicPr>
        <p:blipFill>
          <a:blip r:embed="rId3" cstate="print"/>
          <a:srcRect/>
          <a:stretch>
            <a:fillRect/>
          </a:stretch>
        </p:blipFill>
        <p:spPr bwMode="auto">
          <a:xfrm>
            <a:off x="9550947" y="2365586"/>
            <a:ext cx="1486469" cy="16699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269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496608" y="2149019"/>
            <a:ext cx="9217588" cy="470898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گروه فناوری اطلاعات و شبکه کاردانی و کارشناسی</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دکتر مهدی امیری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مهندسی نرم افزار</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مقالات به چاپ رسیده در مجلات معتبرو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کنفرانس های بین المللی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 فارسی:5 مورد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انگلیسی : 2 مورد</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کتاب:1 مورد</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1">
            <a:extLst>
              <a:ext uri="{FF2B5EF4-FFF2-40B4-BE49-F238E27FC236}">
                <a16:creationId xmlns:a16="http://schemas.microsoft.com/office/drawing/2014/main" id="{C8BA3178-2205-4145-8CCA-05E93D5D459A}"/>
              </a:ext>
            </a:extLst>
          </p:cNvPr>
          <p:cNvPicPr>
            <a:picLocks noChangeAspect="1" noChangeArrowheads="1"/>
          </p:cNvPicPr>
          <p:nvPr/>
        </p:nvPicPr>
        <p:blipFill>
          <a:blip r:embed="rId3"/>
          <a:stretch>
            <a:fillRect/>
          </a:stretch>
        </p:blipFill>
        <p:spPr bwMode="auto">
          <a:xfrm>
            <a:off x="9928858" y="2484511"/>
            <a:ext cx="1413162" cy="1601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143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راه های ارتباطی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graphicFrame>
        <p:nvGraphicFramePr>
          <p:cNvPr id="3" name="Table 2">
            <a:extLst>
              <a:ext uri="{FF2B5EF4-FFF2-40B4-BE49-F238E27FC236}">
                <a16:creationId xmlns:a16="http://schemas.microsoft.com/office/drawing/2014/main" id="{83AC8B80-5866-460B-96BA-BBAB2AE0B183}"/>
              </a:ext>
            </a:extLst>
          </p:cNvPr>
          <p:cNvGraphicFramePr>
            <a:graphicFrameLocks noGrp="1"/>
          </p:cNvGraphicFramePr>
          <p:nvPr>
            <p:extLst>
              <p:ext uri="{D42A27DB-BD31-4B8C-83A1-F6EECF244321}">
                <p14:modId xmlns:p14="http://schemas.microsoft.com/office/powerpoint/2010/main" val="1691584"/>
              </p:ext>
            </p:extLst>
          </p:nvPr>
        </p:nvGraphicFramePr>
        <p:xfrm>
          <a:off x="680321" y="2897809"/>
          <a:ext cx="10835817" cy="2593891"/>
        </p:xfrm>
        <a:graphic>
          <a:graphicData uri="http://schemas.openxmlformats.org/drawingml/2006/table">
            <a:tbl>
              <a:tblPr firstRow="1" bandRow="1">
                <a:tableStyleId>{5C22544A-7EE6-4342-B048-85BDC9FD1C3A}</a:tableStyleId>
              </a:tblPr>
              <a:tblGrid>
                <a:gridCol w="3162809">
                  <a:extLst>
                    <a:ext uri="{9D8B030D-6E8A-4147-A177-3AD203B41FA5}">
                      <a16:colId xmlns:a16="http://schemas.microsoft.com/office/drawing/2014/main" val="2344352121"/>
                    </a:ext>
                  </a:extLst>
                </a:gridCol>
                <a:gridCol w="4426227">
                  <a:extLst>
                    <a:ext uri="{9D8B030D-6E8A-4147-A177-3AD203B41FA5}">
                      <a16:colId xmlns:a16="http://schemas.microsoft.com/office/drawing/2014/main" val="4262857153"/>
                    </a:ext>
                  </a:extLst>
                </a:gridCol>
                <a:gridCol w="3246781">
                  <a:extLst>
                    <a:ext uri="{9D8B030D-6E8A-4147-A177-3AD203B41FA5}">
                      <a16:colId xmlns:a16="http://schemas.microsoft.com/office/drawing/2014/main" val="3271369454"/>
                    </a:ext>
                  </a:extLst>
                </a:gridCol>
              </a:tblGrid>
              <a:tr h="1441962">
                <a:tc>
                  <a:txBody>
                    <a:bodyPr/>
                    <a:lstStyle/>
                    <a:p>
                      <a:pPr algn="ctr"/>
                      <a:r>
                        <a:rPr lang="fa-IR" sz="2800" dirty="0">
                          <a:solidFill>
                            <a:schemeClr val="bg1"/>
                          </a:solidFill>
                          <a:cs typeface="B Titr" panose="00000700000000000000" pitchFamily="2" charset="-78"/>
                        </a:rPr>
                        <a:t>تلفن</a:t>
                      </a:r>
                      <a:endParaRPr lang="en-US" sz="2800" dirty="0">
                        <a:solidFill>
                          <a:schemeClr val="bg1"/>
                        </a:solidFill>
                        <a:cs typeface="B Titr" panose="00000700000000000000" pitchFamily="2" charset="-78"/>
                      </a:endParaRPr>
                    </a:p>
                  </a:txBody>
                  <a:tcPr anchor="ctr"/>
                </a:tc>
                <a:tc>
                  <a:txBody>
                    <a:bodyPr/>
                    <a:lstStyle/>
                    <a:p>
                      <a:pPr algn="ctr"/>
                      <a:r>
                        <a:rPr lang="fa-IR" sz="2800" dirty="0">
                          <a:solidFill>
                            <a:schemeClr val="bg1"/>
                          </a:solidFill>
                          <a:cs typeface="B Titr" panose="00000700000000000000" pitchFamily="2" charset="-78"/>
                        </a:rPr>
                        <a:t>پایگاه اینترنتی</a:t>
                      </a:r>
                      <a:endParaRPr lang="en-US" sz="2800" dirty="0">
                        <a:solidFill>
                          <a:schemeClr val="bg1"/>
                        </a:solidFill>
                        <a:cs typeface="B Titr" panose="00000700000000000000" pitchFamily="2" charset="-78"/>
                      </a:endParaRPr>
                    </a:p>
                  </a:txBody>
                  <a:tcPr anchor="ctr"/>
                </a:tc>
                <a:tc>
                  <a:txBody>
                    <a:bodyPr/>
                    <a:lstStyle/>
                    <a:p>
                      <a:pPr algn="ctr"/>
                      <a:r>
                        <a:rPr lang="fa-IR" sz="2800" dirty="0">
                          <a:solidFill>
                            <a:schemeClr val="bg1"/>
                          </a:solidFill>
                          <a:cs typeface="B Titr" panose="00000700000000000000" pitchFamily="2" charset="-78"/>
                        </a:rPr>
                        <a:t>کانال ارتباطی</a:t>
                      </a:r>
                      <a:endParaRPr lang="en-US" sz="2800" dirty="0">
                        <a:solidFill>
                          <a:schemeClr val="bg1"/>
                        </a:solidFill>
                        <a:cs typeface="B Titr" panose="00000700000000000000" pitchFamily="2" charset="-78"/>
                      </a:endParaRPr>
                    </a:p>
                  </a:txBody>
                  <a:tcPr anchor="ctr"/>
                </a:tc>
                <a:extLst>
                  <a:ext uri="{0D108BD9-81ED-4DB2-BD59-A6C34878D82A}">
                    <a16:rowId xmlns:a16="http://schemas.microsoft.com/office/drawing/2014/main" val="1243040634"/>
                  </a:ext>
                </a:extLst>
              </a:tr>
              <a:tr h="1151929">
                <a:tc>
                  <a:txBody>
                    <a:bodyPr/>
                    <a:lstStyle/>
                    <a:p>
                      <a:pPr algn="ctr"/>
                      <a:r>
                        <a:rPr lang="fa-IR" sz="2800" dirty="0">
                          <a:solidFill>
                            <a:schemeClr val="bg1"/>
                          </a:solidFill>
                          <a:cs typeface="B Titr" panose="00000700000000000000" pitchFamily="2" charset="-78"/>
                        </a:rPr>
                        <a:t>6 - 44262001</a:t>
                      </a:r>
                      <a:endParaRPr lang="en-US" sz="2800" dirty="0">
                        <a:solidFill>
                          <a:schemeClr val="bg1"/>
                        </a:solidFill>
                        <a:cs typeface="B Titr" panose="00000700000000000000" pitchFamily="2" charset="-78"/>
                      </a:endParaRPr>
                    </a:p>
                  </a:txBody>
                  <a:tcPr anchor="ctr"/>
                </a:tc>
                <a:tc>
                  <a:txBody>
                    <a:bodyPr/>
                    <a:lstStyle/>
                    <a:p>
                      <a:pPr algn="ctr"/>
                      <a:r>
                        <a:rPr lang="en-US" sz="2800" b="1" dirty="0">
                          <a:solidFill>
                            <a:schemeClr val="bg1"/>
                          </a:solidFill>
                          <a:cs typeface="B Titr" panose="00000700000000000000" pitchFamily="2" charset="-78"/>
                        </a:rPr>
                        <a:t>www.tabarsi-uast.com</a:t>
                      </a:r>
                    </a:p>
                  </a:txBody>
                  <a:tcPr anchor="ctr"/>
                </a:tc>
                <a:tc>
                  <a:txBody>
                    <a:bodyPr/>
                    <a:lstStyle/>
                    <a:p>
                      <a:pPr algn="ctr"/>
                      <a:r>
                        <a:rPr lang="en-US" sz="2800" b="1" dirty="0">
                          <a:solidFill>
                            <a:schemeClr val="bg1"/>
                          </a:solidFill>
                          <a:cs typeface="B Titr" panose="00000700000000000000" pitchFamily="2" charset="-78"/>
                        </a:rPr>
                        <a:t>t.me/ertebasi</a:t>
                      </a:r>
                    </a:p>
                  </a:txBody>
                  <a:tcPr anchor="ctr"/>
                </a:tc>
                <a:extLst>
                  <a:ext uri="{0D108BD9-81ED-4DB2-BD59-A6C34878D82A}">
                    <a16:rowId xmlns:a16="http://schemas.microsoft.com/office/drawing/2014/main" val="2497915966"/>
                  </a:ext>
                </a:extLst>
              </a:tr>
            </a:tbl>
          </a:graphicData>
        </a:graphic>
      </p:graphicFrame>
    </p:spTree>
    <p:extLst>
      <p:ext uri="{BB962C8B-B14F-4D97-AF65-F5344CB8AC3E}">
        <p14:creationId xmlns:p14="http://schemas.microsoft.com/office/powerpoint/2010/main" val="122520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8B29A-FFDF-4E7B-9D55-A73D32871A77}"/>
              </a:ext>
            </a:extLst>
          </p:cNvPr>
          <p:cNvPicPr>
            <a:picLocks noChangeAspect="1"/>
          </p:cNvPicPr>
          <p:nvPr/>
        </p:nvPicPr>
        <p:blipFill>
          <a:blip r:embed="rId2"/>
          <a:stretch>
            <a:fillRect/>
          </a:stretch>
        </p:blipFill>
        <p:spPr>
          <a:xfrm>
            <a:off x="9702857" y="2574498"/>
            <a:ext cx="2119948" cy="1709004"/>
          </a:xfrm>
          <a:prstGeom prst="rect">
            <a:avLst/>
          </a:prstGeom>
        </p:spPr>
      </p:pic>
      <p:pic>
        <p:nvPicPr>
          <p:cNvPr id="7" name="Picture 6">
            <a:extLst>
              <a:ext uri="{FF2B5EF4-FFF2-40B4-BE49-F238E27FC236}">
                <a16:creationId xmlns:a16="http://schemas.microsoft.com/office/drawing/2014/main" id="{FEE442DF-8B98-4B5E-A948-7DFA6CB1BACA}"/>
              </a:ext>
            </a:extLst>
          </p:cNvPr>
          <p:cNvPicPr>
            <a:picLocks noChangeAspect="1"/>
          </p:cNvPicPr>
          <p:nvPr/>
        </p:nvPicPr>
        <p:blipFill>
          <a:blip r:embed="rId3"/>
          <a:stretch>
            <a:fillRect/>
          </a:stretch>
        </p:blipFill>
        <p:spPr>
          <a:xfrm>
            <a:off x="510301" y="4934015"/>
            <a:ext cx="7491429" cy="1504479"/>
          </a:xfrm>
          <a:prstGeom prst="rect">
            <a:avLst/>
          </a:prstGeom>
        </p:spPr>
      </p:pic>
      <p:sp>
        <p:nvSpPr>
          <p:cNvPr id="8" name="TextBox 7">
            <a:extLst>
              <a:ext uri="{FF2B5EF4-FFF2-40B4-BE49-F238E27FC236}">
                <a16:creationId xmlns:a16="http://schemas.microsoft.com/office/drawing/2014/main" id="{AD55AE24-A35E-4070-B9A0-93D454699641}"/>
              </a:ext>
            </a:extLst>
          </p:cNvPr>
          <p:cNvSpPr txBox="1"/>
          <p:nvPr/>
        </p:nvSpPr>
        <p:spPr>
          <a:xfrm>
            <a:off x="782198" y="3013501"/>
            <a:ext cx="7855636" cy="830997"/>
          </a:xfrm>
          <a:prstGeom prst="rect">
            <a:avLst/>
          </a:prstGeom>
          <a:noFill/>
        </p:spPr>
        <p:txBody>
          <a:bodyPr wrap="square" rtlCol="1">
            <a:spAutoFit/>
          </a:bodyPr>
          <a:lstStyle/>
          <a:p>
            <a:pPr algn="r" rtl="1"/>
            <a:r>
              <a:rPr lang="fa-IR" sz="4800" dirty="0">
                <a:cs typeface="B Titr" panose="00000700000000000000" pitchFamily="2" charset="-78"/>
              </a:rPr>
              <a:t>قوانین و مقررات آموزشی </a:t>
            </a:r>
          </a:p>
        </p:txBody>
      </p:sp>
    </p:spTree>
    <p:extLst>
      <p:ext uri="{BB962C8B-B14F-4D97-AF65-F5344CB8AC3E}">
        <p14:creationId xmlns:p14="http://schemas.microsoft.com/office/powerpoint/2010/main" val="237298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8B29A-FFDF-4E7B-9D55-A73D32871A77}"/>
              </a:ext>
            </a:extLst>
          </p:cNvPr>
          <p:cNvPicPr>
            <a:picLocks noChangeAspect="1"/>
          </p:cNvPicPr>
          <p:nvPr/>
        </p:nvPicPr>
        <p:blipFill>
          <a:blip r:embed="rId2"/>
          <a:stretch>
            <a:fillRect/>
          </a:stretch>
        </p:blipFill>
        <p:spPr>
          <a:xfrm>
            <a:off x="9702857" y="2574498"/>
            <a:ext cx="2119948" cy="1709004"/>
          </a:xfrm>
          <a:prstGeom prst="rect">
            <a:avLst/>
          </a:prstGeom>
        </p:spPr>
      </p:pic>
      <p:pic>
        <p:nvPicPr>
          <p:cNvPr id="7" name="Picture 6">
            <a:extLst>
              <a:ext uri="{FF2B5EF4-FFF2-40B4-BE49-F238E27FC236}">
                <a16:creationId xmlns:a16="http://schemas.microsoft.com/office/drawing/2014/main" id="{FEE442DF-8B98-4B5E-A948-7DFA6CB1BACA}"/>
              </a:ext>
            </a:extLst>
          </p:cNvPr>
          <p:cNvPicPr>
            <a:picLocks noChangeAspect="1"/>
          </p:cNvPicPr>
          <p:nvPr/>
        </p:nvPicPr>
        <p:blipFill>
          <a:blip r:embed="rId3"/>
          <a:stretch>
            <a:fillRect/>
          </a:stretch>
        </p:blipFill>
        <p:spPr>
          <a:xfrm>
            <a:off x="364527" y="4960520"/>
            <a:ext cx="7491429" cy="1504479"/>
          </a:xfrm>
          <a:prstGeom prst="rect">
            <a:avLst/>
          </a:prstGeom>
        </p:spPr>
      </p:pic>
      <p:sp>
        <p:nvSpPr>
          <p:cNvPr id="8" name="TextBox 7">
            <a:extLst>
              <a:ext uri="{FF2B5EF4-FFF2-40B4-BE49-F238E27FC236}">
                <a16:creationId xmlns:a16="http://schemas.microsoft.com/office/drawing/2014/main" id="{AD55AE24-A35E-4070-B9A0-93D454699641}"/>
              </a:ext>
            </a:extLst>
          </p:cNvPr>
          <p:cNvSpPr txBox="1"/>
          <p:nvPr/>
        </p:nvSpPr>
        <p:spPr>
          <a:xfrm>
            <a:off x="782198" y="3013501"/>
            <a:ext cx="7855636" cy="830997"/>
          </a:xfrm>
          <a:prstGeom prst="rect">
            <a:avLst/>
          </a:prstGeom>
          <a:noFill/>
        </p:spPr>
        <p:txBody>
          <a:bodyPr wrap="square" rtlCol="1">
            <a:spAutoFit/>
          </a:bodyPr>
          <a:lstStyle/>
          <a:p>
            <a:pPr algn="r" rtl="1"/>
            <a:r>
              <a:rPr lang="fa-IR" sz="4800" dirty="0">
                <a:cs typeface="B Titr" panose="00000700000000000000" pitchFamily="2" charset="-78"/>
              </a:rPr>
              <a:t>معرفی مرکز</a:t>
            </a:r>
          </a:p>
        </p:txBody>
      </p:sp>
    </p:spTree>
    <p:extLst>
      <p:ext uri="{BB962C8B-B14F-4D97-AF65-F5344CB8AC3E}">
        <p14:creationId xmlns:p14="http://schemas.microsoft.com/office/powerpoint/2010/main" val="271034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نیمسال تحصیلی</a:t>
            </a:r>
          </a:p>
        </p:txBody>
      </p:sp>
      <p:sp>
        <p:nvSpPr>
          <p:cNvPr id="4" name="TextBox 3">
            <a:extLst>
              <a:ext uri="{FF2B5EF4-FFF2-40B4-BE49-F238E27FC236}">
                <a16:creationId xmlns:a16="http://schemas.microsoft.com/office/drawing/2014/main" id="{BA3B4CE7-1619-4AF8-8CA4-4A7755065200}"/>
              </a:ext>
            </a:extLst>
          </p:cNvPr>
          <p:cNvSpPr txBox="1"/>
          <p:nvPr/>
        </p:nvSpPr>
        <p:spPr>
          <a:xfrm>
            <a:off x="719769" y="2381239"/>
            <a:ext cx="10752462" cy="3639458"/>
          </a:xfrm>
          <a:prstGeom prst="rect">
            <a:avLst/>
          </a:prstGeom>
          <a:noFill/>
        </p:spPr>
        <p:txBody>
          <a:bodyPr wrap="square" rtlCol="1">
            <a:spAutoFit/>
          </a:bodyPr>
          <a:lstStyle/>
          <a:p>
            <a:pPr algn="r" rtl="1">
              <a:lnSpc>
                <a:spcPct val="150000"/>
              </a:lnSpc>
            </a:pPr>
            <a:r>
              <a:rPr lang="fa-IR" sz="4400" dirty="0">
                <a:solidFill>
                  <a:srgbClr val="FF0000"/>
                </a:solidFill>
                <a:cs typeface="B Titr" panose="00000700000000000000" pitchFamily="2" charset="-78"/>
              </a:rPr>
              <a:t>نمونه : </a:t>
            </a:r>
            <a:r>
              <a:rPr lang="fa-IR" sz="4400" dirty="0">
                <a:solidFill>
                  <a:schemeClr val="bg1"/>
                </a:solidFill>
                <a:cs typeface="B Titr" panose="00000700000000000000" pitchFamily="2" charset="-78"/>
              </a:rPr>
              <a:t>سال تحصیلی 98 – 1397</a:t>
            </a:r>
          </a:p>
          <a:p>
            <a:pPr algn="r" rtl="1">
              <a:lnSpc>
                <a:spcPct val="150000"/>
              </a:lnSpc>
            </a:pPr>
            <a:endParaRPr lang="fa-IR" sz="2800" dirty="0">
              <a:solidFill>
                <a:schemeClr val="bg1"/>
              </a:solidFill>
              <a:cs typeface="B Titr" panose="00000700000000000000" pitchFamily="2" charset="-78"/>
            </a:endParaRPr>
          </a:p>
          <a:p>
            <a:pPr algn="r" rtl="1">
              <a:lnSpc>
                <a:spcPct val="150000"/>
              </a:lnSpc>
            </a:pPr>
            <a:r>
              <a:rPr lang="fa-IR" sz="2800" dirty="0">
                <a:solidFill>
                  <a:schemeClr val="bg1"/>
                </a:solidFill>
                <a:cs typeface="B Titr" panose="00000700000000000000" pitchFamily="2" charset="-78"/>
              </a:rPr>
              <a:t>نیمسال اول سال تحصیلی 98 – 1397    </a:t>
            </a:r>
            <a:r>
              <a:rPr lang="fa-IR" sz="2800" dirty="0">
                <a:solidFill>
                  <a:schemeClr val="bg1"/>
                </a:solidFill>
                <a:cs typeface="B Titr" panose="00000700000000000000" pitchFamily="2" charset="-78"/>
                <a:sym typeface="Wingdings" panose="05000000000000000000" pitchFamily="2" charset="2"/>
              </a:rPr>
              <a:t>     			    		971		</a:t>
            </a:r>
          </a:p>
          <a:p>
            <a:pPr algn="r" rtl="1">
              <a:lnSpc>
                <a:spcPct val="150000"/>
              </a:lnSpc>
            </a:pPr>
            <a:r>
              <a:rPr lang="fa-IR" sz="2800" dirty="0">
                <a:solidFill>
                  <a:schemeClr val="bg1"/>
                </a:solidFill>
                <a:cs typeface="B Titr" panose="00000700000000000000" pitchFamily="2" charset="-78"/>
              </a:rPr>
              <a:t>نیمسال دوم سال تحصیلی 98 – 1397    </a:t>
            </a:r>
            <a:r>
              <a:rPr lang="fa-IR" sz="2800" dirty="0">
                <a:solidFill>
                  <a:schemeClr val="bg1"/>
                </a:solidFill>
                <a:cs typeface="B Titr" panose="00000700000000000000" pitchFamily="2" charset="-78"/>
                <a:sym typeface="Wingdings" panose="05000000000000000000" pitchFamily="2" charset="2"/>
              </a:rPr>
              <a:t>     					972		</a:t>
            </a:r>
            <a:endParaRPr lang="fa-IR" sz="2800" dirty="0">
              <a:solidFill>
                <a:schemeClr val="bg1"/>
              </a:solidFill>
              <a:cs typeface="B Titr" panose="00000700000000000000" pitchFamily="2" charset="-78"/>
            </a:endParaRPr>
          </a:p>
          <a:p>
            <a:pPr algn="r" rtl="1">
              <a:lnSpc>
                <a:spcPct val="150000"/>
              </a:lnSpc>
            </a:pPr>
            <a:r>
              <a:rPr lang="fa-IR" sz="2800" dirty="0">
                <a:solidFill>
                  <a:schemeClr val="bg1"/>
                </a:solidFill>
                <a:cs typeface="B Titr" panose="00000700000000000000" pitchFamily="2" charset="-78"/>
              </a:rPr>
              <a:t>نیمسال سوم ( تابستان ) سال تحصیلی 98 – 1397    </a:t>
            </a:r>
            <a:r>
              <a:rPr lang="fa-IR" sz="2800" dirty="0">
                <a:solidFill>
                  <a:schemeClr val="bg1"/>
                </a:solidFill>
                <a:cs typeface="B Titr" panose="00000700000000000000" pitchFamily="2" charset="-78"/>
                <a:sym typeface="Wingdings" panose="05000000000000000000" pitchFamily="2" charset="2"/>
              </a:rPr>
              <a:t>     		973</a:t>
            </a:r>
            <a:endParaRPr lang="fa-IR" sz="2800" dirty="0">
              <a:solidFill>
                <a:schemeClr val="bg1"/>
              </a:solidFill>
              <a:cs typeface="B Titr" panose="00000700000000000000" pitchFamily="2" charset="-78"/>
            </a:endParaRP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1479903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مدت زمان تحصیل</a:t>
            </a:r>
          </a:p>
        </p:txBody>
      </p:sp>
      <p:sp>
        <p:nvSpPr>
          <p:cNvPr id="4" name="TextBox 3">
            <a:extLst>
              <a:ext uri="{FF2B5EF4-FFF2-40B4-BE49-F238E27FC236}">
                <a16:creationId xmlns:a16="http://schemas.microsoft.com/office/drawing/2014/main" id="{BA3B4CE7-1619-4AF8-8CA4-4A7755065200}"/>
              </a:ext>
            </a:extLst>
          </p:cNvPr>
          <p:cNvSpPr txBox="1"/>
          <p:nvPr/>
        </p:nvSpPr>
        <p:spPr>
          <a:xfrm>
            <a:off x="521465" y="2159306"/>
            <a:ext cx="11149069" cy="3270126"/>
          </a:xfrm>
          <a:prstGeom prst="rect">
            <a:avLst/>
          </a:prstGeom>
          <a:noFill/>
        </p:spPr>
        <p:txBody>
          <a:bodyPr wrap="square" rtlCol="1">
            <a:spAutoFit/>
          </a:bodyPr>
          <a:lstStyle/>
          <a:p>
            <a:pPr marL="571500" indent="-571500" algn="just" rtl="1">
              <a:lnSpc>
                <a:spcPct val="150000"/>
              </a:lnSpc>
              <a:buFont typeface="Arial" panose="020B0604020202020204" pitchFamily="34" charset="0"/>
              <a:buChar char="•"/>
            </a:pPr>
            <a:r>
              <a:rPr lang="fa-IR" sz="2800" dirty="0">
                <a:solidFill>
                  <a:schemeClr val="bg1"/>
                </a:solidFill>
                <a:cs typeface="B Titr" panose="00000700000000000000" pitchFamily="2" charset="-78"/>
              </a:rPr>
              <a:t>طول مدت  تحصیل  برای  دوره های  کاردانی و کارشناسی  حداکثر 2  سال  تحصیلی ( شامل 4 ترم عادی و 2 ترم تابستانی) خواهد بود.</a:t>
            </a:r>
          </a:p>
          <a:p>
            <a:pPr marL="571500" indent="-571500" algn="just" rtl="1">
              <a:lnSpc>
                <a:spcPct val="150000"/>
              </a:lnSpc>
              <a:buFont typeface="Arial" panose="020B0604020202020204" pitchFamily="34" charset="0"/>
              <a:buChar char="•"/>
            </a:pPr>
            <a:r>
              <a:rPr lang="fa-IR" sz="2800" dirty="0">
                <a:solidFill>
                  <a:schemeClr val="bg1"/>
                </a:solidFill>
                <a:cs typeface="B Titr" panose="00000700000000000000" pitchFamily="2" charset="-78"/>
              </a:rPr>
              <a:t>در صورت عدم فارغ التحصیلی در مدت سنوات مجاز، برای دانشجو درخواست مجوز سنوات از طریق واحد استانی داده خواهد شد، که در صورت عدم موافقت دانشجو اخراجی محسوب خواهد شد.</a:t>
            </a:r>
          </a:p>
        </p:txBody>
      </p:sp>
      <p:pic>
        <p:nvPicPr>
          <p:cNvPr id="5" name="Picture 4">
            <a:extLst>
              <a:ext uri="{FF2B5EF4-FFF2-40B4-BE49-F238E27FC236}">
                <a16:creationId xmlns:a16="http://schemas.microsoft.com/office/drawing/2014/main" id="{180552A5-5B09-4A7D-846D-7F5866ED084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293760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تقویم آموزشی</a:t>
            </a:r>
          </a:p>
        </p:txBody>
      </p:sp>
      <p:pic>
        <p:nvPicPr>
          <p:cNvPr id="5" name="Picture 4">
            <a:extLst>
              <a:ext uri="{FF2B5EF4-FFF2-40B4-BE49-F238E27FC236}">
                <a16:creationId xmlns:a16="http://schemas.microsoft.com/office/drawing/2014/main" id="{180552A5-5B09-4A7D-846D-7F5866ED0840}"/>
              </a:ext>
            </a:extLst>
          </p:cNvPr>
          <p:cNvPicPr>
            <a:picLocks noChangeAspect="1"/>
          </p:cNvPicPr>
          <p:nvPr/>
        </p:nvPicPr>
        <p:blipFill>
          <a:blip r:embed="rId2"/>
          <a:stretch>
            <a:fillRect/>
          </a:stretch>
        </p:blipFill>
        <p:spPr>
          <a:xfrm>
            <a:off x="10694375" y="753228"/>
            <a:ext cx="1413162" cy="1139226"/>
          </a:xfrm>
          <a:prstGeom prst="rect">
            <a:avLst/>
          </a:prstGeom>
        </p:spPr>
      </p:pic>
      <p:graphicFrame>
        <p:nvGraphicFramePr>
          <p:cNvPr id="3" name="Table 2">
            <a:extLst>
              <a:ext uri="{FF2B5EF4-FFF2-40B4-BE49-F238E27FC236}">
                <a16:creationId xmlns:a16="http://schemas.microsoft.com/office/drawing/2014/main" id="{322EDBBF-E0CF-4AC4-A56B-9D8ACB613227}"/>
              </a:ext>
            </a:extLst>
          </p:cNvPr>
          <p:cNvGraphicFramePr>
            <a:graphicFrameLocks noGrp="1"/>
          </p:cNvGraphicFramePr>
          <p:nvPr>
            <p:extLst>
              <p:ext uri="{D42A27DB-BD31-4B8C-83A1-F6EECF244321}">
                <p14:modId xmlns:p14="http://schemas.microsoft.com/office/powerpoint/2010/main" val="1055599882"/>
              </p:ext>
            </p:extLst>
          </p:nvPr>
        </p:nvGraphicFramePr>
        <p:xfrm>
          <a:off x="1519582" y="2032094"/>
          <a:ext cx="9152836" cy="4769787"/>
        </p:xfrm>
        <a:graphic>
          <a:graphicData uri="http://schemas.openxmlformats.org/drawingml/2006/table">
            <a:tbl>
              <a:tblPr firstRow="1" bandRow="1">
                <a:tableStyleId>{5C22544A-7EE6-4342-B048-85BDC9FD1C3A}</a:tableStyleId>
              </a:tblPr>
              <a:tblGrid>
                <a:gridCol w="4576418">
                  <a:extLst>
                    <a:ext uri="{9D8B030D-6E8A-4147-A177-3AD203B41FA5}">
                      <a16:colId xmlns:a16="http://schemas.microsoft.com/office/drawing/2014/main" val="596280271"/>
                    </a:ext>
                  </a:extLst>
                </a:gridCol>
                <a:gridCol w="4576418">
                  <a:extLst>
                    <a:ext uri="{9D8B030D-6E8A-4147-A177-3AD203B41FA5}">
                      <a16:colId xmlns:a16="http://schemas.microsoft.com/office/drawing/2014/main" val="3256716626"/>
                    </a:ext>
                  </a:extLst>
                </a:gridCol>
              </a:tblGrid>
              <a:tr h="433617">
                <a:tc>
                  <a:txBody>
                    <a:bodyPr/>
                    <a:lstStyle/>
                    <a:p>
                      <a:pPr algn="ctr"/>
                      <a:r>
                        <a:rPr lang="fa-IR" dirty="0">
                          <a:solidFill>
                            <a:schemeClr val="bg1"/>
                          </a:solidFill>
                          <a:cs typeface="B Titr" panose="00000700000000000000" pitchFamily="2" charset="-78"/>
                        </a:rPr>
                        <a:t>بازه زمانی</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عنوان</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2260959"/>
                  </a:ext>
                </a:extLst>
              </a:tr>
              <a:tr h="433617">
                <a:tc>
                  <a:txBody>
                    <a:bodyPr/>
                    <a:lstStyle/>
                    <a:p>
                      <a:pPr algn="ctr"/>
                      <a:r>
                        <a:rPr lang="fa-IR" dirty="0">
                          <a:solidFill>
                            <a:schemeClr val="bg1"/>
                          </a:solidFill>
                          <a:cs typeface="B Titr" panose="00000700000000000000" pitchFamily="2" charset="-78"/>
                        </a:rPr>
                        <a:t>1398/01/17 الی 1398/01/23</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انتخاب واحد دانشجو</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2271011202"/>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1397/11/21</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شروع کلاس ها</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383524690"/>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1398/01/24 الی 1398/01/25</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حذف و اضافه</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1655272789"/>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1398/01/26 الی 1398/01/31</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ویرایش انتخاب واحد توسط مرکز</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2233319111"/>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4 و 5 خرداد 1398</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حذف اضطراری</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624279168"/>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1398/03/23</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پایان کلاس ها</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4039027770"/>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1398/03/18 الی 1398/03/23</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امتحانات مشترک</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262494466"/>
                  </a:ext>
                </a:extLst>
              </a:tr>
              <a:tr h="4336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bg1"/>
                          </a:solidFill>
                          <a:cs typeface="B Titr" panose="00000700000000000000" pitchFamily="2" charset="-78"/>
                        </a:rPr>
                        <a:t>1398/03/25 الی 1398/04/09</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امتحانات</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092473513"/>
                  </a:ext>
                </a:extLst>
              </a:tr>
              <a:tr h="433617">
                <a:tc>
                  <a:txBody>
                    <a:bodyPr/>
                    <a:lstStyle/>
                    <a:p>
                      <a:pPr algn="ctr"/>
                      <a:r>
                        <a:rPr lang="fa-IR" dirty="0">
                          <a:solidFill>
                            <a:schemeClr val="bg1"/>
                          </a:solidFill>
                          <a:cs typeface="B Titr" panose="00000700000000000000" pitchFamily="2" charset="-78"/>
                        </a:rPr>
                        <a:t>7 روز بعد از آخرین امتحان</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ثبت نمرات توسط مدرس</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278903460"/>
                  </a:ext>
                </a:extLst>
              </a:tr>
              <a:tr h="433617">
                <a:tc>
                  <a:txBody>
                    <a:bodyPr/>
                    <a:lstStyle/>
                    <a:p>
                      <a:pPr algn="ctr"/>
                      <a:r>
                        <a:rPr lang="fa-IR" dirty="0">
                          <a:solidFill>
                            <a:schemeClr val="bg1"/>
                          </a:solidFill>
                          <a:cs typeface="B Titr" panose="00000700000000000000" pitchFamily="2" charset="-78"/>
                        </a:rPr>
                        <a:t>3 روز بعد از آخرین زمان ثبت نمره</a:t>
                      </a:r>
                      <a:endParaRPr lang="en-US" dirty="0">
                        <a:solidFill>
                          <a:schemeClr val="bg1"/>
                        </a:solidFill>
                        <a:cs typeface="B Titr" panose="00000700000000000000" pitchFamily="2" charset="-78"/>
                      </a:endParaRPr>
                    </a:p>
                  </a:txBody>
                  <a:tcPr anchor="ctr"/>
                </a:tc>
                <a:tc>
                  <a:txBody>
                    <a:bodyPr/>
                    <a:lstStyle/>
                    <a:p>
                      <a:pPr algn="ctr"/>
                      <a:r>
                        <a:rPr lang="fa-IR" dirty="0">
                          <a:solidFill>
                            <a:schemeClr val="bg1"/>
                          </a:solidFill>
                          <a:cs typeface="B Titr" panose="00000700000000000000" pitchFamily="2" charset="-78"/>
                        </a:rPr>
                        <a:t>اعتراض دانشجو</a:t>
                      </a:r>
                      <a:endParaRPr lang="en-US" dirty="0">
                        <a:solidFill>
                          <a:schemeClr val="bg1"/>
                        </a:solidFill>
                        <a:cs typeface="B Titr" panose="00000700000000000000" pitchFamily="2" charset="-78"/>
                      </a:endParaRPr>
                    </a:p>
                  </a:txBody>
                  <a:tcPr anchor="ctr"/>
                </a:tc>
                <a:extLst>
                  <a:ext uri="{0D108BD9-81ED-4DB2-BD59-A6C34878D82A}">
                    <a16:rowId xmlns:a16="http://schemas.microsoft.com/office/drawing/2014/main" val="3494678493"/>
                  </a:ext>
                </a:extLst>
              </a:tr>
            </a:tbl>
          </a:graphicData>
        </a:graphic>
      </p:graphicFrame>
    </p:spTree>
    <p:extLst>
      <p:ext uri="{BB962C8B-B14F-4D97-AF65-F5344CB8AC3E}">
        <p14:creationId xmlns:p14="http://schemas.microsoft.com/office/powerpoint/2010/main" val="375036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سرفصل رشته و تعداد واحد </a:t>
            </a:r>
          </a:p>
        </p:txBody>
      </p:sp>
      <p:sp>
        <p:nvSpPr>
          <p:cNvPr id="4" name="TextBox 3">
            <a:extLst>
              <a:ext uri="{FF2B5EF4-FFF2-40B4-BE49-F238E27FC236}">
                <a16:creationId xmlns:a16="http://schemas.microsoft.com/office/drawing/2014/main" id="{BA3B4CE7-1619-4AF8-8CA4-4A7755065200}"/>
              </a:ext>
            </a:extLst>
          </p:cNvPr>
          <p:cNvSpPr txBox="1"/>
          <p:nvPr/>
        </p:nvSpPr>
        <p:spPr>
          <a:xfrm>
            <a:off x="680321" y="2545426"/>
            <a:ext cx="11149069" cy="2623795"/>
          </a:xfrm>
          <a:prstGeom prst="rect">
            <a:avLst/>
          </a:prstGeom>
          <a:noFill/>
        </p:spPr>
        <p:txBody>
          <a:bodyPr wrap="square" rtlCol="1">
            <a:spAutoFit/>
          </a:bodyPr>
          <a:lstStyle/>
          <a:p>
            <a:pPr marL="290513" indent="-280988" algn="just" rtl="1">
              <a:lnSpc>
                <a:spcPct val="150000"/>
              </a:lnSpc>
              <a:buFont typeface="Arial" panose="020B0604020202020204" pitchFamily="34" charset="0"/>
              <a:buChar char="•"/>
            </a:pPr>
            <a:r>
              <a:rPr lang="fa-IR" sz="2800" dirty="0">
                <a:solidFill>
                  <a:schemeClr val="bg1"/>
                </a:solidFill>
                <a:cs typeface="B Titr" panose="00000700000000000000" pitchFamily="2" charset="-78"/>
              </a:rPr>
              <a:t>سرفصل رشتـه</a:t>
            </a:r>
            <a:r>
              <a:rPr lang="fa-IR" dirty="0">
                <a:solidFill>
                  <a:schemeClr val="bg1"/>
                </a:solidFill>
                <a:cs typeface="B Titr" panose="00000700000000000000" pitchFamily="2" charset="-78"/>
              </a:rPr>
              <a:t> </a:t>
            </a:r>
            <a:r>
              <a:rPr lang="fa-IR" sz="2800" dirty="0">
                <a:solidFill>
                  <a:schemeClr val="bg1"/>
                </a:solidFill>
                <a:cs typeface="B Titr" panose="00000700000000000000" pitchFamily="2" charset="-78"/>
              </a:rPr>
              <a:t>ها و ترم</a:t>
            </a:r>
            <a:r>
              <a:rPr lang="fa-IR" dirty="0">
                <a:solidFill>
                  <a:schemeClr val="bg1"/>
                </a:solidFill>
                <a:cs typeface="B Titr" panose="00000700000000000000" pitchFamily="2" charset="-78"/>
              </a:rPr>
              <a:t> </a:t>
            </a:r>
            <a:r>
              <a:rPr lang="fa-IR" sz="2800" dirty="0">
                <a:solidFill>
                  <a:schemeClr val="bg1"/>
                </a:solidFill>
                <a:cs typeface="B Titr" panose="00000700000000000000" pitchFamily="2" charset="-78"/>
              </a:rPr>
              <a:t>بنـدی مربوطه از طریق پایگـاه اینترنتـی مرکز قابل دریافت می</a:t>
            </a:r>
            <a:r>
              <a:rPr lang="fa-IR" sz="1000" dirty="0">
                <a:solidFill>
                  <a:schemeClr val="bg1"/>
                </a:solidFill>
                <a:cs typeface="B Titr" panose="00000700000000000000" pitchFamily="2" charset="-78"/>
              </a:rPr>
              <a:t> </a:t>
            </a:r>
            <a:r>
              <a:rPr lang="fa-IR" sz="2800" dirty="0">
                <a:solidFill>
                  <a:schemeClr val="bg1"/>
                </a:solidFill>
                <a:cs typeface="B Titr" panose="00000700000000000000" pitchFamily="2" charset="-78"/>
              </a:rPr>
              <a:t>باشد.</a:t>
            </a:r>
          </a:p>
          <a:p>
            <a:pPr marL="290513" indent="-280988" algn="just" rtl="1">
              <a:lnSpc>
                <a:spcPct val="150000"/>
              </a:lnSpc>
              <a:buFont typeface="Arial" panose="020B0604020202020204" pitchFamily="34" charset="0"/>
              <a:buChar char="•"/>
            </a:pPr>
            <a:r>
              <a:rPr lang="fa-IR" sz="2800" dirty="0">
                <a:solidFill>
                  <a:schemeClr val="bg1"/>
                </a:solidFill>
                <a:cs typeface="B Titr" panose="00000700000000000000" pitchFamily="2" charset="-78"/>
              </a:rPr>
              <a:t>تعداد واحد ها برای تمامی رشته ها (با جبرانی و بدون جبرانی) مشخص شده است.</a:t>
            </a:r>
          </a:p>
          <a:p>
            <a:pPr marL="290513" indent="-280988" algn="just" rtl="1">
              <a:lnSpc>
                <a:spcPct val="150000"/>
              </a:lnSpc>
              <a:buFont typeface="Arial" panose="020B0604020202020204" pitchFamily="34" charset="0"/>
              <a:buChar char="•"/>
            </a:pPr>
            <a:r>
              <a:rPr lang="fa-IR" sz="2800" dirty="0">
                <a:solidFill>
                  <a:schemeClr val="bg1"/>
                </a:solidFill>
                <a:cs typeface="B Titr" panose="00000700000000000000" pitchFamily="2" charset="-78"/>
              </a:rPr>
              <a:t>رعایت ترم بندی، پیشنیازی و هم نیازی دروس بر عهده دانشجو خواهد بود.</a:t>
            </a:r>
          </a:p>
        </p:txBody>
      </p:sp>
      <p:pic>
        <p:nvPicPr>
          <p:cNvPr id="5" name="Picture 4">
            <a:extLst>
              <a:ext uri="{FF2B5EF4-FFF2-40B4-BE49-F238E27FC236}">
                <a16:creationId xmlns:a16="http://schemas.microsoft.com/office/drawing/2014/main" id="{180552A5-5B09-4A7D-846D-7F5866ED084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321307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کاربینی و کارورزی</a:t>
            </a:r>
          </a:p>
        </p:txBody>
      </p:sp>
      <p:sp>
        <p:nvSpPr>
          <p:cNvPr id="4" name="TextBox 3">
            <a:extLst>
              <a:ext uri="{FF2B5EF4-FFF2-40B4-BE49-F238E27FC236}">
                <a16:creationId xmlns:a16="http://schemas.microsoft.com/office/drawing/2014/main" id="{BA3B4CE7-1619-4AF8-8CA4-4A7755065200}"/>
              </a:ext>
            </a:extLst>
          </p:cNvPr>
          <p:cNvSpPr txBox="1"/>
          <p:nvPr/>
        </p:nvSpPr>
        <p:spPr>
          <a:xfrm>
            <a:off x="521465" y="2159306"/>
            <a:ext cx="11149069" cy="3924151"/>
          </a:xfrm>
          <a:prstGeom prst="rect">
            <a:avLst/>
          </a:prstGeom>
          <a:noFill/>
        </p:spPr>
        <p:txBody>
          <a:bodyPr wrap="square" rtlCol="1">
            <a:spAutoFit/>
          </a:bodyPr>
          <a:lstStyle/>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کاربینی : درسی به ارزش 1 واحد عملی، که به منظور آشنایی با حوزه شغلی مرتبط با رشته مورد نظر تدوین گردیده است.</a:t>
            </a:r>
          </a:p>
          <a:p>
            <a:pPr algn="just" rtl="1">
              <a:lnSpc>
                <a:spcPct val="150000"/>
              </a:lnSpc>
            </a:pPr>
            <a:r>
              <a:rPr lang="fa-IR" sz="2400" dirty="0">
                <a:solidFill>
                  <a:srgbClr val="FF0000"/>
                </a:solidFill>
                <a:cs typeface="B Titr" panose="00000700000000000000" pitchFamily="2" charset="-78"/>
              </a:rPr>
              <a:t>تذکر: </a:t>
            </a:r>
            <a:r>
              <a:rPr lang="fa-IR" sz="2400" dirty="0">
                <a:solidFill>
                  <a:schemeClr val="bg1"/>
                </a:solidFill>
                <a:cs typeface="B Titr" panose="00000700000000000000" pitchFamily="2" charset="-78"/>
              </a:rPr>
              <a:t>اخذ درس کاربینی در ترم اول الزامی می باشد.</a:t>
            </a:r>
          </a:p>
          <a:p>
            <a:pPr marL="342900" indent="-3429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کارورزی 1 و 2 : دوره ای که دانشجو به مدت 240 ساعت به منظور افزایش توان مهارتی خود بصورت عملی می گذراند.</a:t>
            </a:r>
          </a:p>
          <a:p>
            <a:pPr marL="342900" indent="-342900" algn="just" rtl="1">
              <a:lnSpc>
                <a:spcPct val="150000"/>
              </a:lnSpc>
              <a:buFont typeface="Arial" panose="020B0604020202020204" pitchFamily="34" charset="0"/>
              <a:buChar char="•"/>
            </a:pPr>
            <a:r>
              <a:rPr lang="fa-IR" sz="2400" dirty="0">
                <a:solidFill>
                  <a:srgbClr val="FF0000"/>
                </a:solidFill>
                <a:cs typeface="B Titr" panose="00000700000000000000" pitchFamily="2" charset="-78"/>
              </a:rPr>
              <a:t>تذکر: </a:t>
            </a:r>
            <a:r>
              <a:rPr lang="fa-IR" sz="2400" dirty="0">
                <a:solidFill>
                  <a:schemeClr val="bg1"/>
                </a:solidFill>
                <a:cs typeface="B Titr" panose="00000700000000000000" pitchFamily="2" charset="-78"/>
              </a:rPr>
              <a:t>زمان</a:t>
            </a:r>
            <a:r>
              <a:rPr lang="fa-IR" sz="2400" dirty="0">
                <a:solidFill>
                  <a:srgbClr val="FF0000"/>
                </a:solidFill>
                <a:cs typeface="B Titr" panose="00000700000000000000" pitchFamily="2" charset="-78"/>
              </a:rPr>
              <a:t> </a:t>
            </a:r>
            <a:r>
              <a:rPr lang="fa-IR" sz="2400" dirty="0">
                <a:solidFill>
                  <a:schemeClr val="bg1"/>
                </a:solidFill>
                <a:cs typeface="B Titr" panose="00000700000000000000" pitchFamily="2" charset="-78"/>
              </a:rPr>
              <a:t>درس کارورزی 1 می بایست حتماً در اولین تابستان بعد از پذیرش و یا بعد از پایان نیمسال دوم و درس کارورزی 2 آخرین نیمسال تحصیلی با رعایت سقف واحد خواهد بود.</a:t>
            </a:r>
          </a:p>
        </p:txBody>
      </p:sp>
      <p:pic>
        <p:nvPicPr>
          <p:cNvPr id="5" name="Picture 4">
            <a:extLst>
              <a:ext uri="{FF2B5EF4-FFF2-40B4-BE49-F238E27FC236}">
                <a16:creationId xmlns:a16="http://schemas.microsoft.com/office/drawing/2014/main" id="{180552A5-5B09-4A7D-846D-7F5866ED084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389511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تعداد واحد مجاز در طول هر ترم</a:t>
            </a:r>
          </a:p>
        </p:txBody>
      </p:sp>
      <p:graphicFrame>
        <p:nvGraphicFramePr>
          <p:cNvPr id="3" name="Table 2">
            <a:extLst>
              <a:ext uri="{FF2B5EF4-FFF2-40B4-BE49-F238E27FC236}">
                <a16:creationId xmlns:a16="http://schemas.microsoft.com/office/drawing/2014/main" id="{EEEE15C3-BEDB-4E5E-9616-D0DB141B4AED}"/>
              </a:ext>
            </a:extLst>
          </p:cNvPr>
          <p:cNvGraphicFramePr>
            <a:graphicFrameLocks noGrp="1"/>
          </p:cNvGraphicFramePr>
          <p:nvPr>
            <p:extLst>
              <p:ext uri="{D42A27DB-BD31-4B8C-83A1-F6EECF244321}">
                <p14:modId xmlns:p14="http://schemas.microsoft.com/office/powerpoint/2010/main" val="1787658236"/>
              </p:ext>
            </p:extLst>
          </p:nvPr>
        </p:nvGraphicFramePr>
        <p:xfrm>
          <a:off x="516001" y="2152847"/>
          <a:ext cx="11159998" cy="2424928"/>
        </p:xfrm>
        <a:graphic>
          <a:graphicData uri="http://schemas.openxmlformats.org/drawingml/2006/table">
            <a:tbl>
              <a:tblPr rtl="1" firstRow="1" bandRow="1">
                <a:tableStyleId>{5C22544A-7EE6-4342-B048-85BDC9FD1C3A}</a:tableStyleId>
              </a:tblPr>
              <a:tblGrid>
                <a:gridCol w="2324558">
                  <a:extLst>
                    <a:ext uri="{9D8B030D-6E8A-4147-A177-3AD203B41FA5}">
                      <a16:colId xmlns:a16="http://schemas.microsoft.com/office/drawing/2014/main" val="2298151208"/>
                    </a:ext>
                  </a:extLst>
                </a:gridCol>
                <a:gridCol w="969485">
                  <a:extLst>
                    <a:ext uri="{9D8B030D-6E8A-4147-A177-3AD203B41FA5}">
                      <a16:colId xmlns:a16="http://schemas.microsoft.com/office/drawing/2014/main" val="2393873299"/>
                    </a:ext>
                  </a:extLst>
                </a:gridCol>
                <a:gridCol w="1046602">
                  <a:extLst>
                    <a:ext uri="{9D8B030D-6E8A-4147-A177-3AD203B41FA5}">
                      <a16:colId xmlns:a16="http://schemas.microsoft.com/office/drawing/2014/main" val="2698158043"/>
                    </a:ext>
                  </a:extLst>
                </a:gridCol>
                <a:gridCol w="1057619">
                  <a:extLst>
                    <a:ext uri="{9D8B030D-6E8A-4147-A177-3AD203B41FA5}">
                      <a16:colId xmlns:a16="http://schemas.microsoft.com/office/drawing/2014/main" val="2420751109"/>
                    </a:ext>
                  </a:extLst>
                </a:gridCol>
                <a:gridCol w="947451">
                  <a:extLst>
                    <a:ext uri="{9D8B030D-6E8A-4147-A177-3AD203B41FA5}">
                      <a16:colId xmlns:a16="http://schemas.microsoft.com/office/drawing/2014/main" val="910166876"/>
                    </a:ext>
                  </a:extLst>
                </a:gridCol>
                <a:gridCol w="1046602">
                  <a:extLst>
                    <a:ext uri="{9D8B030D-6E8A-4147-A177-3AD203B41FA5}">
                      <a16:colId xmlns:a16="http://schemas.microsoft.com/office/drawing/2014/main" val="1656245275"/>
                    </a:ext>
                  </a:extLst>
                </a:gridCol>
                <a:gridCol w="980502">
                  <a:extLst>
                    <a:ext uri="{9D8B030D-6E8A-4147-A177-3AD203B41FA5}">
                      <a16:colId xmlns:a16="http://schemas.microsoft.com/office/drawing/2014/main" val="1785231644"/>
                    </a:ext>
                  </a:extLst>
                </a:gridCol>
                <a:gridCol w="881349">
                  <a:extLst>
                    <a:ext uri="{9D8B030D-6E8A-4147-A177-3AD203B41FA5}">
                      <a16:colId xmlns:a16="http://schemas.microsoft.com/office/drawing/2014/main" val="1959989736"/>
                    </a:ext>
                  </a:extLst>
                </a:gridCol>
                <a:gridCol w="936434">
                  <a:extLst>
                    <a:ext uri="{9D8B030D-6E8A-4147-A177-3AD203B41FA5}">
                      <a16:colId xmlns:a16="http://schemas.microsoft.com/office/drawing/2014/main" val="3736681783"/>
                    </a:ext>
                  </a:extLst>
                </a:gridCol>
                <a:gridCol w="969396">
                  <a:extLst>
                    <a:ext uri="{9D8B030D-6E8A-4147-A177-3AD203B41FA5}">
                      <a16:colId xmlns:a16="http://schemas.microsoft.com/office/drawing/2014/main" val="295546340"/>
                    </a:ext>
                  </a:extLst>
                </a:gridCol>
              </a:tblGrid>
              <a:tr h="425528">
                <a:tc>
                  <a:txBody>
                    <a:bodyPr/>
                    <a:lstStyle/>
                    <a:p>
                      <a:pPr algn="ctr" rtl="0"/>
                      <a:endParaRPr lang="fa-IR" dirty="0">
                        <a:cs typeface="B Nazanin" panose="00000400000000000000" pitchFamily="2" charset="-78"/>
                      </a:endParaRPr>
                    </a:p>
                  </a:txBody>
                  <a:tcPr anchor="ctr"/>
                </a:tc>
                <a:tc gridSpan="3">
                  <a:txBody>
                    <a:bodyPr/>
                    <a:lstStyle/>
                    <a:p>
                      <a:pPr algn="ctr" rtl="1"/>
                      <a:r>
                        <a:rPr lang="fa-IR" dirty="0">
                          <a:solidFill>
                            <a:schemeClr val="bg1"/>
                          </a:solidFill>
                          <a:cs typeface="B Nazanin" panose="00000400000000000000" pitchFamily="2" charset="-78"/>
                        </a:rPr>
                        <a:t>در نیمسال های اول و دوم</a:t>
                      </a:r>
                    </a:p>
                  </a:txBody>
                  <a:tcPr anchor="ctr"/>
                </a:tc>
                <a:tc hMerge="1">
                  <a:txBody>
                    <a:bodyPr/>
                    <a:lstStyle/>
                    <a:p>
                      <a:pPr rtl="1"/>
                      <a:endParaRPr lang="fa-IR" dirty="0"/>
                    </a:p>
                  </a:txBody>
                  <a:tcPr/>
                </a:tc>
                <a:tc hMerge="1">
                  <a:txBody>
                    <a:bodyPr/>
                    <a:lstStyle/>
                    <a:p>
                      <a:pPr rtl="1"/>
                      <a:endParaRPr lang="fa-IR" dirty="0"/>
                    </a:p>
                  </a:txBody>
                  <a:tcPr/>
                </a:tc>
                <a:tc gridSpan="3">
                  <a:txBody>
                    <a:bodyPr/>
                    <a:lstStyle/>
                    <a:p>
                      <a:pPr algn="ctr" rtl="1"/>
                      <a:r>
                        <a:rPr lang="fa-IR" dirty="0">
                          <a:solidFill>
                            <a:schemeClr val="bg1"/>
                          </a:solidFill>
                          <a:cs typeface="B Nazanin" panose="00000400000000000000" pitchFamily="2" charset="-78"/>
                        </a:rPr>
                        <a:t>در نیمسال سوم ( تابستان)</a:t>
                      </a:r>
                    </a:p>
                  </a:txBody>
                  <a:tcPr anchor="ctr"/>
                </a:tc>
                <a:tc hMerge="1">
                  <a:txBody>
                    <a:bodyPr/>
                    <a:lstStyle/>
                    <a:p>
                      <a:pPr algn="ctr" rtl="1"/>
                      <a:endParaRPr lang="fa-IR" dirty="0">
                        <a:cs typeface="B Nazanin" panose="00000400000000000000" pitchFamily="2" charset="-78"/>
                      </a:endParaRPr>
                    </a:p>
                  </a:txBody>
                  <a:tcPr anchor="ctr"/>
                </a:tc>
                <a:tc hMerge="1">
                  <a:txBody>
                    <a:bodyPr/>
                    <a:lstStyle/>
                    <a:p>
                      <a:pPr algn="ctr" rtl="1"/>
                      <a:endParaRPr lang="fa-IR" dirty="0">
                        <a:cs typeface="B Nazanin" panose="00000400000000000000" pitchFamily="2" charset="-78"/>
                      </a:endParaRPr>
                    </a:p>
                  </a:txBody>
                  <a:tcPr anchor="ctr"/>
                </a:tc>
                <a:tc gridSpan="3">
                  <a:txBody>
                    <a:bodyPr/>
                    <a:lstStyle/>
                    <a:p>
                      <a:pPr algn="ctr" rtl="1"/>
                      <a:r>
                        <a:rPr lang="fa-IR" dirty="0">
                          <a:solidFill>
                            <a:schemeClr val="bg1"/>
                          </a:solidFill>
                          <a:cs typeface="B Nazanin" panose="00000400000000000000" pitchFamily="2" charset="-78"/>
                        </a:rPr>
                        <a:t>ترم آخر ( فارغ التحصیلی)</a:t>
                      </a:r>
                    </a:p>
                  </a:txBody>
                  <a:tcPr anchor="ctr"/>
                </a:tc>
                <a:tc hMerge="1">
                  <a:txBody>
                    <a:bodyPr/>
                    <a:lstStyle/>
                    <a:p>
                      <a:pPr algn="ctr" rtl="1"/>
                      <a:endParaRPr lang="fa-IR" dirty="0">
                        <a:cs typeface="B Nazanin" panose="00000400000000000000" pitchFamily="2" charset="-78"/>
                      </a:endParaRPr>
                    </a:p>
                  </a:txBody>
                  <a:tcPr anchor="ctr"/>
                </a:tc>
                <a:tc hMerge="1">
                  <a:txBody>
                    <a:bodyPr/>
                    <a:lstStyle/>
                    <a:p>
                      <a:pPr algn="ctr" rtl="1"/>
                      <a:endParaRPr lang="fa-IR" dirty="0">
                        <a:cs typeface="B Nazanin" panose="00000400000000000000" pitchFamily="2" charset="-78"/>
                      </a:endParaRPr>
                    </a:p>
                  </a:txBody>
                  <a:tcPr anchor="ctr"/>
                </a:tc>
                <a:extLst>
                  <a:ext uri="{0D108BD9-81ED-4DB2-BD59-A6C34878D82A}">
                    <a16:rowId xmlns:a16="http://schemas.microsoft.com/office/drawing/2014/main" val="834652732"/>
                  </a:ext>
                </a:extLst>
              </a:tr>
              <a:tr h="425528">
                <a:tc>
                  <a:txBody>
                    <a:bodyPr/>
                    <a:lstStyle/>
                    <a:p>
                      <a:pPr algn="ctr"/>
                      <a:endParaRPr lang="fa-IR">
                        <a:cs typeface="B Nazanin" panose="000004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کف واحد</a:t>
                      </a:r>
                    </a:p>
                  </a:txBody>
                  <a:tcPr anchor="ctr"/>
                </a:tc>
                <a:tc>
                  <a:txBody>
                    <a:bodyPr/>
                    <a:lstStyle/>
                    <a:p>
                      <a:pPr algn="ctr" rtl="1"/>
                      <a:r>
                        <a:rPr lang="fa-IR" dirty="0">
                          <a:cs typeface="B Nazanin" panose="00000400000000000000" pitchFamily="2" charset="-78"/>
                        </a:rPr>
                        <a:t>سقف واحد</a:t>
                      </a:r>
                    </a:p>
                  </a:txBody>
                  <a:tcPr anchor="ctr"/>
                </a:tc>
                <a:tc>
                  <a:txBody>
                    <a:bodyPr/>
                    <a:lstStyle/>
                    <a:p>
                      <a:pPr algn="ctr" rtl="1"/>
                      <a:r>
                        <a:rPr lang="fa-IR" dirty="0">
                          <a:cs typeface="B Nazanin" panose="00000400000000000000" pitchFamily="2" charset="-78"/>
                        </a:rPr>
                        <a:t>با کارورزی</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کف واحد</a:t>
                      </a:r>
                    </a:p>
                  </a:txBody>
                  <a:tcPr anchor="ctr"/>
                </a:tc>
                <a:tc>
                  <a:txBody>
                    <a:bodyPr/>
                    <a:lstStyle/>
                    <a:p>
                      <a:pPr algn="ctr" rtl="1"/>
                      <a:r>
                        <a:rPr lang="fa-IR" dirty="0">
                          <a:cs typeface="B Nazanin" panose="00000400000000000000" pitchFamily="2" charset="-78"/>
                        </a:rPr>
                        <a:t>سقف واحد</a:t>
                      </a:r>
                    </a:p>
                  </a:txBody>
                  <a:tcPr anchor="ctr"/>
                </a:tc>
                <a:tc>
                  <a:txBody>
                    <a:bodyPr/>
                    <a:lstStyle/>
                    <a:p>
                      <a:pPr algn="ctr" rtl="1"/>
                      <a:r>
                        <a:rPr lang="fa-IR" dirty="0">
                          <a:cs typeface="B Nazanin" panose="00000400000000000000" pitchFamily="2" charset="-78"/>
                        </a:rPr>
                        <a:t>با کارورزی</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کف واحد</a:t>
                      </a:r>
                    </a:p>
                  </a:txBody>
                  <a:tcPr anchor="ctr"/>
                </a:tc>
                <a:tc>
                  <a:txBody>
                    <a:bodyPr/>
                    <a:lstStyle/>
                    <a:p>
                      <a:pPr algn="ctr" rtl="1"/>
                      <a:r>
                        <a:rPr lang="fa-IR" dirty="0">
                          <a:cs typeface="B Nazanin" panose="00000400000000000000" pitchFamily="2" charset="-78"/>
                        </a:rPr>
                        <a:t>سقف واحد</a:t>
                      </a:r>
                    </a:p>
                  </a:txBody>
                  <a:tcPr anchor="ctr"/>
                </a:tc>
                <a:tc>
                  <a:txBody>
                    <a:bodyPr/>
                    <a:lstStyle/>
                    <a:p>
                      <a:pPr algn="ctr" rtl="1"/>
                      <a:r>
                        <a:rPr lang="fa-IR" dirty="0">
                          <a:cs typeface="B Nazanin" panose="00000400000000000000" pitchFamily="2" charset="-78"/>
                        </a:rPr>
                        <a:t>با کارورزی</a:t>
                      </a:r>
                    </a:p>
                  </a:txBody>
                  <a:tcPr anchor="ctr"/>
                </a:tc>
                <a:extLst>
                  <a:ext uri="{0D108BD9-81ED-4DB2-BD59-A6C34878D82A}">
                    <a16:rowId xmlns:a16="http://schemas.microsoft.com/office/drawing/2014/main" val="3861644528"/>
                  </a:ext>
                </a:extLst>
              </a:tr>
              <a:tr h="524624">
                <a:tc>
                  <a:txBody>
                    <a:bodyPr/>
                    <a:lstStyle/>
                    <a:p>
                      <a:pPr algn="ctr" rtl="1"/>
                      <a:r>
                        <a:rPr lang="fa-IR" sz="2400" dirty="0">
                          <a:cs typeface="B Nazanin" panose="00000400000000000000" pitchFamily="2" charset="-78"/>
                        </a:rPr>
                        <a:t>دانشجویان ممتاز</a:t>
                      </a:r>
                    </a:p>
                  </a:txBody>
                  <a:tcPr anchor="ctr"/>
                </a:tc>
                <a:tc>
                  <a:txBody>
                    <a:bodyPr/>
                    <a:lstStyle/>
                    <a:p>
                      <a:pPr algn="ctr" rtl="1"/>
                      <a:r>
                        <a:rPr lang="fa-IR" sz="2400" b="1" dirty="0">
                          <a:cs typeface="B Nazanin" panose="00000400000000000000" pitchFamily="2" charset="-78"/>
                        </a:rPr>
                        <a:t>12</a:t>
                      </a:r>
                    </a:p>
                  </a:txBody>
                  <a:tcPr anchor="ctr"/>
                </a:tc>
                <a:tc>
                  <a:txBody>
                    <a:bodyPr/>
                    <a:lstStyle/>
                    <a:p>
                      <a:pPr algn="ctr" rtl="1"/>
                      <a:r>
                        <a:rPr lang="fa-IR" sz="2400" b="1" dirty="0">
                          <a:cs typeface="B Nazanin" panose="00000400000000000000" pitchFamily="2" charset="-78"/>
                        </a:rPr>
                        <a:t>24</a:t>
                      </a:r>
                    </a:p>
                  </a:txBody>
                  <a:tcPr anchor="ctr"/>
                </a:tc>
                <a:tc>
                  <a:txBody>
                    <a:bodyPr/>
                    <a:lstStyle/>
                    <a:p>
                      <a:pPr algn="ctr" rtl="1"/>
                      <a:r>
                        <a:rPr lang="fa-IR" sz="2400" b="1" dirty="0">
                          <a:cs typeface="B Nazanin" panose="00000400000000000000" pitchFamily="2" charset="-78"/>
                        </a:rPr>
                        <a:t>18</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24</a:t>
                      </a:r>
                    </a:p>
                  </a:txBody>
                  <a:tcPr anchor="ctr"/>
                </a:tc>
                <a:tc>
                  <a:txBody>
                    <a:bodyPr/>
                    <a:lstStyle/>
                    <a:p>
                      <a:pPr algn="ctr" rtl="1"/>
                      <a:r>
                        <a:rPr lang="fa-IR" sz="2400" b="1" dirty="0">
                          <a:cs typeface="B Nazanin" panose="00000400000000000000" pitchFamily="2" charset="-78"/>
                        </a:rPr>
                        <a:t>18</a:t>
                      </a:r>
                    </a:p>
                  </a:txBody>
                  <a:tcPr anchor="ctr"/>
                </a:tc>
                <a:extLst>
                  <a:ext uri="{0D108BD9-81ED-4DB2-BD59-A6C34878D82A}">
                    <a16:rowId xmlns:a16="http://schemas.microsoft.com/office/drawing/2014/main" val="2238798450"/>
                  </a:ext>
                </a:extLst>
              </a:tr>
              <a:tr h="524624">
                <a:tc>
                  <a:txBody>
                    <a:bodyPr/>
                    <a:lstStyle/>
                    <a:p>
                      <a:pPr algn="ctr" rtl="1"/>
                      <a:r>
                        <a:rPr lang="fa-IR" sz="2400" dirty="0">
                          <a:cs typeface="B Nazanin" panose="00000400000000000000" pitchFamily="2" charset="-78"/>
                        </a:rPr>
                        <a:t>دانشجویان عادی</a:t>
                      </a:r>
                    </a:p>
                  </a:txBody>
                  <a:tcPr anchor="ctr"/>
                </a:tc>
                <a:tc>
                  <a:txBody>
                    <a:bodyPr/>
                    <a:lstStyle/>
                    <a:p>
                      <a:pPr algn="ctr" rtl="1"/>
                      <a:r>
                        <a:rPr lang="fa-IR" sz="2400" b="1" dirty="0">
                          <a:cs typeface="B Nazanin" panose="00000400000000000000" pitchFamily="2" charset="-78"/>
                        </a:rPr>
                        <a:t>12</a:t>
                      </a:r>
                    </a:p>
                  </a:txBody>
                  <a:tcPr anchor="ctr"/>
                </a:tc>
                <a:tc>
                  <a:txBody>
                    <a:bodyPr/>
                    <a:lstStyle/>
                    <a:p>
                      <a:pPr algn="ctr" rtl="1"/>
                      <a:r>
                        <a:rPr lang="fa-IR" sz="2400" b="1" dirty="0">
                          <a:cs typeface="B Nazanin" panose="00000400000000000000" pitchFamily="2" charset="-78"/>
                        </a:rPr>
                        <a:t>20</a:t>
                      </a:r>
                    </a:p>
                  </a:txBody>
                  <a:tcPr anchor="ctr"/>
                </a:tc>
                <a:tc>
                  <a:txBody>
                    <a:bodyPr/>
                    <a:lstStyle/>
                    <a:p>
                      <a:pPr algn="ctr" rtl="1"/>
                      <a:r>
                        <a:rPr lang="fa-IR" sz="2400" b="1" dirty="0">
                          <a:cs typeface="B Nazanin" panose="00000400000000000000" pitchFamily="2" charset="-78"/>
                        </a:rPr>
                        <a:t>14</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24</a:t>
                      </a:r>
                    </a:p>
                  </a:txBody>
                  <a:tcPr anchor="ctr"/>
                </a:tc>
                <a:tc>
                  <a:txBody>
                    <a:bodyPr/>
                    <a:lstStyle/>
                    <a:p>
                      <a:pPr algn="ctr" rtl="1"/>
                      <a:r>
                        <a:rPr lang="fa-IR" sz="2400" b="1" dirty="0">
                          <a:cs typeface="B Nazanin" panose="00000400000000000000" pitchFamily="2" charset="-78"/>
                        </a:rPr>
                        <a:t>18</a:t>
                      </a:r>
                    </a:p>
                  </a:txBody>
                  <a:tcPr anchor="ctr"/>
                </a:tc>
                <a:extLst>
                  <a:ext uri="{0D108BD9-81ED-4DB2-BD59-A6C34878D82A}">
                    <a16:rowId xmlns:a16="http://schemas.microsoft.com/office/drawing/2014/main" val="2331977859"/>
                  </a:ext>
                </a:extLst>
              </a:tr>
              <a:tr h="524624">
                <a:tc>
                  <a:txBody>
                    <a:bodyPr/>
                    <a:lstStyle/>
                    <a:p>
                      <a:pPr algn="ctr" rtl="1"/>
                      <a:r>
                        <a:rPr lang="fa-IR" sz="2400" dirty="0">
                          <a:cs typeface="B Nazanin" panose="00000400000000000000" pitchFamily="2" charset="-78"/>
                        </a:rPr>
                        <a:t>دانشجویان مشروط</a:t>
                      </a:r>
                    </a:p>
                  </a:txBody>
                  <a:tcPr anchor="ctr"/>
                </a:tc>
                <a:tc>
                  <a:txBody>
                    <a:bodyPr/>
                    <a:lstStyle/>
                    <a:p>
                      <a:pPr algn="ctr" rtl="1"/>
                      <a:r>
                        <a:rPr lang="fa-IR" sz="2400" b="1" dirty="0">
                          <a:cs typeface="B Nazanin" panose="00000400000000000000" pitchFamily="2" charset="-78"/>
                        </a:rPr>
                        <a:t>12</a:t>
                      </a:r>
                    </a:p>
                  </a:txBody>
                  <a:tcPr anchor="ctr"/>
                </a:tc>
                <a:tc>
                  <a:txBody>
                    <a:bodyPr/>
                    <a:lstStyle/>
                    <a:p>
                      <a:pPr algn="ctr" rtl="1"/>
                      <a:r>
                        <a:rPr lang="fa-IR" sz="2400" b="1" dirty="0">
                          <a:cs typeface="B Nazanin" panose="00000400000000000000" pitchFamily="2" charset="-78"/>
                        </a:rPr>
                        <a:t>14</a:t>
                      </a:r>
                    </a:p>
                  </a:txBody>
                  <a:tcPr anchor="ctr"/>
                </a:tc>
                <a:tc>
                  <a:txBody>
                    <a:bodyPr/>
                    <a:lstStyle/>
                    <a:p>
                      <a:pPr algn="ctr" rtl="1"/>
                      <a:r>
                        <a:rPr lang="fa-IR" sz="2400" b="1" dirty="0">
                          <a:cs typeface="B Nazanin" panose="00000400000000000000" pitchFamily="2" charset="-78"/>
                        </a:rPr>
                        <a:t>14</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6</a:t>
                      </a:r>
                    </a:p>
                  </a:txBody>
                  <a:tcPr anchor="ctr"/>
                </a:tc>
                <a:tc>
                  <a:txBody>
                    <a:bodyPr/>
                    <a:lstStyle/>
                    <a:p>
                      <a:pPr algn="ctr" rtl="1"/>
                      <a:r>
                        <a:rPr lang="fa-IR" sz="2400" b="1" dirty="0">
                          <a:cs typeface="B Nazanin" panose="00000400000000000000" pitchFamily="2" charset="-78"/>
                        </a:rPr>
                        <a:t>0</a:t>
                      </a:r>
                    </a:p>
                  </a:txBody>
                  <a:tcPr anchor="ctr"/>
                </a:tc>
                <a:tc>
                  <a:txBody>
                    <a:bodyPr/>
                    <a:lstStyle/>
                    <a:p>
                      <a:pPr algn="ctr" rtl="1"/>
                      <a:r>
                        <a:rPr lang="fa-IR" sz="2400" b="1" dirty="0">
                          <a:cs typeface="B Nazanin" panose="00000400000000000000" pitchFamily="2" charset="-78"/>
                        </a:rPr>
                        <a:t>24</a:t>
                      </a:r>
                    </a:p>
                  </a:txBody>
                  <a:tcPr anchor="ctr"/>
                </a:tc>
                <a:tc>
                  <a:txBody>
                    <a:bodyPr/>
                    <a:lstStyle/>
                    <a:p>
                      <a:pPr algn="ctr" rtl="1"/>
                      <a:r>
                        <a:rPr lang="fa-IR" sz="2400" b="1" dirty="0">
                          <a:cs typeface="B Nazanin" panose="00000400000000000000" pitchFamily="2" charset="-78"/>
                        </a:rPr>
                        <a:t>18</a:t>
                      </a:r>
                    </a:p>
                  </a:txBody>
                  <a:tcPr anchor="ctr"/>
                </a:tc>
                <a:extLst>
                  <a:ext uri="{0D108BD9-81ED-4DB2-BD59-A6C34878D82A}">
                    <a16:rowId xmlns:a16="http://schemas.microsoft.com/office/drawing/2014/main" val="1903743384"/>
                  </a:ext>
                </a:extLst>
              </a:tr>
            </a:tbl>
          </a:graphicData>
        </a:graphic>
      </p:graphicFrame>
      <p:sp>
        <p:nvSpPr>
          <p:cNvPr id="5" name="TextBox 4">
            <a:extLst>
              <a:ext uri="{FF2B5EF4-FFF2-40B4-BE49-F238E27FC236}">
                <a16:creationId xmlns:a16="http://schemas.microsoft.com/office/drawing/2014/main" id="{8AC9EDAC-8649-43F2-8769-22CC0BCED32A}"/>
              </a:ext>
            </a:extLst>
          </p:cNvPr>
          <p:cNvSpPr txBox="1"/>
          <p:nvPr/>
        </p:nvSpPr>
        <p:spPr>
          <a:xfrm>
            <a:off x="594912" y="4597431"/>
            <a:ext cx="11081087" cy="2154436"/>
          </a:xfrm>
          <a:prstGeom prst="rect">
            <a:avLst/>
          </a:prstGeom>
          <a:noFill/>
        </p:spPr>
        <p:txBody>
          <a:bodyPr wrap="square" rtlCol="1">
            <a:spAutoFit/>
          </a:bodyPr>
          <a:lstStyle/>
          <a:p>
            <a:pPr algn="just" rtl="1"/>
            <a:r>
              <a:rPr lang="fa-IR" sz="2400" dirty="0">
                <a:solidFill>
                  <a:srgbClr val="FF0000"/>
                </a:solidFill>
                <a:cs typeface="B Titr" panose="00000700000000000000" pitchFamily="2" charset="-78"/>
              </a:rPr>
              <a:t>تذکر :</a:t>
            </a:r>
            <a:r>
              <a:rPr lang="fa-IR" sz="2400" dirty="0">
                <a:solidFill>
                  <a:schemeClr val="bg1"/>
                </a:solidFill>
                <a:cs typeface="B Titr" panose="00000700000000000000" pitchFamily="2" charset="-78"/>
              </a:rPr>
              <a:t> دانشجو با معدل زیر 12 مشروط بوده و در صورت مشروط شدن 2 ترم متوالی یا متناوب دانشجوی اخراجی خواهد بود.</a:t>
            </a:r>
          </a:p>
          <a:p>
            <a:pPr algn="just" rtl="1">
              <a:lnSpc>
                <a:spcPct val="150000"/>
              </a:lnSpc>
            </a:pPr>
            <a:r>
              <a:rPr lang="fa-IR" sz="2400" dirty="0">
                <a:solidFill>
                  <a:srgbClr val="FF0000"/>
                </a:solidFill>
                <a:cs typeface="B Titr" panose="00000700000000000000" pitchFamily="2" charset="-78"/>
              </a:rPr>
              <a:t>تذکر : </a:t>
            </a:r>
            <a:r>
              <a:rPr lang="fa-IR" sz="2400" dirty="0">
                <a:solidFill>
                  <a:schemeClr val="bg1"/>
                </a:solidFill>
                <a:cs typeface="B Titr" panose="00000700000000000000" pitchFamily="2" charset="-78"/>
              </a:rPr>
              <a:t>دانشجویی ترم آخر محسوب خواهد شد که با رعایت سقف واحد فارغ التحصیلی، هیچ واحدی برای ترم بعد نداشته باشد.</a:t>
            </a:r>
          </a:p>
          <a:p>
            <a:pPr algn="just" rtl="1"/>
            <a:endParaRPr lang="fa-IR" sz="14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5602F97D-2270-457D-923A-FB9582B3BA86}"/>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275173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معرفی به استاد</a:t>
            </a:r>
          </a:p>
        </p:txBody>
      </p:sp>
      <p:sp>
        <p:nvSpPr>
          <p:cNvPr id="5" name="TextBox 4">
            <a:extLst>
              <a:ext uri="{FF2B5EF4-FFF2-40B4-BE49-F238E27FC236}">
                <a16:creationId xmlns:a16="http://schemas.microsoft.com/office/drawing/2014/main" id="{8AC9EDAC-8649-43F2-8769-22CC0BCED32A}"/>
              </a:ext>
            </a:extLst>
          </p:cNvPr>
          <p:cNvSpPr txBox="1"/>
          <p:nvPr/>
        </p:nvSpPr>
        <p:spPr>
          <a:xfrm>
            <a:off x="555456" y="2205588"/>
            <a:ext cx="11081087" cy="4201150"/>
          </a:xfrm>
          <a:prstGeom prst="rect">
            <a:avLst/>
          </a:prstGeom>
          <a:noFill/>
        </p:spPr>
        <p:txBody>
          <a:bodyPr wrap="square" rtlCol="1">
            <a:spAutoFit/>
          </a:bodyPr>
          <a:lstStyle/>
          <a:p>
            <a:pPr algn="just" rtl="1">
              <a:lnSpc>
                <a:spcPct val="150000"/>
              </a:lnSpc>
            </a:pPr>
            <a:r>
              <a:rPr lang="fa-IR" sz="2800" dirty="0">
                <a:solidFill>
                  <a:schemeClr val="bg1"/>
                </a:solidFill>
                <a:cs typeface="B Titr" panose="00000700000000000000" pitchFamily="2" charset="-78"/>
              </a:rPr>
              <a:t>در صورتی که دانشجو پس از اتمام تمامی دروس، تعداد </a:t>
            </a:r>
            <a:r>
              <a:rPr lang="fa-IR" sz="2800" dirty="0">
                <a:solidFill>
                  <a:srgbClr val="FF0000"/>
                </a:solidFill>
                <a:cs typeface="B Titr" panose="00000700000000000000" pitchFamily="2" charset="-78"/>
              </a:rPr>
              <a:t>2 درس</a:t>
            </a:r>
            <a:r>
              <a:rPr lang="fa-IR" sz="2800" dirty="0">
                <a:solidFill>
                  <a:schemeClr val="bg1"/>
                </a:solidFill>
                <a:cs typeface="B Titr" panose="00000700000000000000" pitchFamily="2" charset="-78"/>
              </a:rPr>
              <a:t> تا سقف </a:t>
            </a:r>
            <a:r>
              <a:rPr lang="fa-IR" sz="2800" dirty="0">
                <a:solidFill>
                  <a:srgbClr val="FF0000"/>
                </a:solidFill>
                <a:cs typeface="B Titr" panose="00000700000000000000" pitchFamily="2" charset="-78"/>
              </a:rPr>
              <a:t>6 واحد </a:t>
            </a:r>
            <a:r>
              <a:rPr lang="fa-IR" sz="2800" dirty="0">
                <a:solidFill>
                  <a:schemeClr val="bg1"/>
                </a:solidFill>
                <a:cs typeface="B Titr" panose="00000700000000000000" pitchFamily="2" charset="-78"/>
              </a:rPr>
              <a:t>برای فارغ التحصیلی داشته باشد، می تواند برای فارغ التحصیلی دروس را </a:t>
            </a:r>
            <a:r>
              <a:rPr lang="fa-IR" sz="2800" dirty="0">
                <a:solidFill>
                  <a:srgbClr val="FF0000"/>
                </a:solidFill>
                <a:cs typeface="B Titr" panose="00000700000000000000" pitchFamily="2" charset="-78"/>
              </a:rPr>
              <a:t>با شرایط ذیل </a:t>
            </a:r>
            <a:r>
              <a:rPr lang="fa-IR" sz="2800" dirty="0">
                <a:solidFill>
                  <a:schemeClr val="bg1"/>
                </a:solidFill>
                <a:cs typeface="B Titr" panose="00000700000000000000" pitchFamily="2" charset="-78"/>
              </a:rPr>
              <a:t>بصورت معرفی به استاد بگذراند:</a:t>
            </a:r>
          </a:p>
          <a:p>
            <a:pPr algn="just" rtl="1">
              <a:lnSpc>
                <a:spcPct val="150000"/>
              </a:lnSpc>
            </a:pPr>
            <a:r>
              <a:rPr lang="fa-IR" sz="2400" dirty="0">
                <a:solidFill>
                  <a:schemeClr val="bg1"/>
                </a:solidFill>
                <a:cs typeface="B Titr" panose="00000700000000000000" pitchFamily="2" charset="-78"/>
              </a:rPr>
              <a:t>1- دو درس که واحد آنها  فقط نظری باشند.</a:t>
            </a:r>
          </a:p>
          <a:p>
            <a:pPr algn="just" rtl="1">
              <a:lnSpc>
                <a:spcPct val="150000"/>
              </a:lnSpc>
            </a:pPr>
            <a:r>
              <a:rPr lang="fa-IR" sz="2400" dirty="0">
                <a:solidFill>
                  <a:schemeClr val="bg1"/>
                </a:solidFill>
                <a:cs typeface="B Titr" panose="00000700000000000000" pitchFamily="2" charset="-78"/>
              </a:rPr>
              <a:t>2- یک درس واحد نظری و یک درس عملی نظری که دانشجو درس را قبلا اخذ کرده و نمره مردودی برای وی ثبت شده باشد و شورای آموزش با اخذ نمره قبولی در قسمت عملی درس موافقت نماید.</a:t>
            </a:r>
          </a:p>
          <a:p>
            <a:pPr algn="just" rtl="1">
              <a:lnSpc>
                <a:spcPct val="150000"/>
              </a:lnSpc>
            </a:pPr>
            <a:r>
              <a:rPr lang="fa-IR" sz="2400" dirty="0">
                <a:solidFill>
                  <a:srgbClr val="FF0000"/>
                </a:solidFill>
                <a:cs typeface="B Titr" panose="00000700000000000000" pitchFamily="2" charset="-78"/>
              </a:rPr>
              <a:t>تذکر : </a:t>
            </a:r>
            <a:r>
              <a:rPr lang="fa-IR" sz="2400" dirty="0">
                <a:solidFill>
                  <a:schemeClr val="bg1"/>
                </a:solidFill>
                <a:cs typeface="B Titr" panose="00000700000000000000" pitchFamily="2" charset="-78"/>
              </a:rPr>
              <a:t>رعایت سقف تعداد واحد ترم برای اخذ درس معرفی به استاد الزامی می باشد.</a:t>
            </a:r>
            <a:endParaRPr lang="fa-IR" sz="14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278887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زمان آزمون دروس معرفی به استاد</a:t>
            </a:r>
          </a:p>
        </p:txBody>
      </p:sp>
      <p:sp>
        <p:nvSpPr>
          <p:cNvPr id="5" name="TextBox 4">
            <a:extLst>
              <a:ext uri="{FF2B5EF4-FFF2-40B4-BE49-F238E27FC236}">
                <a16:creationId xmlns:a16="http://schemas.microsoft.com/office/drawing/2014/main" id="{8AC9EDAC-8649-43F2-8769-22CC0BCED32A}"/>
              </a:ext>
            </a:extLst>
          </p:cNvPr>
          <p:cNvSpPr txBox="1"/>
          <p:nvPr/>
        </p:nvSpPr>
        <p:spPr>
          <a:xfrm>
            <a:off x="555456" y="2205588"/>
            <a:ext cx="11081087" cy="4239622"/>
          </a:xfrm>
          <a:prstGeom prst="rect">
            <a:avLst/>
          </a:prstGeom>
          <a:noFill/>
        </p:spPr>
        <p:txBody>
          <a:bodyPr wrap="square" rtlCol="1">
            <a:spAutoFit/>
          </a:bodyPr>
          <a:lstStyle/>
          <a:p>
            <a:pPr algn="just" rtl="1">
              <a:lnSpc>
                <a:spcPct val="150000"/>
              </a:lnSpc>
            </a:pPr>
            <a:r>
              <a:rPr lang="fa-IR" sz="2800" dirty="0">
                <a:solidFill>
                  <a:schemeClr val="bg1"/>
                </a:solidFill>
                <a:cs typeface="B Titr" panose="00000700000000000000" pitchFamily="2" charset="-78"/>
              </a:rPr>
              <a:t>جهت اخذ دروس بصورت معرفی به استاد :</a:t>
            </a:r>
          </a:p>
          <a:p>
            <a:pPr algn="just" rtl="1">
              <a:lnSpc>
                <a:spcPct val="150000"/>
              </a:lnSpc>
            </a:pPr>
            <a:r>
              <a:rPr lang="fa-IR" sz="2800" dirty="0">
                <a:solidFill>
                  <a:schemeClr val="bg1"/>
                </a:solidFill>
                <a:cs typeface="B Titr" panose="00000700000000000000" pitchFamily="2" charset="-78"/>
              </a:rPr>
              <a:t>1- اخذ فرم مربوطه و تکمیل بخش های مربوطه</a:t>
            </a:r>
          </a:p>
          <a:p>
            <a:pPr algn="just" rtl="1">
              <a:lnSpc>
                <a:spcPct val="150000"/>
              </a:lnSpc>
            </a:pPr>
            <a:r>
              <a:rPr lang="fa-IR" sz="2800" dirty="0">
                <a:solidFill>
                  <a:schemeClr val="bg1"/>
                </a:solidFill>
                <a:cs typeface="B Titr" panose="00000700000000000000" pitchFamily="2" charset="-78"/>
              </a:rPr>
              <a:t>2- هماهنگی با مدرس و واحد امتحانات جهت برگزاری آزمون</a:t>
            </a:r>
          </a:p>
          <a:p>
            <a:pPr algn="just" rtl="1">
              <a:lnSpc>
                <a:spcPct val="150000"/>
              </a:lnSpc>
            </a:pPr>
            <a:endParaRPr lang="fa-IR" sz="1600" dirty="0">
              <a:solidFill>
                <a:schemeClr val="bg1"/>
              </a:solidFill>
              <a:cs typeface="B Titr" panose="00000700000000000000" pitchFamily="2" charset="-78"/>
            </a:endParaRPr>
          </a:p>
          <a:p>
            <a:pPr algn="just" rtl="1">
              <a:lnSpc>
                <a:spcPct val="150000"/>
              </a:lnSpc>
            </a:pPr>
            <a:r>
              <a:rPr lang="fa-IR" sz="2800" dirty="0">
                <a:solidFill>
                  <a:srgbClr val="FF0000"/>
                </a:solidFill>
                <a:cs typeface="B Titr" panose="00000700000000000000" pitchFamily="2" charset="-78"/>
              </a:rPr>
              <a:t>تذکر : </a:t>
            </a:r>
            <a:r>
              <a:rPr lang="fa-IR" sz="2600" dirty="0">
                <a:solidFill>
                  <a:schemeClr val="bg1"/>
                </a:solidFill>
                <a:cs typeface="B Titr" panose="00000700000000000000" pitchFamily="2" charset="-78"/>
              </a:rPr>
              <a:t>در صورتی که زمان ثبت نمره در نیمسال ثبت شده دروس معرفی به استاد، پس از تاریخ تعیین شده ذیل باشد، تاریخ فارغ التحصیلی نامبرده یک نیمسال به تاخیر خواهد افتاد:</a:t>
            </a:r>
          </a:p>
          <a:p>
            <a:pPr algn="just" rtl="1">
              <a:lnSpc>
                <a:spcPct val="150000"/>
              </a:lnSpc>
            </a:pPr>
            <a:r>
              <a:rPr lang="fa-IR" sz="2800" dirty="0">
                <a:solidFill>
                  <a:schemeClr val="bg1"/>
                </a:solidFill>
                <a:cs typeface="B Titr" panose="00000700000000000000" pitchFamily="2" charset="-78"/>
              </a:rPr>
              <a:t>نیمسال اول : 15 اردیبهشت                نیمسال دوم : 31 تیر                نیمسال سوم : 30 آبان</a:t>
            </a:r>
            <a:endParaRPr lang="fa-IR" sz="14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93743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امتحانات</a:t>
            </a:r>
          </a:p>
        </p:txBody>
      </p:sp>
      <p:sp>
        <p:nvSpPr>
          <p:cNvPr id="4" name="TextBox 3">
            <a:extLst>
              <a:ext uri="{FF2B5EF4-FFF2-40B4-BE49-F238E27FC236}">
                <a16:creationId xmlns:a16="http://schemas.microsoft.com/office/drawing/2014/main" id="{BA3B4CE7-1619-4AF8-8CA4-4A7755065200}"/>
              </a:ext>
            </a:extLst>
          </p:cNvPr>
          <p:cNvSpPr txBox="1"/>
          <p:nvPr/>
        </p:nvSpPr>
        <p:spPr>
          <a:xfrm>
            <a:off x="521465" y="2159306"/>
            <a:ext cx="11322192" cy="4478149"/>
          </a:xfrm>
          <a:prstGeom prst="rect">
            <a:avLst/>
          </a:prstGeom>
          <a:noFill/>
        </p:spPr>
        <p:txBody>
          <a:bodyPr wrap="square" rtlCol="1">
            <a:spAutoFit/>
          </a:bodyPr>
          <a:lstStyle/>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امتحانات مشترک دانشگاه جامع در هفته آخر برگزاری کلاس ها برگزار خواهد شد.</a:t>
            </a:r>
          </a:p>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سایر امتحانات در بازه زمانی اعلام شده توسط دانشگاه جامع علمی کاربردی برگزار می شود.</a:t>
            </a:r>
          </a:p>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زمان دقیق امتحانات، پس از اعلام اداره آموزش، از طریق کارت امتحانات قابل مشاهده خواهد بود.</a:t>
            </a:r>
          </a:p>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حضور دانشجو در روز و ساعت اعلام شده، در شماره صندلی درج شده در کارت امتحانات، همراه با کارت امتحانات پرینت گرفته شده الزامی می باشد. درغیر اینصورت غیبت غیر موجه (نمره صفر) برای دانشجو ثبت خواهد شد.</a:t>
            </a:r>
          </a:p>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همراه داشتن تلفن همراه، جزوه، کیف و ... تقلب محسوب خواهد شد.</a:t>
            </a:r>
          </a:p>
          <a:p>
            <a:pPr marL="571500" indent="-5715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قبل از امضای صورتجلسه به هیچ عنوان صندلی مربوطه و جلسه آزمون را ترک نفرمایید.</a:t>
            </a:r>
            <a:endParaRPr lang="fa-IR" sz="1400" dirty="0">
              <a:solidFill>
                <a:schemeClr val="bg1"/>
              </a:solidFill>
              <a:cs typeface="B Titr" panose="00000700000000000000" pitchFamily="2" charset="-78"/>
            </a:endParaRPr>
          </a:p>
        </p:txBody>
      </p:sp>
      <p:pic>
        <p:nvPicPr>
          <p:cNvPr id="5" name="Picture 4">
            <a:extLst>
              <a:ext uri="{FF2B5EF4-FFF2-40B4-BE49-F238E27FC236}">
                <a16:creationId xmlns:a16="http://schemas.microsoft.com/office/drawing/2014/main" id="{180552A5-5B09-4A7D-846D-7F5866ED084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853794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نکات</a:t>
            </a:r>
          </a:p>
        </p:txBody>
      </p:sp>
      <p:sp>
        <p:nvSpPr>
          <p:cNvPr id="5" name="TextBox 4">
            <a:extLst>
              <a:ext uri="{FF2B5EF4-FFF2-40B4-BE49-F238E27FC236}">
                <a16:creationId xmlns:a16="http://schemas.microsoft.com/office/drawing/2014/main" id="{8AC9EDAC-8649-43F2-8769-22CC0BCED32A}"/>
              </a:ext>
            </a:extLst>
          </p:cNvPr>
          <p:cNvSpPr txBox="1"/>
          <p:nvPr/>
        </p:nvSpPr>
        <p:spPr>
          <a:xfrm>
            <a:off x="384314" y="2205588"/>
            <a:ext cx="11569148" cy="3924151"/>
          </a:xfrm>
          <a:prstGeom prst="rect">
            <a:avLst/>
          </a:prstGeom>
          <a:noFill/>
        </p:spPr>
        <p:txBody>
          <a:bodyPr wrap="square" rtlCol="1">
            <a:spAutoFit/>
          </a:bodyPr>
          <a:lstStyle/>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رعایت پیشنیازی و همنیازی دروس و همچنین سایر قوانین آموزشی بر عهده شخص دانشجو خواهد بود.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در صورت عدم اخذ نمره قبولی در یک درس و اخذ نمره قبولی در ترم های بعد، به شرط اخذ نمره قبولی بالای 14، نمره قبلی درس در معدل کل محاسبه نخواهد شد.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در صورت اخذ معدل کمتر از 12 در پایان دوره، دروس جبران معدل برای دانشجو در ترم بعد اخذ خواهد شد.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حضور در تمامی جلسات کلاس الزامی بوده و در صورت عدم حضور در بیش از 3/16 جلسات درس حذف آموزشی خواهد شد.</a:t>
            </a: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125748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تاسیس و پیشینه</a:t>
            </a:r>
          </a:p>
        </p:txBody>
      </p:sp>
      <p:sp>
        <p:nvSpPr>
          <p:cNvPr id="4" name="TextBox 3">
            <a:extLst>
              <a:ext uri="{FF2B5EF4-FFF2-40B4-BE49-F238E27FC236}">
                <a16:creationId xmlns:a16="http://schemas.microsoft.com/office/drawing/2014/main" id="{BA3B4CE7-1619-4AF8-8CA4-4A7755065200}"/>
              </a:ext>
            </a:extLst>
          </p:cNvPr>
          <p:cNvSpPr txBox="1"/>
          <p:nvPr/>
        </p:nvSpPr>
        <p:spPr>
          <a:xfrm>
            <a:off x="517794" y="2633031"/>
            <a:ext cx="10752462" cy="2785378"/>
          </a:xfrm>
          <a:prstGeom prst="rect">
            <a:avLst/>
          </a:prstGeom>
          <a:noFill/>
        </p:spPr>
        <p:txBody>
          <a:bodyPr wrap="square" rtlCol="1">
            <a:spAutoFit/>
          </a:bodyPr>
          <a:lstStyle/>
          <a:p>
            <a:pPr algn="r" rtl="1">
              <a:lnSpc>
                <a:spcPct val="150000"/>
              </a:lnSpc>
            </a:pPr>
            <a:r>
              <a:rPr lang="fa-IR" sz="4000" dirty="0">
                <a:solidFill>
                  <a:schemeClr val="bg1"/>
                </a:solidFill>
                <a:cs typeface="B Titr" panose="00000700000000000000" pitchFamily="2" charset="-78"/>
              </a:rPr>
              <a:t>سال تاسیس : 1382</a:t>
            </a:r>
          </a:p>
          <a:p>
            <a:pPr algn="r" rtl="1">
              <a:lnSpc>
                <a:spcPct val="150000"/>
              </a:lnSpc>
            </a:pPr>
            <a:r>
              <a:rPr lang="fa-IR" sz="4000" dirty="0">
                <a:solidFill>
                  <a:schemeClr val="bg1"/>
                </a:solidFill>
                <a:cs typeface="B Titr" panose="00000700000000000000" pitchFamily="2" charset="-78"/>
              </a:rPr>
              <a:t>تعداد جذب دانشجو از ابتدا تا کنون : بیش از 15.000 نفر</a:t>
            </a:r>
          </a:p>
          <a:p>
            <a:pPr algn="r" rtl="1">
              <a:lnSpc>
                <a:spcPct val="150000"/>
              </a:lnSpc>
            </a:pPr>
            <a:r>
              <a:rPr lang="fa-IR" sz="4000" dirty="0">
                <a:solidFill>
                  <a:schemeClr val="bg1"/>
                </a:solidFill>
                <a:cs typeface="B Titr" panose="00000700000000000000" pitchFamily="2" charset="-78"/>
              </a:rPr>
              <a:t>تعداد فارغ التحصیل : بیش از 10.000 نفر</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274286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نکات </a:t>
            </a:r>
            <a:r>
              <a:rPr lang="fa-IR" sz="2400" dirty="0">
                <a:cs typeface="B Titr" panose="00000700000000000000" pitchFamily="2" charset="-78"/>
              </a:rPr>
              <a:t>(ادامه)</a:t>
            </a:r>
            <a:endParaRPr lang="fa-IR" dirty="0">
              <a:cs typeface="B Titr" panose="00000700000000000000" pitchFamily="2" charset="-78"/>
            </a:endParaRPr>
          </a:p>
        </p:txBody>
      </p:sp>
      <p:sp>
        <p:nvSpPr>
          <p:cNvPr id="5" name="TextBox 4">
            <a:extLst>
              <a:ext uri="{FF2B5EF4-FFF2-40B4-BE49-F238E27FC236}">
                <a16:creationId xmlns:a16="http://schemas.microsoft.com/office/drawing/2014/main" id="{8AC9EDAC-8649-43F2-8769-22CC0BCED32A}"/>
              </a:ext>
            </a:extLst>
          </p:cNvPr>
          <p:cNvSpPr txBox="1"/>
          <p:nvPr/>
        </p:nvSpPr>
        <p:spPr>
          <a:xfrm>
            <a:off x="384314" y="2205588"/>
            <a:ext cx="11569148" cy="2816156"/>
          </a:xfrm>
          <a:prstGeom prst="rect">
            <a:avLst/>
          </a:prstGeom>
          <a:noFill/>
        </p:spPr>
        <p:txBody>
          <a:bodyPr wrap="square" rtlCol="1">
            <a:spAutoFit/>
          </a:bodyPr>
          <a:lstStyle/>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دانشجو با رعایت سنوات مجاز تحصیل می تواند از یک نیمسال مرخصی تحصیلی استفاده نماید.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دانشجو می تواند فقط در صورت عدم ارائه درس پیشنیاز در مرکز، (با موافقت شورای آموزش مرکز) در بازه زمانی مهمان، درس را در یکی دیگر از مراکز علمی کاربردی بگذراند.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معادل سازی دروس (با شرایط معادل سازی) فقط در ترم اول مجاز می باشد.</a:t>
            </a:r>
          </a:p>
          <a:p>
            <a:pPr marL="457200" indent="-457200" algn="just" rtl="1">
              <a:lnSpc>
                <a:spcPct val="150000"/>
              </a:lnSpc>
              <a:buFont typeface="Arial" panose="020B0604020202020204" pitchFamily="34" charset="0"/>
              <a:buChar char="•"/>
            </a:pPr>
            <a:r>
              <a:rPr lang="fa-IR" sz="2400" dirty="0">
                <a:solidFill>
                  <a:schemeClr val="bg1"/>
                </a:solidFill>
                <a:cs typeface="B Titr" panose="00000700000000000000" pitchFamily="2" charset="-78"/>
              </a:rPr>
              <a:t>پیگیری تکمیل پرونده جهت تکمیل پرونده دانشجویی بر عهده دانشجو می باشد.</a:t>
            </a: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spTree>
    <p:extLst>
      <p:ext uri="{BB962C8B-B14F-4D97-AF65-F5344CB8AC3E}">
        <p14:creationId xmlns:p14="http://schemas.microsoft.com/office/powerpoint/2010/main" val="2715423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شهریه</a:t>
            </a:r>
          </a:p>
        </p:txBody>
      </p:sp>
      <p:sp>
        <p:nvSpPr>
          <p:cNvPr id="5" name="TextBox 4">
            <a:extLst>
              <a:ext uri="{FF2B5EF4-FFF2-40B4-BE49-F238E27FC236}">
                <a16:creationId xmlns:a16="http://schemas.microsoft.com/office/drawing/2014/main" id="{8AC9EDAC-8649-43F2-8769-22CC0BCED32A}"/>
              </a:ext>
            </a:extLst>
          </p:cNvPr>
          <p:cNvSpPr txBox="1"/>
          <p:nvPr/>
        </p:nvSpPr>
        <p:spPr>
          <a:xfrm>
            <a:off x="210900" y="1929130"/>
            <a:ext cx="11081087" cy="854080"/>
          </a:xfrm>
          <a:prstGeom prst="rect">
            <a:avLst/>
          </a:prstGeom>
          <a:noFill/>
        </p:spPr>
        <p:txBody>
          <a:bodyPr wrap="square" rtlCol="1">
            <a:spAutoFit/>
          </a:bodyPr>
          <a:lstStyle/>
          <a:p>
            <a:pPr rtl="1">
              <a:lnSpc>
                <a:spcPct val="150000"/>
              </a:lnSpc>
            </a:pPr>
            <a:r>
              <a:rPr lang="fa-IR" sz="3600" dirty="0">
                <a:solidFill>
                  <a:schemeClr val="bg1"/>
                </a:solidFill>
                <a:cs typeface="B Titr" panose="00000700000000000000" pitchFamily="2" charset="-78"/>
              </a:rPr>
              <a:t>شهریه متغیر دروس + شهریه ثابت = شهریه هر ترم </a:t>
            </a: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7" name="TextBox 6">
            <a:extLst>
              <a:ext uri="{FF2B5EF4-FFF2-40B4-BE49-F238E27FC236}">
                <a16:creationId xmlns:a16="http://schemas.microsoft.com/office/drawing/2014/main" id="{D8F319EF-6C97-4007-87E7-D96EA78E639D}"/>
              </a:ext>
            </a:extLst>
          </p:cNvPr>
          <p:cNvSpPr txBox="1"/>
          <p:nvPr/>
        </p:nvSpPr>
        <p:spPr>
          <a:xfrm>
            <a:off x="585506" y="3558691"/>
            <a:ext cx="2248409" cy="854080"/>
          </a:xfrm>
          <a:prstGeom prst="rect">
            <a:avLst/>
          </a:prstGeom>
          <a:noFill/>
        </p:spPr>
        <p:txBody>
          <a:bodyPr wrap="square" rtlCol="1">
            <a:spAutoFit/>
          </a:bodyPr>
          <a:lstStyle/>
          <a:p>
            <a:pPr rtl="1">
              <a:lnSpc>
                <a:spcPct val="150000"/>
              </a:lnSpc>
            </a:pPr>
            <a:r>
              <a:rPr lang="fa-IR" sz="3600" dirty="0">
                <a:solidFill>
                  <a:schemeClr val="bg1"/>
                </a:solidFill>
                <a:cs typeface="B Titr" panose="00000700000000000000" pitchFamily="2" charset="-78"/>
              </a:rPr>
              <a:t>100% شهریه</a:t>
            </a:r>
          </a:p>
        </p:txBody>
      </p:sp>
      <p:sp>
        <p:nvSpPr>
          <p:cNvPr id="8" name="TextBox 7">
            <a:extLst>
              <a:ext uri="{FF2B5EF4-FFF2-40B4-BE49-F238E27FC236}">
                <a16:creationId xmlns:a16="http://schemas.microsoft.com/office/drawing/2014/main" id="{0283F281-FDC9-41E3-A6E6-EE003EF39A82}"/>
              </a:ext>
            </a:extLst>
          </p:cNvPr>
          <p:cNvSpPr txBox="1"/>
          <p:nvPr/>
        </p:nvSpPr>
        <p:spPr>
          <a:xfrm>
            <a:off x="4242745" y="2875546"/>
            <a:ext cx="7158211" cy="854080"/>
          </a:xfrm>
          <a:prstGeom prst="rect">
            <a:avLst/>
          </a:prstGeom>
          <a:noFill/>
        </p:spPr>
        <p:txBody>
          <a:bodyPr wrap="square" rtlCol="1">
            <a:spAutoFit/>
          </a:bodyPr>
          <a:lstStyle/>
          <a:p>
            <a:pPr rtl="1">
              <a:lnSpc>
                <a:spcPct val="150000"/>
              </a:lnSpc>
            </a:pPr>
            <a:r>
              <a:rPr lang="fa-IR" sz="3600" dirty="0">
                <a:solidFill>
                  <a:schemeClr val="bg1"/>
                </a:solidFill>
                <a:cs typeface="B Titr" panose="00000700000000000000" pitchFamily="2" charset="-78"/>
              </a:rPr>
              <a:t>85% سهم مرکز آموزش علمی کاربردی</a:t>
            </a:r>
          </a:p>
        </p:txBody>
      </p:sp>
      <p:sp>
        <p:nvSpPr>
          <p:cNvPr id="9" name="TextBox 8">
            <a:extLst>
              <a:ext uri="{FF2B5EF4-FFF2-40B4-BE49-F238E27FC236}">
                <a16:creationId xmlns:a16="http://schemas.microsoft.com/office/drawing/2014/main" id="{914C3FEB-C3E0-4B38-871B-5256857B500F}"/>
              </a:ext>
            </a:extLst>
          </p:cNvPr>
          <p:cNvSpPr txBox="1"/>
          <p:nvPr/>
        </p:nvSpPr>
        <p:spPr>
          <a:xfrm>
            <a:off x="4196479" y="3786903"/>
            <a:ext cx="7646505" cy="854080"/>
          </a:xfrm>
          <a:prstGeom prst="rect">
            <a:avLst/>
          </a:prstGeom>
          <a:noFill/>
        </p:spPr>
        <p:txBody>
          <a:bodyPr wrap="square" rtlCol="1">
            <a:spAutoFit/>
          </a:bodyPr>
          <a:lstStyle/>
          <a:p>
            <a:pPr rtl="1">
              <a:lnSpc>
                <a:spcPct val="150000"/>
              </a:lnSpc>
            </a:pPr>
            <a:r>
              <a:rPr lang="fa-IR" sz="3600" dirty="0">
                <a:solidFill>
                  <a:schemeClr val="bg1"/>
                </a:solidFill>
                <a:cs typeface="B Titr" panose="00000700000000000000" pitchFamily="2" charset="-78"/>
              </a:rPr>
              <a:t>15% حق نظارت دانشگاه جامع علمی کاربردی</a:t>
            </a:r>
          </a:p>
        </p:txBody>
      </p:sp>
      <p:cxnSp>
        <p:nvCxnSpPr>
          <p:cNvPr id="4" name="Straight Arrow Connector 3">
            <a:extLst>
              <a:ext uri="{FF2B5EF4-FFF2-40B4-BE49-F238E27FC236}">
                <a16:creationId xmlns:a16="http://schemas.microsoft.com/office/drawing/2014/main" id="{D52FEDB4-707F-4E7A-B1E2-4CB73BFC02F4}"/>
              </a:ext>
            </a:extLst>
          </p:cNvPr>
          <p:cNvCxnSpPr>
            <a:cxnSpLocks/>
          </p:cNvCxnSpPr>
          <p:nvPr/>
        </p:nvCxnSpPr>
        <p:spPr>
          <a:xfrm flipV="1">
            <a:off x="3021494" y="3578280"/>
            <a:ext cx="1033672" cy="4172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A34ADDC-3FA8-41F6-9073-6F33EA0A9251}"/>
              </a:ext>
            </a:extLst>
          </p:cNvPr>
          <p:cNvCxnSpPr>
            <a:cxnSpLocks/>
          </p:cNvCxnSpPr>
          <p:nvPr/>
        </p:nvCxnSpPr>
        <p:spPr>
          <a:xfrm>
            <a:off x="3021494" y="3985732"/>
            <a:ext cx="1033672" cy="4368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F872138-CDE4-4186-BE91-C94A2018AE73}"/>
              </a:ext>
            </a:extLst>
          </p:cNvPr>
          <p:cNvSpPr txBox="1"/>
          <p:nvPr/>
        </p:nvSpPr>
        <p:spPr>
          <a:xfrm>
            <a:off x="384313" y="4820223"/>
            <a:ext cx="11458671" cy="1977464"/>
          </a:xfrm>
          <a:prstGeom prst="rect">
            <a:avLst/>
          </a:prstGeom>
          <a:noFill/>
        </p:spPr>
        <p:txBody>
          <a:bodyPr wrap="square" rtlCol="1">
            <a:spAutoFit/>
          </a:bodyPr>
          <a:lstStyle/>
          <a:p>
            <a:pPr algn="just" rtl="1">
              <a:lnSpc>
                <a:spcPct val="150000"/>
              </a:lnSpc>
            </a:pPr>
            <a:r>
              <a:rPr lang="fa-IR" sz="2800" dirty="0">
                <a:solidFill>
                  <a:srgbClr val="FF0000"/>
                </a:solidFill>
                <a:cs typeface="B Titr" panose="00000700000000000000" pitchFamily="2" charset="-78"/>
              </a:rPr>
              <a:t>تذکر : </a:t>
            </a:r>
            <a:r>
              <a:rPr lang="fa-IR" sz="2800" dirty="0">
                <a:solidFill>
                  <a:schemeClr val="bg1"/>
                </a:solidFill>
                <a:cs typeface="B Titr" panose="00000700000000000000" pitchFamily="2" charset="-78"/>
              </a:rPr>
              <a:t>پرداخت ها بصورت الکترونیکی و از طریق سامانه هم آوا خواهد بود.</a:t>
            </a:r>
          </a:p>
          <a:p>
            <a:pPr algn="just" rtl="1">
              <a:lnSpc>
                <a:spcPct val="150000"/>
              </a:lnSpc>
            </a:pPr>
            <a:r>
              <a:rPr lang="fa-IR" sz="2800" dirty="0">
                <a:solidFill>
                  <a:srgbClr val="FF0000"/>
                </a:solidFill>
                <a:cs typeface="B Titr" panose="00000700000000000000" pitchFamily="2" charset="-78"/>
              </a:rPr>
              <a:t>تذکر : </a:t>
            </a:r>
            <a:r>
              <a:rPr lang="fa-IR" sz="2800" dirty="0">
                <a:solidFill>
                  <a:schemeClr val="bg1"/>
                </a:solidFill>
                <a:cs typeface="B Titr" panose="00000700000000000000" pitchFamily="2" charset="-78"/>
              </a:rPr>
              <a:t>در صورت عدم پرداخت تا 2 ساعت بعد از انتخاب واحد، سیستم بطور خودکار، انتخاب واحد دانشجو را حذف خواهد نمود.</a:t>
            </a:r>
          </a:p>
        </p:txBody>
      </p:sp>
    </p:spTree>
    <p:extLst>
      <p:ext uri="{BB962C8B-B14F-4D97-AF65-F5344CB8AC3E}">
        <p14:creationId xmlns:p14="http://schemas.microsoft.com/office/powerpoint/2010/main" val="250755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پایان</a:t>
            </a:r>
          </a:p>
        </p:txBody>
      </p:sp>
      <p:sp>
        <p:nvSpPr>
          <p:cNvPr id="5" name="TextBox 4">
            <a:extLst>
              <a:ext uri="{FF2B5EF4-FFF2-40B4-BE49-F238E27FC236}">
                <a16:creationId xmlns:a16="http://schemas.microsoft.com/office/drawing/2014/main" id="{8AC9EDAC-8649-43F2-8769-22CC0BCED32A}"/>
              </a:ext>
            </a:extLst>
          </p:cNvPr>
          <p:cNvSpPr txBox="1"/>
          <p:nvPr/>
        </p:nvSpPr>
        <p:spPr>
          <a:xfrm>
            <a:off x="555456" y="3001960"/>
            <a:ext cx="11081087" cy="2346796"/>
          </a:xfrm>
          <a:prstGeom prst="rect">
            <a:avLst/>
          </a:prstGeom>
          <a:noFill/>
        </p:spPr>
        <p:txBody>
          <a:bodyPr wrap="square" rtlCol="1">
            <a:spAutoFit/>
          </a:bodyPr>
          <a:lstStyle/>
          <a:p>
            <a:pPr algn="ctr" rtl="1">
              <a:lnSpc>
                <a:spcPct val="150000"/>
              </a:lnSpc>
            </a:pPr>
            <a:r>
              <a:rPr lang="fa-IR" sz="3600" dirty="0">
                <a:solidFill>
                  <a:schemeClr val="bg1"/>
                </a:solidFill>
                <a:cs typeface="B Titr" panose="00000700000000000000" pitchFamily="2" charset="-78"/>
              </a:rPr>
              <a:t>با آرزوی موفقیت و تشکر از توجه شما</a:t>
            </a:r>
          </a:p>
          <a:p>
            <a:pPr algn="ctr" rtl="1">
              <a:lnSpc>
                <a:spcPct val="150000"/>
              </a:lnSpc>
            </a:pPr>
            <a:endParaRPr lang="fa-IR" sz="3600" dirty="0">
              <a:solidFill>
                <a:schemeClr val="bg1"/>
              </a:solidFill>
              <a:cs typeface="B Titr" panose="00000700000000000000" pitchFamily="2" charset="-78"/>
            </a:endParaRPr>
          </a:p>
          <a:p>
            <a:pPr algn="ctr" rtl="1">
              <a:lnSpc>
                <a:spcPct val="150000"/>
              </a:lnSpc>
            </a:pPr>
            <a:r>
              <a:rPr lang="fa-IR" sz="2400" dirty="0">
                <a:solidFill>
                  <a:schemeClr val="bg1"/>
                </a:solidFill>
                <a:cs typeface="B Titr" panose="00000700000000000000" pitchFamily="2" charset="-78"/>
              </a:rPr>
              <a:t>اداره آموزش</a:t>
            </a:r>
          </a:p>
        </p:txBody>
      </p:sp>
      <p:pic>
        <p:nvPicPr>
          <p:cNvPr id="6" name="Picture 5">
            <a:extLst>
              <a:ext uri="{FF2B5EF4-FFF2-40B4-BE49-F238E27FC236}">
                <a16:creationId xmlns:a16="http://schemas.microsoft.com/office/drawing/2014/main" id="{8072CADF-32F2-46D8-830E-7D0841B21B50}"/>
              </a:ext>
            </a:extLst>
          </p:cNvPr>
          <p:cNvPicPr>
            <a:picLocks noChangeAspect="1"/>
          </p:cNvPicPr>
          <p:nvPr/>
        </p:nvPicPr>
        <p:blipFill>
          <a:blip r:embed="rId2"/>
          <a:stretch>
            <a:fillRect/>
          </a:stretch>
        </p:blipFill>
        <p:spPr>
          <a:xfrm>
            <a:off x="10694375" y="753228"/>
            <a:ext cx="1413162" cy="1139226"/>
          </a:xfrm>
          <a:prstGeom prst="rect">
            <a:avLst/>
          </a:prstGeom>
        </p:spPr>
      </p:pic>
      <p:pic>
        <p:nvPicPr>
          <p:cNvPr id="12" name="Picture 11">
            <a:extLst>
              <a:ext uri="{FF2B5EF4-FFF2-40B4-BE49-F238E27FC236}">
                <a16:creationId xmlns:a16="http://schemas.microsoft.com/office/drawing/2014/main" id="{F24505FC-19F7-474C-AC26-F61B18B26BB7}"/>
              </a:ext>
            </a:extLst>
          </p:cNvPr>
          <p:cNvPicPr>
            <a:picLocks noChangeAspect="1"/>
          </p:cNvPicPr>
          <p:nvPr/>
        </p:nvPicPr>
        <p:blipFill>
          <a:blip r:embed="rId3"/>
          <a:stretch>
            <a:fillRect/>
          </a:stretch>
        </p:blipFill>
        <p:spPr>
          <a:xfrm>
            <a:off x="3427841" y="5201523"/>
            <a:ext cx="5336317" cy="1071675"/>
          </a:xfrm>
          <a:prstGeom prst="rect">
            <a:avLst/>
          </a:prstGeom>
        </p:spPr>
      </p:pic>
    </p:spTree>
    <p:extLst>
      <p:ext uri="{BB962C8B-B14F-4D97-AF65-F5344CB8AC3E}">
        <p14:creationId xmlns:p14="http://schemas.microsoft.com/office/powerpoint/2010/main" val="121481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pic>
        <p:nvPicPr>
          <p:cNvPr id="6" name="Picture 5">
            <a:extLst>
              <a:ext uri="{FF2B5EF4-FFF2-40B4-BE49-F238E27FC236}">
                <a16:creationId xmlns:a16="http://schemas.microsoft.com/office/drawing/2014/main" id="{D20C250B-38F1-47BF-A993-A3505E418898}"/>
              </a:ext>
            </a:extLst>
          </p:cNvPr>
          <p:cNvPicPr>
            <a:picLocks noChangeAspect="1"/>
          </p:cNvPicPr>
          <p:nvPr/>
        </p:nvPicPr>
        <p:blipFill>
          <a:blip r:embed="rId3"/>
          <a:stretch>
            <a:fillRect/>
          </a:stretch>
        </p:blipFill>
        <p:spPr>
          <a:xfrm>
            <a:off x="1683025" y="1973986"/>
            <a:ext cx="7837037" cy="4793700"/>
          </a:xfrm>
          <a:prstGeom prst="rect">
            <a:avLst/>
          </a:prstGeom>
        </p:spPr>
      </p:pic>
    </p:spTree>
    <p:extLst>
      <p:ext uri="{BB962C8B-B14F-4D97-AF65-F5344CB8AC3E}">
        <p14:creationId xmlns:p14="http://schemas.microsoft.com/office/powerpoint/2010/main" val="166039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pic>
        <p:nvPicPr>
          <p:cNvPr id="7" name="Picture 1">
            <a:extLst>
              <a:ext uri="{FF2B5EF4-FFF2-40B4-BE49-F238E27FC236}">
                <a16:creationId xmlns:a16="http://schemas.microsoft.com/office/drawing/2014/main" id="{B62A9CF2-002E-491D-8341-4218AC518792}"/>
              </a:ext>
            </a:extLst>
          </p:cNvPr>
          <p:cNvPicPr>
            <a:picLocks noChangeAspect="1" noChangeArrowheads="1"/>
          </p:cNvPicPr>
          <p:nvPr/>
        </p:nvPicPr>
        <p:blipFill>
          <a:blip r:embed="rId3" cstate="print">
            <a:lum bright="20000" contrast="-10000"/>
          </a:blip>
          <a:srcRect/>
          <a:stretch>
            <a:fillRect/>
          </a:stretch>
        </p:blipFill>
        <p:spPr bwMode="auto">
          <a:xfrm>
            <a:off x="9430086" y="2420888"/>
            <a:ext cx="1728192" cy="201622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FF1B3CAB-0746-47F5-A7C8-6BC188BFA20F}"/>
              </a:ext>
            </a:extLst>
          </p:cNvPr>
          <p:cNvSpPr/>
          <p:nvPr/>
        </p:nvSpPr>
        <p:spPr>
          <a:xfrm>
            <a:off x="3319438" y="2420888"/>
            <a:ext cx="5553123" cy="4770537"/>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سرپرست مرکز </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دکتر لیلا میرطاهری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آموزش عالی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مقالات: 3مقاله فارسی علمی پژوهشی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دو مقاله انگلیسی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تالیف:3 کتاب دانشگاهی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ترجمه:3 کتاب </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endParaRPr lang="en-US" sz="36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sp>
        <p:nvSpPr>
          <p:cNvPr id="11" name="Title 1">
            <a:extLst>
              <a:ext uri="{FF2B5EF4-FFF2-40B4-BE49-F238E27FC236}">
                <a16:creationId xmlns:a16="http://schemas.microsoft.com/office/drawing/2014/main" id="{571B9931-7FAB-4E7D-94BE-C13CD492AAE3}"/>
              </a:ext>
            </a:extLst>
          </p:cNvPr>
          <p:cNvSpPr>
            <a:spLocks noGrp="1"/>
          </p:cNvSpPr>
          <p:nvPr>
            <p:ph type="title"/>
          </p:nvPr>
        </p:nvSpPr>
        <p:spPr>
          <a:xfrm>
            <a:off x="680321" y="753228"/>
            <a:ext cx="9613861" cy="1080938"/>
          </a:xfrm>
        </p:spPr>
        <p:txBody>
          <a:bodyPr/>
          <a:lstStyle/>
          <a:p>
            <a:pPr algn="r"/>
            <a:r>
              <a:rPr lang="fa-IR" dirty="0">
                <a:cs typeface="B Titr" panose="00000700000000000000" pitchFamily="2" charset="-78"/>
              </a:rPr>
              <a:t>چارت سازمانی</a:t>
            </a:r>
          </a:p>
        </p:txBody>
      </p:sp>
    </p:spTree>
    <p:extLst>
      <p:ext uri="{BB962C8B-B14F-4D97-AF65-F5344CB8AC3E}">
        <p14:creationId xmlns:p14="http://schemas.microsoft.com/office/powerpoint/2010/main" val="358431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1794181" y="2180258"/>
            <a:ext cx="8603637" cy="470898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قائم مقام مرکز </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دکتر حمید ملکی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آموزشی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14 کتاب دانشگاهی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 از سال 80 تاکنون</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 مقالات چاپ شده در مجلات داخلی با اعتبار علمی پژوهشی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11 مقاله فارسی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و 23 مقاله انگلیسی</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6" name="Picture 5" descr="C:\Documents and Settings\s.tasdigi\Desktop\علامه طبرسی\مدارک آقای دکتر\عکس آقای دکتر\Picture 001.jpg">
            <a:extLst>
              <a:ext uri="{FF2B5EF4-FFF2-40B4-BE49-F238E27FC236}">
                <a16:creationId xmlns:a16="http://schemas.microsoft.com/office/drawing/2014/main" id="{C4AF02BF-5C31-4F63-9844-2B27869B4A3F}"/>
              </a:ext>
            </a:extLst>
          </p:cNvPr>
          <p:cNvPicPr/>
          <p:nvPr/>
        </p:nvPicPr>
        <p:blipFill>
          <a:blip r:embed="rId3" cstate="print">
            <a:lum contrast="-10000"/>
          </a:blip>
          <a:srcRect/>
          <a:stretch>
            <a:fillRect/>
          </a:stretch>
        </p:blipFill>
        <p:spPr bwMode="auto">
          <a:xfrm>
            <a:off x="9358078" y="2420888"/>
            <a:ext cx="1872208" cy="2016224"/>
          </a:xfrm>
          <a:prstGeom prst="rect">
            <a:avLst/>
          </a:prstGeom>
          <a:ln>
            <a:noFill/>
          </a:ln>
          <a:effectLst>
            <a:outerShdw blurRad="190500" algn="tl" rotWithShape="0">
              <a:srgbClr val="000000">
                <a:alpha val="70000"/>
              </a:srgbClr>
            </a:outerShdw>
          </a:effectLst>
        </p:spPr>
      </p:pic>
      <p:sp>
        <p:nvSpPr>
          <p:cNvPr id="12" name="Title 1">
            <a:extLst>
              <a:ext uri="{FF2B5EF4-FFF2-40B4-BE49-F238E27FC236}">
                <a16:creationId xmlns:a16="http://schemas.microsoft.com/office/drawing/2014/main" id="{8443B207-7FDE-4B43-B79C-783D93D5EF7E}"/>
              </a:ext>
            </a:extLst>
          </p:cNvPr>
          <p:cNvSpPr>
            <a:spLocks noGrp="1"/>
          </p:cNvSpPr>
          <p:nvPr>
            <p:ph type="title"/>
          </p:nvPr>
        </p:nvSpPr>
        <p:spPr>
          <a:xfrm>
            <a:off x="680321" y="753228"/>
            <a:ext cx="9613861" cy="1080938"/>
          </a:xfrm>
        </p:spPr>
        <p:txBody>
          <a:bodyPr/>
          <a:lstStyle/>
          <a:p>
            <a:pPr algn="r"/>
            <a:r>
              <a:rPr lang="fa-IR" dirty="0">
                <a:cs typeface="B Titr" panose="00000700000000000000" pitchFamily="2" charset="-78"/>
              </a:rPr>
              <a:t>چارت سازمانی</a:t>
            </a:r>
          </a:p>
        </p:txBody>
      </p:sp>
    </p:spTree>
    <p:extLst>
      <p:ext uri="{BB962C8B-B14F-4D97-AF65-F5344CB8AC3E}">
        <p14:creationId xmlns:p14="http://schemas.microsoft.com/office/powerpoint/2010/main" val="188539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3174367" y="2108069"/>
            <a:ext cx="5843267" cy="4708981"/>
          </a:xfrm>
          <a:prstGeom prst="rect">
            <a:avLst/>
          </a:prstGeom>
          <a:noFill/>
        </p:spPr>
        <p:txBody>
          <a:bodyPr wrap="none" lIns="91440" tIns="45720" rIns="91440" bIns="45720">
            <a:spAutoFit/>
          </a:bodyPr>
          <a:lstStyle/>
          <a:p>
            <a:pPr algn="ct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مدیر آموزش مرکز</a:t>
            </a:r>
            <a:br>
              <a:rPr lang="fa-IR" sz="3600" b="1" cap="none" spc="0" dirty="0">
                <a:ln w="10541" cmpd="sng">
                  <a:solidFill>
                    <a:schemeClr val="accent1">
                      <a:shade val="88000"/>
                      <a:satMod val="110000"/>
                    </a:schemeClr>
                  </a:solidFill>
                  <a:prstDash val="solid"/>
                </a:ln>
                <a:solidFill>
                  <a:schemeClr val="bg1"/>
                </a:solidFill>
                <a:effectLst/>
                <a:cs typeface="B Titr" panose="00000700000000000000" pitchFamily="2" charset="-78"/>
              </a:rPr>
            </a:b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دکتر ساناز کتابی</a:t>
            </a:r>
          </a:p>
          <a:p>
            <a:pPr algn="ctr"/>
            <a:endParaRPr lang="fa-IR" sz="3600" b="1" dirty="0">
              <a:ln w="10541" cmpd="sng">
                <a:solidFill>
                  <a:schemeClr val="accent1">
                    <a:shade val="88000"/>
                    <a:satMod val="110000"/>
                  </a:schemeClr>
                </a:solidFill>
                <a:prstDash val="solid"/>
              </a:ln>
              <a:solidFill>
                <a:schemeClr val="bg1"/>
              </a:solidFill>
              <a:cs typeface="B Titr" panose="00000700000000000000" pitchFamily="2" charset="-78"/>
            </a:endParaRP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دکتری مدیریت دولتی</a:t>
            </a:r>
          </a:p>
          <a:p>
            <a:pPr algn="ct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مقالات به چاپ رسیده در مجلات معتبرو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کنفرانس های بین المللی</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 فارسی:6 مورد </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انگلیسی : 5 مورد</a:t>
            </a:r>
            <a:br>
              <a:rPr lang="fa-IR" sz="3200" b="1" dirty="0">
                <a:ln w="10541" cmpd="sng">
                  <a:solidFill>
                    <a:schemeClr val="accent1">
                      <a:shade val="88000"/>
                      <a:satMod val="110000"/>
                    </a:schemeClr>
                  </a:solidFill>
                  <a:prstDash val="solid"/>
                </a:ln>
                <a:solidFill>
                  <a:schemeClr val="bg1"/>
                </a:solidFill>
                <a:cs typeface="B Titr" panose="00000700000000000000" pitchFamily="2" charset="-78"/>
              </a:rPr>
            </a:br>
            <a:r>
              <a:rPr lang="fa-IR" sz="3200" b="1" dirty="0">
                <a:ln w="10541" cmpd="sng">
                  <a:solidFill>
                    <a:schemeClr val="accent1">
                      <a:shade val="88000"/>
                      <a:satMod val="110000"/>
                    </a:schemeClr>
                  </a:solidFill>
                  <a:prstDash val="solid"/>
                </a:ln>
                <a:solidFill>
                  <a:schemeClr val="bg1"/>
                </a:solidFill>
                <a:cs typeface="B Titr" panose="00000700000000000000" pitchFamily="2" charset="-78"/>
              </a:rPr>
              <a:t>تالیف کتاب:7 کتاب دانشگاهی</a:t>
            </a: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pic>
        <p:nvPicPr>
          <p:cNvPr id="7" name="Picture 1" descr="C:\Documents and Settings\s.ketabi\Desktop\کتابی\عکس.JPG">
            <a:extLst>
              <a:ext uri="{FF2B5EF4-FFF2-40B4-BE49-F238E27FC236}">
                <a16:creationId xmlns:a16="http://schemas.microsoft.com/office/drawing/2014/main" id="{C8BA3178-2205-4145-8CCA-05E93D5D459A}"/>
              </a:ext>
            </a:extLst>
          </p:cNvPr>
          <p:cNvPicPr>
            <a:picLocks noChangeAspect="1" noChangeArrowheads="1"/>
          </p:cNvPicPr>
          <p:nvPr/>
        </p:nvPicPr>
        <p:blipFill>
          <a:blip r:embed="rId3" cstate="print">
            <a:lum/>
          </a:blip>
          <a:srcRect/>
          <a:stretch>
            <a:fillRect/>
          </a:stretch>
        </p:blipFill>
        <p:spPr bwMode="auto">
          <a:xfrm>
            <a:off x="9800749" y="2465462"/>
            <a:ext cx="1368152" cy="15841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54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483574" y="2708444"/>
            <a:ext cx="10917382" cy="3908762"/>
          </a:xfrm>
          <a:prstGeom prst="rect">
            <a:avLst/>
          </a:prstGeom>
          <a:noFill/>
        </p:spPr>
        <p:txBody>
          <a:bodyPr wrap="square" lIns="91440" tIns="45720" rIns="91440" bIns="45720">
            <a:spAutoFit/>
          </a:bodyPr>
          <a:lstStyle/>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مهندس ملکی : مدیر امور اداری و مالی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سرکارخانم دکتر اسناوندی : مدیر پژوهشی و فرهنگی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مبصری : مشاور آموزشی و کارشناس فارغ التحصیلان</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تصدیقی : کارشناس حوزه ریاست</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محبی : کارشناس امور کلاس ها</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جناب آقای صنوعی : کارشناس امور کلاس ها</a:t>
            </a:r>
          </a:p>
          <a:p>
            <a:pPr algn="r"/>
            <a:endParaRPr lang="en-US" sz="3200" b="1" dirty="0">
              <a:ln w="10541" cmpd="sng">
                <a:solidFill>
                  <a:schemeClr val="accent1">
                    <a:shade val="88000"/>
                    <a:satMod val="110000"/>
                  </a:schemeClr>
                </a:solidFill>
                <a:prstDash val="solid"/>
              </a:ln>
              <a:solidFill>
                <a:schemeClr val="bg1"/>
              </a:solidFill>
              <a:cs typeface="B Titr" panose="00000700000000000000" pitchFamily="2" charset="-78"/>
            </a:endParaRPr>
          </a:p>
        </p:txBody>
      </p:sp>
    </p:spTree>
    <p:extLst>
      <p:ext uri="{BB962C8B-B14F-4D97-AF65-F5344CB8AC3E}">
        <p14:creationId xmlns:p14="http://schemas.microsoft.com/office/powerpoint/2010/main" val="302161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C8D-A42C-4C64-A179-2E945968EE28}"/>
              </a:ext>
            </a:extLst>
          </p:cNvPr>
          <p:cNvSpPr>
            <a:spLocks noGrp="1"/>
          </p:cNvSpPr>
          <p:nvPr>
            <p:ph type="title"/>
          </p:nvPr>
        </p:nvSpPr>
        <p:spPr/>
        <p:txBody>
          <a:bodyPr/>
          <a:lstStyle/>
          <a:p>
            <a:pPr algn="r"/>
            <a:r>
              <a:rPr lang="fa-IR" dirty="0">
                <a:cs typeface="B Titr" panose="00000700000000000000" pitchFamily="2" charset="-78"/>
              </a:rPr>
              <a:t>چارت سازمانی</a:t>
            </a:r>
          </a:p>
        </p:txBody>
      </p:sp>
      <p:pic>
        <p:nvPicPr>
          <p:cNvPr id="5" name="Picture 4">
            <a:extLst>
              <a:ext uri="{FF2B5EF4-FFF2-40B4-BE49-F238E27FC236}">
                <a16:creationId xmlns:a16="http://schemas.microsoft.com/office/drawing/2014/main" id="{F8191C52-7EC7-47A8-8E2A-F78AF11A9503}"/>
              </a:ext>
            </a:extLst>
          </p:cNvPr>
          <p:cNvPicPr>
            <a:picLocks noChangeAspect="1"/>
          </p:cNvPicPr>
          <p:nvPr/>
        </p:nvPicPr>
        <p:blipFill>
          <a:blip r:embed="rId2"/>
          <a:stretch>
            <a:fillRect/>
          </a:stretch>
        </p:blipFill>
        <p:spPr>
          <a:xfrm>
            <a:off x="10694375" y="753228"/>
            <a:ext cx="1413162" cy="1139226"/>
          </a:xfrm>
          <a:prstGeom prst="rect">
            <a:avLst/>
          </a:prstGeom>
        </p:spPr>
      </p:pic>
      <p:sp>
        <p:nvSpPr>
          <p:cNvPr id="8" name="Rectangle 7">
            <a:extLst>
              <a:ext uri="{FF2B5EF4-FFF2-40B4-BE49-F238E27FC236}">
                <a16:creationId xmlns:a16="http://schemas.microsoft.com/office/drawing/2014/main" id="{FF1B3CAB-0746-47F5-A7C8-6BC188BFA20F}"/>
              </a:ext>
            </a:extLst>
          </p:cNvPr>
          <p:cNvSpPr/>
          <p:nvPr/>
        </p:nvSpPr>
        <p:spPr>
          <a:xfrm>
            <a:off x="0" y="2579123"/>
            <a:ext cx="11291455" cy="3970318"/>
          </a:xfrm>
          <a:prstGeom prst="rect">
            <a:avLst/>
          </a:prstGeom>
          <a:noFill/>
        </p:spPr>
        <p:txBody>
          <a:bodyPr wrap="square" lIns="91440" tIns="45720" rIns="91440" bIns="45720">
            <a:spAutoFit/>
          </a:bodyPr>
          <a:lstStyle/>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مداح : کارشناس آموزش کاردانی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رحمانی : کارشناس آموزش کارشناسی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احمدی : کارشناس بایگانی کاردانی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بابائی : کارشناس بایگانی کارشناسی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کوشا : کارشناس حسابداری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دمیرچلی : کارشناس حسابداری</a:t>
            </a:r>
          </a:p>
          <a:p>
            <a:pPr algn="r"/>
            <a:r>
              <a:rPr lang="fa-IR" sz="3600" b="1" dirty="0">
                <a:ln w="10541" cmpd="sng">
                  <a:solidFill>
                    <a:schemeClr val="accent1">
                      <a:shade val="88000"/>
                      <a:satMod val="110000"/>
                    </a:schemeClr>
                  </a:solidFill>
                  <a:prstDash val="solid"/>
                </a:ln>
                <a:solidFill>
                  <a:schemeClr val="bg1"/>
                </a:solidFill>
                <a:cs typeface="B Titr" panose="00000700000000000000" pitchFamily="2" charset="-78"/>
              </a:rPr>
              <a:t>سرکار خانم تفرشی : کارشناس امور فارغ التحصیلان</a:t>
            </a:r>
          </a:p>
        </p:txBody>
      </p:sp>
    </p:spTree>
    <p:extLst>
      <p:ext uri="{BB962C8B-B14F-4D97-AF65-F5344CB8AC3E}">
        <p14:creationId xmlns:p14="http://schemas.microsoft.com/office/powerpoint/2010/main" val="335715892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233</TotalTime>
  <Words>1580</Words>
  <Application>Microsoft Office PowerPoint</Application>
  <PresentationFormat>Widescreen</PresentationFormat>
  <Paragraphs>210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Trebuchet MS</vt:lpstr>
      <vt:lpstr>B Titr</vt:lpstr>
      <vt:lpstr>Calibri</vt:lpstr>
      <vt:lpstr>Arial</vt:lpstr>
      <vt:lpstr>B Nazanin</vt:lpstr>
      <vt:lpstr>Berlin</vt:lpstr>
      <vt:lpstr>PowerPoint Presentation</vt:lpstr>
      <vt:lpstr>PowerPoint Presentation</vt:lpstr>
      <vt:lpstr>تاسیس و پیشینه</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چارت سازمانی</vt:lpstr>
      <vt:lpstr>راه های ارتباطی</vt:lpstr>
      <vt:lpstr>PowerPoint Presentation</vt:lpstr>
      <vt:lpstr>نیمسال تحصیلی</vt:lpstr>
      <vt:lpstr>مدت زمان تحصیل</vt:lpstr>
      <vt:lpstr>تقویم آموزشی</vt:lpstr>
      <vt:lpstr>سرفصل رشته و تعداد واحد </vt:lpstr>
      <vt:lpstr>کاربینی و کارورزی</vt:lpstr>
      <vt:lpstr>تعداد واحد مجاز در طول هر ترم</vt:lpstr>
      <vt:lpstr>معرفی به استاد</vt:lpstr>
      <vt:lpstr>زمان آزمون دروس معرفی به استاد</vt:lpstr>
      <vt:lpstr>امتحانات</vt:lpstr>
      <vt:lpstr>نکات</vt:lpstr>
      <vt:lpstr>نکات (ادامه)</vt:lpstr>
      <vt:lpstr>شهریه</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IT-Mobassery</dc:creator>
  <cp:lastModifiedBy>amobassery</cp:lastModifiedBy>
  <cp:revision>27</cp:revision>
  <cp:lastPrinted>2019-04-17T20:35:49Z</cp:lastPrinted>
  <dcterms:created xsi:type="dcterms:W3CDTF">2019-04-17T15:03:39Z</dcterms:created>
  <dcterms:modified xsi:type="dcterms:W3CDTF">2020-02-05T16:54:48Z</dcterms:modified>
</cp:coreProperties>
</file>