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971" autoAdjust="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20979-8FDF-4127-8D24-D0FBD6BA674D}" type="datetimeFigureOut">
              <a:rPr lang="en-US" smtClean="0"/>
              <a:t>4/3/2020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B76F2-447F-476A-A734-A33032FDFE57}" type="slidenum">
              <a:rPr lang="en-US" smtClean="0"/>
              <a:t>‹#›</a:t>
            </a:fld>
            <a:endParaRPr lang="en-US"/>
          </a:p>
        </p:txBody>
      </p:sp>
    </p:spTree>
    <p:extLst>
      <p:ext uri="{BB962C8B-B14F-4D97-AF65-F5344CB8AC3E}">
        <p14:creationId xmlns:p14="http://schemas.microsoft.com/office/powerpoint/2010/main" val="80519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3B76F2-447F-476A-A734-A33032FDFE57}" type="slidenum">
              <a:rPr lang="en-US" smtClean="0"/>
              <a:t>1</a:t>
            </a:fld>
            <a:endParaRPr lang="en-US"/>
          </a:p>
        </p:txBody>
      </p:sp>
    </p:spTree>
    <p:extLst>
      <p:ext uri="{BB962C8B-B14F-4D97-AF65-F5344CB8AC3E}">
        <p14:creationId xmlns:p14="http://schemas.microsoft.com/office/powerpoint/2010/main" val="215972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baseline="0" dirty="0" smtClean="0"/>
          </a:p>
        </p:txBody>
      </p:sp>
      <p:sp>
        <p:nvSpPr>
          <p:cNvPr id="4" name="Slide Number Placeholder 3"/>
          <p:cNvSpPr>
            <a:spLocks noGrp="1"/>
          </p:cNvSpPr>
          <p:nvPr>
            <p:ph type="sldNum" sz="quarter" idx="10"/>
          </p:nvPr>
        </p:nvSpPr>
        <p:spPr/>
        <p:txBody>
          <a:bodyPr/>
          <a:lstStyle/>
          <a:p>
            <a:fld id="{820D1BE1-2FC2-4F10-A53D-046D31ECB92A}" type="slidenum">
              <a:rPr lang="fa-IR" smtClean="0"/>
              <a:t>25</a:t>
            </a:fld>
            <a:endParaRPr lang="fa-IR"/>
          </a:p>
        </p:txBody>
      </p:sp>
    </p:spTree>
    <p:extLst>
      <p:ext uri="{BB962C8B-B14F-4D97-AF65-F5344CB8AC3E}">
        <p14:creationId xmlns:p14="http://schemas.microsoft.com/office/powerpoint/2010/main" val="2438723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27</a:t>
            </a:fld>
            <a:endParaRPr lang="fa-IR"/>
          </a:p>
        </p:txBody>
      </p:sp>
    </p:spTree>
    <p:extLst>
      <p:ext uri="{BB962C8B-B14F-4D97-AF65-F5344CB8AC3E}">
        <p14:creationId xmlns:p14="http://schemas.microsoft.com/office/powerpoint/2010/main" val="4169214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28</a:t>
            </a:fld>
            <a:endParaRPr lang="fa-IR"/>
          </a:p>
        </p:txBody>
      </p:sp>
    </p:spTree>
    <p:extLst>
      <p:ext uri="{BB962C8B-B14F-4D97-AF65-F5344CB8AC3E}">
        <p14:creationId xmlns:p14="http://schemas.microsoft.com/office/powerpoint/2010/main" val="272899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4</a:t>
            </a:fld>
            <a:endParaRPr lang="fa-IR"/>
          </a:p>
        </p:txBody>
      </p:sp>
    </p:spTree>
    <p:extLst>
      <p:ext uri="{BB962C8B-B14F-4D97-AF65-F5344CB8AC3E}">
        <p14:creationId xmlns:p14="http://schemas.microsoft.com/office/powerpoint/2010/main" val="1341922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5</a:t>
            </a:fld>
            <a:endParaRPr lang="fa-IR"/>
          </a:p>
        </p:txBody>
      </p:sp>
    </p:spTree>
    <p:extLst>
      <p:ext uri="{BB962C8B-B14F-4D97-AF65-F5344CB8AC3E}">
        <p14:creationId xmlns:p14="http://schemas.microsoft.com/office/powerpoint/2010/main" val="239037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7</a:t>
            </a:fld>
            <a:endParaRPr lang="fa-IR"/>
          </a:p>
        </p:txBody>
      </p:sp>
    </p:spTree>
    <p:extLst>
      <p:ext uri="{BB962C8B-B14F-4D97-AF65-F5344CB8AC3E}">
        <p14:creationId xmlns:p14="http://schemas.microsoft.com/office/powerpoint/2010/main" val="81449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8</a:t>
            </a:fld>
            <a:endParaRPr lang="fa-IR"/>
          </a:p>
        </p:txBody>
      </p:sp>
    </p:spTree>
    <p:extLst>
      <p:ext uri="{BB962C8B-B14F-4D97-AF65-F5344CB8AC3E}">
        <p14:creationId xmlns:p14="http://schemas.microsoft.com/office/powerpoint/2010/main" val="367076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10</a:t>
            </a:fld>
            <a:endParaRPr lang="fa-IR"/>
          </a:p>
        </p:txBody>
      </p:sp>
    </p:spTree>
    <p:extLst>
      <p:ext uri="{BB962C8B-B14F-4D97-AF65-F5344CB8AC3E}">
        <p14:creationId xmlns:p14="http://schemas.microsoft.com/office/powerpoint/2010/main" val="110697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12</a:t>
            </a:fld>
            <a:endParaRPr lang="fa-IR"/>
          </a:p>
        </p:txBody>
      </p:sp>
    </p:spTree>
    <p:extLst>
      <p:ext uri="{BB962C8B-B14F-4D97-AF65-F5344CB8AC3E}">
        <p14:creationId xmlns:p14="http://schemas.microsoft.com/office/powerpoint/2010/main" val="243085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23</a:t>
            </a:fld>
            <a:endParaRPr lang="fa-IR"/>
          </a:p>
        </p:txBody>
      </p:sp>
    </p:spTree>
    <p:extLst>
      <p:ext uri="{BB962C8B-B14F-4D97-AF65-F5344CB8AC3E}">
        <p14:creationId xmlns:p14="http://schemas.microsoft.com/office/powerpoint/2010/main" val="4012871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0D1BE1-2FC2-4F10-A53D-046D31ECB92A}" type="slidenum">
              <a:rPr lang="fa-IR" smtClean="0"/>
              <a:t>24</a:t>
            </a:fld>
            <a:endParaRPr lang="fa-IR"/>
          </a:p>
        </p:txBody>
      </p:sp>
    </p:spTree>
    <p:extLst>
      <p:ext uri="{BB962C8B-B14F-4D97-AF65-F5344CB8AC3E}">
        <p14:creationId xmlns:p14="http://schemas.microsoft.com/office/powerpoint/2010/main" val="216995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DC7CF7-01A8-4D46-954C-9562E76FF3F9}" type="datetime1">
              <a:rPr lang="en-US" smtClean="0"/>
              <a:t>4/3/2020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174152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60CC5-5544-46E8-842F-3C850B06E948}" type="datetime1">
              <a:rPr lang="en-US" smtClean="0"/>
              <a:t>4/3/2020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208735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72EB8-F249-4489-A64E-9CABCD983FB5}" type="datetime1">
              <a:rPr lang="en-US" smtClean="0"/>
              <a:t>4/3/2020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227687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41883-7ECE-47F5-87F0-51C9AD8047DC}" type="datetime1">
              <a:rPr lang="en-US" smtClean="0"/>
              <a:t>4/3/2020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230742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0B1F3-484A-4F07-A829-BA5B337AD897}" type="datetime1">
              <a:rPr lang="en-US" smtClean="0"/>
              <a:t>4/3/2020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206784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C1BD53-F036-48B8-887E-178E1765A46C}" type="datetime1">
              <a:rPr lang="en-US" smtClean="0"/>
              <a:t>4/3/2020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15263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3C92E-83B2-4B3F-B368-844FB3861655}" type="datetime1">
              <a:rPr lang="en-US" smtClean="0"/>
              <a:t>4/3/2020</a:t>
            </a:fld>
            <a:endParaRPr lang="en-US"/>
          </a:p>
        </p:txBody>
      </p:sp>
      <p:sp>
        <p:nvSpPr>
          <p:cNvPr id="8" name="Footer Placeholder 7"/>
          <p:cNvSpPr>
            <a:spLocks noGrp="1"/>
          </p:cNvSpPr>
          <p:nvPr>
            <p:ph type="ftr" sz="quarter" idx="11"/>
          </p:nvPr>
        </p:nvSpPr>
        <p:spPr/>
        <p:txBody>
          <a:bodyPr/>
          <a:lstStyle/>
          <a:p>
            <a:r>
              <a:rPr lang="en-US" smtClean="0"/>
              <a:t>1</a:t>
            </a:r>
            <a:endParaRPr lang="en-US"/>
          </a:p>
        </p:txBody>
      </p:sp>
      <p:sp>
        <p:nvSpPr>
          <p:cNvPr id="9" name="Slide Number Placeholder 8"/>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158044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1A19A-A80C-4B38-9B57-F8F1E5CB052C}" type="datetime1">
              <a:rPr lang="en-US" smtClean="0"/>
              <a:t>4/3/2020</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369264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E75ED-6067-4942-A5E9-ED9D788C02E4}" type="datetime1">
              <a:rPr lang="en-US" smtClean="0"/>
              <a:t>4/3/2020</a:t>
            </a:fld>
            <a:endParaRPr lang="en-US"/>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118058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53513-EBB7-414E-9BCE-5EFC70931477}" type="datetime1">
              <a:rPr lang="en-US" smtClean="0"/>
              <a:t>4/3/2020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198722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106FC-B240-4D5E-B8CB-63D3766466DC}" type="datetime1">
              <a:rPr lang="en-US" smtClean="0"/>
              <a:t>4/3/2020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C5D89350-4C69-42FE-9244-C1D42078707B}" type="slidenum">
              <a:rPr lang="en-US" smtClean="0"/>
              <a:t>‹#›</a:t>
            </a:fld>
            <a:endParaRPr lang="en-US"/>
          </a:p>
        </p:txBody>
      </p:sp>
    </p:spTree>
    <p:extLst>
      <p:ext uri="{BB962C8B-B14F-4D97-AF65-F5344CB8AC3E}">
        <p14:creationId xmlns:p14="http://schemas.microsoft.com/office/powerpoint/2010/main" val="240825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46FE7-8327-435A-A396-67870161FD28}" type="datetime1">
              <a:rPr lang="en-US" smtClean="0"/>
              <a:t>4/3/2020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89350-4C69-42FE-9244-C1D42078707B}" type="slidenum">
              <a:rPr lang="en-US" smtClean="0"/>
              <a:t>‹#›</a:t>
            </a:fld>
            <a:endParaRPr lang="en-US"/>
          </a:p>
        </p:txBody>
      </p:sp>
    </p:spTree>
    <p:extLst>
      <p:ext uri="{BB962C8B-B14F-4D97-AF65-F5344CB8AC3E}">
        <p14:creationId xmlns:p14="http://schemas.microsoft.com/office/powerpoint/2010/main" val="3517009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asm 12 copy"/>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39062" y="194310"/>
            <a:ext cx="8429625"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dirty="0" smtClean="0"/>
              <a:t>1</a:t>
            </a:r>
            <a:endParaRPr lang="en-US" dirty="0"/>
          </a:p>
        </p:txBody>
      </p:sp>
    </p:spTree>
    <p:extLst>
      <p:ext uri="{BB962C8B-B14F-4D97-AF65-F5344CB8AC3E}">
        <p14:creationId xmlns:p14="http://schemas.microsoft.com/office/powerpoint/2010/main" val="287648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384" y="709684"/>
            <a:ext cx="10499864" cy="5433550"/>
          </a:xfrm>
        </p:spPr>
        <p:txBody>
          <a:bodyPr>
            <a:normAutofit/>
          </a:bodyPr>
          <a:lstStyle/>
          <a:p>
            <a:pPr marL="0" indent="0" algn="just" rtl="1">
              <a:lnSpc>
                <a:spcPct val="160000"/>
              </a:lnSpc>
              <a:buNone/>
            </a:pPr>
            <a:r>
              <a:rPr lang="fa-IR" sz="3600" b="1" dirty="0">
                <a:cs typeface="B Nazanin" panose="00000400000000000000" pitchFamily="2" charset="-78"/>
              </a:rPr>
              <a:t>در انگلستان انقلاب صنعتی زودتر از اروپا شروع شده بود و طبعاً عواقب آن سریعتر به وقوع پیوست، نخستین مقررات كار در سال </a:t>
            </a:r>
            <a:r>
              <a:rPr lang="fa-IR" sz="3600" b="1" dirty="0" smtClean="0">
                <a:cs typeface="B Nazanin" panose="00000400000000000000" pitchFamily="2" charset="-78"/>
              </a:rPr>
              <a:t>1802 </a:t>
            </a:r>
            <a:r>
              <a:rPr lang="fa-IR" sz="3600" b="1" dirty="0">
                <a:cs typeface="B Nazanin" panose="00000400000000000000" pitchFamily="2" charset="-78"/>
              </a:rPr>
              <a:t>وضع شد كه مربوط به محدود كردن ساعات كار كودكان بود. در سال </a:t>
            </a:r>
            <a:r>
              <a:rPr lang="fa-IR" sz="3600" b="1" dirty="0" smtClean="0">
                <a:cs typeface="B Nazanin" panose="00000400000000000000" pitchFamily="2" charset="-78"/>
              </a:rPr>
              <a:t>1833 </a:t>
            </a:r>
            <a:r>
              <a:rPr lang="fa-IR" sz="3600" b="1" dirty="0">
                <a:cs typeface="B Nazanin" panose="00000400000000000000" pitchFamily="2" charset="-78"/>
              </a:rPr>
              <a:t>قانون دیگري درباره كاهش ساعات كار، ممنوعیت كار درشب و بازرسي كار تصویب شد</a:t>
            </a:r>
            <a:r>
              <a:rPr lang="fa-IR" sz="3600" b="1" dirty="0" smtClean="0">
                <a:cs typeface="B Nazanin" panose="00000400000000000000" pitchFamily="2" charset="-78"/>
              </a:rPr>
              <a:t>.</a:t>
            </a:r>
            <a:endParaRPr lang="fa-IR" sz="3600" b="1" dirty="0"/>
          </a:p>
        </p:txBody>
      </p:sp>
      <p:sp>
        <p:nvSpPr>
          <p:cNvPr id="2" name="Footer Placeholder 1"/>
          <p:cNvSpPr>
            <a:spLocks noGrp="1"/>
          </p:cNvSpPr>
          <p:nvPr>
            <p:ph type="ftr" sz="quarter" idx="11"/>
          </p:nvPr>
        </p:nvSpPr>
        <p:spPr/>
        <p:txBody>
          <a:bodyPr/>
          <a:lstStyle/>
          <a:p>
            <a:r>
              <a:rPr lang="fa-IR" dirty="0" smtClean="0"/>
              <a:t>10</a:t>
            </a:r>
            <a:endParaRPr lang="en-US" dirty="0"/>
          </a:p>
        </p:txBody>
      </p:sp>
    </p:spTree>
    <p:extLst>
      <p:ext uri="{BB962C8B-B14F-4D97-AF65-F5344CB8AC3E}">
        <p14:creationId xmlns:p14="http://schemas.microsoft.com/office/powerpoint/2010/main" val="3591811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736" y="1261872"/>
            <a:ext cx="9828394" cy="4610591"/>
          </a:xfrm>
        </p:spPr>
        <p:txBody>
          <a:bodyPr>
            <a:normAutofit/>
          </a:bodyPr>
          <a:lstStyle/>
          <a:p>
            <a:pPr marL="0" indent="0" algn="just" rtl="1">
              <a:lnSpc>
                <a:spcPct val="150000"/>
              </a:lnSpc>
              <a:buNone/>
            </a:pPr>
            <a:r>
              <a:rPr lang="fa-IR" b="1" dirty="0">
                <a:cs typeface="B Nazanin" panose="00000400000000000000" pitchFamily="2" charset="-78"/>
              </a:rPr>
              <a:t> </a:t>
            </a:r>
            <a:r>
              <a:rPr lang="fa-IR" sz="3600" b="1" dirty="0">
                <a:cs typeface="B Nazanin" panose="00000400000000000000" pitchFamily="2" charset="-78"/>
              </a:rPr>
              <a:t>ده سال بعد، پارلمان انگلستان قانوني وضع كرد كه به موجب آن به كار گماردن زنان وكودكان كمتر از </a:t>
            </a:r>
            <a:r>
              <a:rPr lang="fa-IR" sz="3600" b="1" dirty="0" smtClean="0">
                <a:cs typeface="B Nazanin" panose="00000400000000000000" pitchFamily="2" charset="-78"/>
              </a:rPr>
              <a:t>10 </a:t>
            </a:r>
            <a:r>
              <a:rPr lang="fa-IR" sz="3600" b="1" dirty="0">
                <a:cs typeface="B Nazanin" panose="00000400000000000000" pitchFamily="2" charset="-78"/>
              </a:rPr>
              <a:t>سال در معادن و كارهای زیرزمیني ممنوع و مدّت كار براي زنان و كودكان در كارخانه </a:t>
            </a:r>
            <a:r>
              <a:rPr lang="fa-IR" sz="3600" b="1" dirty="0" smtClean="0">
                <a:cs typeface="B Nazanin" panose="00000400000000000000" pitchFamily="2" charset="-78"/>
              </a:rPr>
              <a:t>10 </a:t>
            </a:r>
            <a:r>
              <a:rPr lang="fa-IR" sz="3600" b="1" dirty="0">
                <a:cs typeface="B Nazanin" panose="00000400000000000000" pitchFamily="2" charset="-78"/>
              </a:rPr>
              <a:t>ساعت تعیین شد</a:t>
            </a:r>
          </a:p>
          <a:p>
            <a:pPr marL="0" indent="0" algn="r" rtl="1">
              <a:buNone/>
            </a:pPr>
            <a:endParaRPr lang="fa-IR" dirty="0"/>
          </a:p>
        </p:txBody>
      </p:sp>
      <p:sp>
        <p:nvSpPr>
          <p:cNvPr id="2" name="Footer Placeholder 1"/>
          <p:cNvSpPr>
            <a:spLocks noGrp="1"/>
          </p:cNvSpPr>
          <p:nvPr>
            <p:ph type="ftr" sz="quarter" idx="11"/>
          </p:nvPr>
        </p:nvSpPr>
        <p:spPr/>
        <p:txBody>
          <a:bodyPr/>
          <a:lstStyle/>
          <a:p>
            <a:r>
              <a:rPr lang="fa-IR" dirty="0" smtClean="0"/>
              <a:t>11</a:t>
            </a:r>
            <a:endParaRPr lang="en-US" dirty="0"/>
          </a:p>
        </p:txBody>
      </p:sp>
    </p:spTree>
    <p:extLst>
      <p:ext uri="{BB962C8B-B14F-4D97-AF65-F5344CB8AC3E}">
        <p14:creationId xmlns:p14="http://schemas.microsoft.com/office/powerpoint/2010/main" val="117141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096" y="452560"/>
            <a:ext cx="10695845" cy="5104263"/>
          </a:xfrm>
        </p:spPr>
        <p:txBody>
          <a:bodyPr>
            <a:noAutofit/>
          </a:bodyPr>
          <a:lstStyle/>
          <a:p>
            <a:pPr marL="0" indent="0" algn="justLow" rtl="1">
              <a:lnSpc>
                <a:spcPct val="150000"/>
              </a:lnSpc>
              <a:buNone/>
            </a:pPr>
            <a:r>
              <a:rPr lang="fa-IR" sz="3600" b="1" dirty="0">
                <a:cs typeface="B Nazanin" panose="00000400000000000000" pitchFamily="2" charset="-78"/>
              </a:rPr>
              <a:t>در فرانسه گزارش ویلرمه افكار عمومي آن كشور را تكان داد و تصویب </a:t>
            </a:r>
            <a:r>
              <a:rPr lang="fa-IR" sz="3600" b="1" dirty="0" smtClean="0">
                <a:cs typeface="B Nazanin" panose="00000400000000000000" pitchFamily="2" charset="-78"/>
              </a:rPr>
              <a:t>قانون 22 مارس 1841 که بر طبق این قانون </a:t>
            </a:r>
            <a:r>
              <a:rPr lang="fa-IR" sz="3600" b="1" dirty="0">
                <a:cs typeface="B Nazanin" panose="00000400000000000000" pitchFamily="2" charset="-78"/>
              </a:rPr>
              <a:t>به كارگیري كودكان كمتر از 8 سال را ممنوع كرد و مدّت </a:t>
            </a:r>
            <a:r>
              <a:rPr lang="fa-IR" sz="3600" b="1" dirty="0" smtClean="0">
                <a:cs typeface="B Nazanin" panose="00000400000000000000" pitchFamily="2" charset="-78"/>
              </a:rPr>
              <a:t>كار روزانه </a:t>
            </a:r>
            <a:r>
              <a:rPr lang="fa-IR" sz="3600" b="1" dirty="0">
                <a:cs typeface="B Nazanin" panose="00000400000000000000" pitchFamily="2" charset="-78"/>
              </a:rPr>
              <a:t>كارگران 8 تا 11 </a:t>
            </a:r>
            <a:r>
              <a:rPr lang="fa-IR" sz="3600" b="1" dirty="0" smtClean="0">
                <a:cs typeface="B Nazanin" panose="00000400000000000000" pitchFamily="2" charset="-78"/>
              </a:rPr>
              <a:t>سال </a:t>
            </a:r>
            <a:r>
              <a:rPr lang="fa-IR" sz="3600" b="1" dirty="0">
                <a:cs typeface="B Nazanin" panose="00000400000000000000" pitchFamily="2" charset="-78"/>
              </a:rPr>
              <a:t>را به 8 ساعت و كارگران 11 تا 16 سال را به 11 </a:t>
            </a:r>
            <a:r>
              <a:rPr lang="fa-IR" sz="3600" b="1" dirty="0" smtClean="0">
                <a:cs typeface="B Nazanin" panose="00000400000000000000" pitchFamily="2" charset="-78"/>
              </a:rPr>
              <a:t>ساعت كاهش </a:t>
            </a:r>
            <a:r>
              <a:rPr lang="fa-IR" sz="3600" b="1" dirty="0">
                <a:cs typeface="B Nazanin" panose="00000400000000000000" pitchFamily="2" charset="-78"/>
              </a:rPr>
              <a:t>داد و یك روز را به </a:t>
            </a:r>
            <a:r>
              <a:rPr lang="fa-IR" sz="3600" b="1" dirty="0" smtClean="0">
                <a:cs typeface="B Nazanin" panose="00000400000000000000" pitchFamily="2" charset="-78"/>
              </a:rPr>
              <a:t>عنوان تعطیل </a:t>
            </a:r>
            <a:r>
              <a:rPr lang="fa-IR" sz="3600" b="1" dirty="0">
                <a:cs typeface="B Nazanin" panose="00000400000000000000" pitchFamily="2" charset="-78"/>
              </a:rPr>
              <a:t>هفتگي مقرر كرد و در 11 مارس </a:t>
            </a:r>
            <a:r>
              <a:rPr lang="fa-IR" sz="3600" b="1" dirty="0" smtClean="0">
                <a:cs typeface="B Nazanin" panose="00000400000000000000" pitchFamily="2" charset="-78"/>
              </a:rPr>
              <a:t>1884 </a:t>
            </a:r>
            <a:r>
              <a:rPr lang="fa-IR" sz="3600" b="1" dirty="0">
                <a:cs typeface="B Nazanin" panose="00000400000000000000" pitchFamily="2" charset="-78"/>
              </a:rPr>
              <a:t>به موجب قانون دیگري آزادي تشكلهاي كارگري اعلام شد و </a:t>
            </a:r>
            <a:r>
              <a:rPr lang="fa-IR" sz="3600" b="1" dirty="0" smtClean="0">
                <a:cs typeface="B Nazanin" panose="00000400000000000000" pitchFamily="2" charset="-78"/>
              </a:rPr>
              <a:t>قانونگذاران فرانسوي </a:t>
            </a:r>
            <a:r>
              <a:rPr lang="fa-IR" sz="3600" b="1" dirty="0">
                <a:cs typeface="B Nazanin" panose="00000400000000000000" pitchFamily="2" charset="-78"/>
              </a:rPr>
              <a:t>آزادی سندیكایي را به رسمیت شناختند.</a:t>
            </a:r>
          </a:p>
        </p:txBody>
      </p:sp>
      <p:sp>
        <p:nvSpPr>
          <p:cNvPr id="2" name="Footer Placeholder 1"/>
          <p:cNvSpPr>
            <a:spLocks noGrp="1"/>
          </p:cNvSpPr>
          <p:nvPr>
            <p:ph type="ftr" sz="quarter" idx="11"/>
          </p:nvPr>
        </p:nvSpPr>
        <p:spPr/>
        <p:txBody>
          <a:bodyPr/>
          <a:lstStyle/>
          <a:p>
            <a:r>
              <a:rPr lang="fa-IR" dirty="0" smtClean="0"/>
              <a:t>12</a:t>
            </a:r>
            <a:endParaRPr lang="en-US" dirty="0"/>
          </a:p>
        </p:txBody>
      </p:sp>
    </p:spTree>
    <p:extLst>
      <p:ext uri="{BB962C8B-B14F-4D97-AF65-F5344CB8AC3E}">
        <p14:creationId xmlns:p14="http://schemas.microsoft.com/office/powerpoint/2010/main" val="3821949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812497"/>
            <a:ext cx="11009376" cy="3777622"/>
          </a:xfrm>
        </p:spPr>
        <p:txBody>
          <a:bodyPr>
            <a:noAutofit/>
          </a:bodyPr>
          <a:lstStyle/>
          <a:p>
            <a:pPr marL="0" indent="0" algn="justLow" rtl="1">
              <a:lnSpc>
                <a:spcPct val="150000"/>
              </a:lnSpc>
              <a:buNone/>
            </a:pPr>
            <a:r>
              <a:rPr lang="fa-IR" sz="3600" b="1" dirty="0">
                <a:cs typeface="B Nazanin" panose="00000400000000000000" pitchFamily="2" charset="-78"/>
              </a:rPr>
              <a:t>در </a:t>
            </a:r>
            <a:r>
              <a:rPr lang="fa-IR" sz="3600" b="1" dirty="0" smtClean="0">
                <a:cs typeface="B Nazanin" panose="00000400000000000000" pitchFamily="2" charset="-78"/>
              </a:rPr>
              <a:t>فراهم كردن زمینه هاي </a:t>
            </a:r>
            <a:r>
              <a:rPr lang="fa-IR" sz="3600" b="1" dirty="0">
                <a:cs typeface="B Nazanin" panose="00000400000000000000" pitchFamily="2" charset="-78"/>
              </a:rPr>
              <a:t>دخالت قانونگذاران در روابط كار و در نتیجه </a:t>
            </a:r>
            <a:r>
              <a:rPr lang="fa-IR" sz="3600" b="1" dirty="0" smtClean="0">
                <a:cs typeface="B Nazanin" panose="00000400000000000000" pitchFamily="2" charset="-78"/>
              </a:rPr>
              <a:t>شكل گیري </a:t>
            </a:r>
            <a:r>
              <a:rPr lang="fa-IR" sz="3600" b="1" dirty="0">
                <a:cs typeface="B Nazanin" panose="00000400000000000000" pitchFamily="2" charset="-78"/>
              </a:rPr>
              <a:t>تدریجي مقررات كار دو عامل مهّم موثر بودند:</a:t>
            </a:r>
          </a:p>
          <a:p>
            <a:pPr marL="0" indent="0" algn="justLow" rtl="1">
              <a:lnSpc>
                <a:spcPct val="150000"/>
              </a:lnSpc>
              <a:buNone/>
            </a:pPr>
            <a:r>
              <a:rPr lang="fa-IR" sz="3600" b="1" dirty="0">
                <a:cs typeface="B Nazanin" panose="00000400000000000000" pitchFamily="2" charset="-78"/>
              </a:rPr>
              <a:t>عامل اوّل عبارت بود از افكار و عقاید </a:t>
            </a:r>
            <a:r>
              <a:rPr lang="fa-IR" sz="3600" b="1" dirty="0" smtClean="0">
                <a:cs typeface="B Nazanin" panose="00000400000000000000" pitchFamily="2" charset="-78"/>
              </a:rPr>
              <a:t>آزادي خواهاني </a:t>
            </a:r>
            <a:r>
              <a:rPr lang="fa-IR" sz="3600" b="1" dirty="0">
                <a:cs typeface="B Nazanin" panose="00000400000000000000" pitchFamily="2" charset="-78"/>
              </a:rPr>
              <a:t>كه به وسیله فیلسوفان و مبارزین سیاسي ابراز شد این عامل هرچند </a:t>
            </a:r>
            <a:r>
              <a:rPr lang="fa-IR" sz="3600" b="1" dirty="0" smtClean="0">
                <a:cs typeface="B Nazanin" panose="00000400000000000000" pitchFamily="2" charset="-78"/>
              </a:rPr>
              <a:t>نسبت به </a:t>
            </a:r>
            <a:r>
              <a:rPr lang="fa-IR" sz="3600" b="1" dirty="0">
                <a:cs typeface="B Nazanin" panose="00000400000000000000" pitchFamily="2" charset="-78"/>
              </a:rPr>
              <a:t>عامل دوّم یعني نقش خود كارگران و مبارزات آنها، فرعيتر بود امّا در بیداري كارگران و آگاهي آنها از حقوق خود </a:t>
            </a:r>
            <a:r>
              <a:rPr lang="fa-IR" sz="3600" b="1" dirty="0" smtClean="0">
                <a:cs typeface="B Nazanin" panose="00000400000000000000" pitchFamily="2" charset="-78"/>
              </a:rPr>
              <a:t>اثر چشمگیري </a:t>
            </a:r>
            <a:r>
              <a:rPr lang="fa-IR" sz="3600" b="1" dirty="0">
                <a:cs typeface="B Nazanin" panose="00000400000000000000" pitchFamily="2" charset="-78"/>
              </a:rPr>
              <a:t>داشت. </a:t>
            </a:r>
          </a:p>
        </p:txBody>
      </p:sp>
      <p:sp>
        <p:nvSpPr>
          <p:cNvPr id="2" name="Footer Placeholder 1"/>
          <p:cNvSpPr>
            <a:spLocks noGrp="1"/>
          </p:cNvSpPr>
          <p:nvPr>
            <p:ph type="ftr" sz="quarter" idx="11"/>
          </p:nvPr>
        </p:nvSpPr>
        <p:spPr/>
        <p:txBody>
          <a:bodyPr/>
          <a:lstStyle/>
          <a:p>
            <a:r>
              <a:rPr lang="fa-IR" dirty="0" smtClean="0"/>
              <a:t>13</a:t>
            </a:r>
            <a:endParaRPr lang="en-US" dirty="0"/>
          </a:p>
        </p:txBody>
      </p:sp>
    </p:spTree>
    <p:extLst>
      <p:ext uri="{BB962C8B-B14F-4D97-AF65-F5344CB8AC3E}">
        <p14:creationId xmlns:p14="http://schemas.microsoft.com/office/powerpoint/2010/main" val="392577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755176"/>
            <a:ext cx="10175320" cy="3777622"/>
          </a:xfrm>
        </p:spPr>
        <p:txBody>
          <a:bodyPr>
            <a:noAutofit/>
          </a:bodyPr>
          <a:lstStyle/>
          <a:p>
            <a:pPr marL="0" indent="0" algn="justLow" rtl="1">
              <a:lnSpc>
                <a:spcPct val="150000"/>
              </a:lnSpc>
              <a:buNone/>
            </a:pPr>
            <a:r>
              <a:rPr lang="fa-IR" sz="3600" b="1" dirty="0">
                <a:cs typeface="B Nazanin" panose="00000400000000000000" pitchFamily="2" charset="-78"/>
              </a:rPr>
              <a:t>با گذشت زمان نظریه آزادي مطلق اقتصادي مورد انتقاد واقع شد. منتقدین میگفتند نباید ارزش کار انسان مانند یک کالا تابع قانون عرضه و تقاضا باشد. زیرا کار انسان جزئی از شخصیت اوست. فرض برابری کارگر و کارفرما و لزوم بیطرفی دولت در روابط آنها نیز مردود اعلام و بر ضرورت دخالت دولت برای تنظیم و تدوین امور اقتصادی واجتماعی جامعه تاکید شد.</a:t>
            </a:r>
            <a:endParaRPr lang="fa-IR" sz="3600" b="1" dirty="0"/>
          </a:p>
        </p:txBody>
      </p:sp>
      <p:sp>
        <p:nvSpPr>
          <p:cNvPr id="2" name="Footer Placeholder 1"/>
          <p:cNvSpPr>
            <a:spLocks noGrp="1"/>
          </p:cNvSpPr>
          <p:nvPr>
            <p:ph type="ftr" sz="quarter" idx="11"/>
          </p:nvPr>
        </p:nvSpPr>
        <p:spPr/>
        <p:txBody>
          <a:bodyPr/>
          <a:lstStyle/>
          <a:p>
            <a:r>
              <a:rPr lang="fa-IR" dirty="0" smtClean="0"/>
              <a:t>14</a:t>
            </a:r>
            <a:endParaRPr lang="en-US" dirty="0"/>
          </a:p>
        </p:txBody>
      </p:sp>
    </p:spTree>
    <p:extLst>
      <p:ext uri="{BB962C8B-B14F-4D97-AF65-F5344CB8AC3E}">
        <p14:creationId xmlns:p14="http://schemas.microsoft.com/office/powerpoint/2010/main" val="2311553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232" y="1410268"/>
            <a:ext cx="10491128" cy="5236191"/>
          </a:xfrm>
        </p:spPr>
        <p:txBody>
          <a:bodyPr>
            <a:noAutofit/>
          </a:bodyPr>
          <a:lstStyle/>
          <a:p>
            <a:pPr marL="0" indent="0" algn="just" rtl="1">
              <a:lnSpc>
                <a:spcPct val="150000"/>
              </a:lnSpc>
              <a:buNone/>
            </a:pPr>
            <a:r>
              <a:rPr lang="fa-IR" sz="3600" b="1" dirty="0">
                <a:cs typeface="B Nazanin" panose="00000400000000000000" pitchFamily="2" charset="-78"/>
              </a:rPr>
              <a:t>ایجاد کارخانجات بزرگ، صدها و بلکه هزاران کارگر را که دارای منافع و مشکلات مشترک بودند </a:t>
            </a:r>
            <a:r>
              <a:rPr lang="fa-IR" sz="3600" b="1" dirty="0" smtClean="0">
                <a:cs typeface="B Nazanin" panose="00000400000000000000" pitchFamily="2" charset="-78"/>
              </a:rPr>
              <a:t>ناخواسته وعلیرغم میل باطنی </a:t>
            </a:r>
            <a:r>
              <a:rPr lang="fa-IR" sz="3600" b="1" dirty="0">
                <a:cs typeface="B Nazanin" panose="00000400000000000000" pitchFamily="2" charset="-78"/>
              </a:rPr>
              <a:t>کارفرمایان در کنار هم گرد آورد و موجب ارتباط نزدیک و تنگاتنگ آنها گردید</a:t>
            </a:r>
            <a:r>
              <a:rPr lang="fa-IR" sz="3600" b="1" dirty="0" smtClean="0">
                <a:cs typeface="B Nazanin" panose="00000400000000000000" pitchFamily="2" charset="-78"/>
              </a:rPr>
              <a:t>.</a:t>
            </a:r>
          </a:p>
        </p:txBody>
      </p:sp>
      <p:sp>
        <p:nvSpPr>
          <p:cNvPr id="2" name="Footer Placeholder 1"/>
          <p:cNvSpPr>
            <a:spLocks noGrp="1"/>
          </p:cNvSpPr>
          <p:nvPr>
            <p:ph type="ftr" sz="quarter" idx="11"/>
          </p:nvPr>
        </p:nvSpPr>
        <p:spPr/>
        <p:txBody>
          <a:bodyPr/>
          <a:lstStyle/>
          <a:p>
            <a:r>
              <a:rPr lang="fa-IR" dirty="0" smtClean="0"/>
              <a:t>15</a:t>
            </a:r>
            <a:endParaRPr lang="en-US" dirty="0"/>
          </a:p>
        </p:txBody>
      </p:sp>
    </p:spTree>
    <p:extLst>
      <p:ext uri="{BB962C8B-B14F-4D97-AF65-F5344CB8AC3E}">
        <p14:creationId xmlns:p14="http://schemas.microsoft.com/office/powerpoint/2010/main" val="3101866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368" y="436728"/>
            <a:ext cx="10846244" cy="5474494"/>
          </a:xfrm>
        </p:spPr>
        <p:txBody>
          <a:bodyPr>
            <a:normAutofit/>
          </a:bodyPr>
          <a:lstStyle/>
          <a:p>
            <a:pPr marL="0" indent="0" algn="just" rtl="1">
              <a:lnSpc>
                <a:spcPct val="150000"/>
              </a:lnSpc>
              <a:buNone/>
            </a:pPr>
            <a:r>
              <a:rPr lang="fa-IR" sz="3600" b="1" dirty="0">
                <a:cs typeface="B Nazanin" panose="00000400000000000000" pitchFamily="2" charset="-78"/>
              </a:rPr>
              <a:t>افکار آزادی خواهی و فکر همبستگی گروهی به تدریج بین کارگران گسترش یافت و علیرغم ممنوعیت اجتماع </a:t>
            </a:r>
            <a:r>
              <a:rPr lang="fa-IR" sz="3600" b="1" dirty="0" smtClean="0">
                <a:cs typeface="B Nazanin" panose="00000400000000000000" pitchFamily="2" charset="-78"/>
              </a:rPr>
              <a:t>کارگران،تشکلهای </a:t>
            </a:r>
            <a:r>
              <a:rPr lang="fa-IR" sz="3600" b="1" dirty="0">
                <a:cs typeface="B Nazanin" panose="00000400000000000000" pitchFamily="2" charset="-78"/>
              </a:rPr>
              <a:t>کارگری شکل گرفتند و از آن رو که منافع و خواسته های تمامی کارگران با هم شباهت داشت گروههای کارگری </a:t>
            </a:r>
            <a:r>
              <a:rPr lang="fa-IR" sz="3600" b="1" dirty="0" smtClean="0">
                <a:cs typeface="B Nazanin" panose="00000400000000000000" pitchFamily="2" charset="-78"/>
              </a:rPr>
              <a:t>به مرور </a:t>
            </a:r>
            <a:r>
              <a:rPr lang="fa-IR" sz="3600" b="1" dirty="0">
                <a:cs typeface="B Nazanin" panose="00000400000000000000" pitchFamily="2" charset="-78"/>
              </a:rPr>
              <a:t>ائتلاف و اتحاد خود را بزرگتر کرده و نیروی عظیمی را به دست آوردند و دولتها را مجبور به پذیرفتن </a:t>
            </a:r>
            <a:r>
              <a:rPr lang="fa-IR" sz="3600" b="1" dirty="0" smtClean="0">
                <a:cs typeface="B Nazanin" panose="00000400000000000000" pitchFamily="2" charset="-78"/>
              </a:rPr>
              <a:t>خواسته ای جمعی </a:t>
            </a:r>
            <a:r>
              <a:rPr lang="fa-IR" sz="3600" b="1" dirty="0">
                <a:cs typeface="B Nazanin" panose="00000400000000000000" pitchFamily="2" charset="-78"/>
              </a:rPr>
              <a:t>و صنفی خود کردند.</a:t>
            </a:r>
          </a:p>
          <a:p>
            <a:pPr algn="r" rtl="1"/>
            <a:endParaRPr lang="fa-IR" dirty="0"/>
          </a:p>
        </p:txBody>
      </p:sp>
      <p:sp>
        <p:nvSpPr>
          <p:cNvPr id="2" name="Footer Placeholder 1"/>
          <p:cNvSpPr>
            <a:spLocks noGrp="1"/>
          </p:cNvSpPr>
          <p:nvPr>
            <p:ph type="ftr" sz="quarter" idx="11"/>
          </p:nvPr>
        </p:nvSpPr>
        <p:spPr/>
        <p:txBody>
          <a:bodyPr/>
          <a:lstStyle/>
          <a:p>
            <a:r>
              <a:rPr lang="fa-IR" dirty="0" smtClean="0"/>
              <a:t>16</a:t>
            </a:r>
            <a:endParaRPr lang="en-US" dirty="0"/>
          </a:p>
        </p:txBody>
      </p:sp>
    </p:spTree>
    <p:extLst>
      <p:ext uri="{BB962C8B-B14F-4D97-AF65-F5344CB8AC3E}">
        <p14:creationId xmlns:p14="http://schemas.microsoft.com/office/powerpoint/2010/main" val="1645293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481" y="761373"/>
            <a:ext cx="10515600" cy="5694291"/>
          </a:xfrm>
        </p:spPr>
        <p:txBody>
          <a:bodyPr>
            <a:noAutofit/>
          </a:bodyPr>
          <a:lstStyle/>
          <a:p>
            <a:pPr marL="0" indent="0" algn="justLow" rtl="1">
              <a:lnSpc>
                <a:spcPct val="150000"/>
              </a:lnSpc>
              <a:buNone/>
            </a:pPr>
            <a:r>
              <a:rPr lang="fa-IR" sz="3600" b="1" dirty="0">
                <a:cs typeface="B Nazanin" panose="00000400000000000000" pitchFamily="2" charset="-78"/>
              </a:rPr>
              <a:t>با ابداع روش های نوین اعمال دموکراسی نظیر انتخابات، نقش کارگران که تعداد قابل توّجهی از رأی دهندگان را </a:t>
            </a:r>
            <a:r>
              <a:rPr lang="fa-IR" sz="3600" b="1" dirty="0" smtClean="0">
                <a:cs typeface="B Nazanin" panose="00000400000000000000" pitchFamily="2" charset="-78"/>
              </a:rPr>
              <a:t>تشکیل میدادند </a:t>
            </a:r>
            <a:r>
              <a:rPr lang="fa-IR" sz="3600" b="1" dirty="0">
                <a:cs typeface="B Nazanin" panose="00000400000000000000" pitchFamily="2" charset="-78"/>
              </a:rPr>
              <a:t>در تعیین سیاست اقتصادی جدّیتر گرفته شد. نامزدهای انتخاباتی و احزاب سیاسی برای جلب آزادی </a:t>
            </a:r>
            <a:r>
              <a:rPr lang="fa-IR" sz="3600" b="1" dirty="0" smtClean="0">
                <a:cs typeface="B Nazanin" panose="00000400000000000000" pitchFamily="2" charset="-78"/>
              </a:rPr>
              <a:t>کارگران مواضعی </a:t>
            </a:r>
            <a:r>
              <a:rPr lang="fa-IR" sz="3600" b="1" dirty="0">
                <a:cs typeface="B Nazanin" panose="00000400000000000000" pitchFamily="2" charset="-78"/>
              </a:rPr>
              <a:t>هماهنگ با نیازها و حقوق کارگران اتخاذ کرده و پارلمان ها نیز قوانینی در حمایت از کارگران گذاردند. </a:t>
            </a:r>
          </a:p>
        </p:txBody>
      </p:sp>
      <p:sp>
        <p:nvSpPr>
          <p:cNvPr id="2" name="Footer Placeholder 1"/>
          <p:cNvSpPr>
            <a:spLocks noGrp="1"/>
          </p:cNvSpPr>
          <p:nvPr>
            <p:ph type="ftr" sz="quarter" idx="11"/>
          </p:nvPr>
        </p:nvSpPr>
        <p:spPr/>
        <p:txBody>
          <a:bodyPr/>
          <a:lstStyle/>
          <a:p>
            <a:r>
              <a:rPr lang="fa-IR" dirty="0" smtClean="0"/>
              <a:t>17</a:t>
            </a:r>
            <a:endParaRPr lang="en-US" dirty="0"/>
          </a:p>
        </p:txBody>
      </p:sp>
    </p:spTree>
    <p:extLst>
      <p:ext uri="{BB962C8B-B14F-4D97-AF65-F5344CB8AC3E}">
        <p14:creationId xmlns:p14="http://schemas.microsoft.com/office/powerpoint/2010/main" val="3915407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808" y="1028131"/>
            <a:ext cx="10236190" cy="5181600"/>
          </a:xfrm>
        </p:spPr>
        <p:txBody>
          <a:bodyPr>
            <a:normAutofit/>
          </a:bodyPr>
          <a:lstStyle/>
          <a:p>
            <a:pPr marL="0" indent="0" algn="justLow" rtl="1">
              <a:lnSpc>
                <a:spcPct val="150000"/>
              </a:lnSpc>
              <a:buNone/>
            </a:pPr>
            <a:r>
              <a:rPr lang="fa-IR" sz="3600" b="1" dirty="0">
                <a:cs typeface="B Nazanin" panose="00000400000000000000" pitchFamily="2" charset="-78"/>
              </a:rPr>
              <a:t>به </a:t>
            </a:r>
            <a:r>
              <a:rPr lang="fa-IR" sz="3600" b="1" dirty="0" smtClean="0">
                <a:cs typeface="B Nazanin" panose="00000400000000000000" pitchFamily="2" charset="-78"/>
              </a:rPr>
              <a:t>این ترتیب </a:t>
            </a:r>
            <a:r>
              <a:rPr lang="fa-IR" sz="3600" b="1" dirty="0">
                <a:cs typeface="B Nazanin" panose="00000400000000000000" pitchFamily="2" charset="-78"/>
              </a:rPr>
              <a:t>کارگران ابزارهای </a:t>
            </a:r>
            <a:r>
              <a:rPr lang="fa-IR" sz="3600" b="1" dirty="0" smtClean="0">
                <a:cs typeface="B Nazanin" panose="00000400000000000000" pitchFamily="2" charset="-78"/>
              </a:rPr>
              <a:t>قانونی ای </a:t>
            </a:r>
            <a:r>
              <a:rPr lang="fa-IR" sz="3600" b="1" dirty="0">
                <a:cs typeface="B Nazanin" panose="00000400000000000000" pitchFamily="2" charset="-78"/>
              </a:rPr>
              <a:t>به دست آوردند که این ابزارها در تکامل روند </a:t>
            </a:r>
            <a:r>
              <a:rPr lang="fa-IR" sz="3600" b="1" dirty="0" smtClean="0">
                <a:cs typeface="B Nazanin" panose="00000400000000000000" pitchFamily="2" charset="-78"/>
              </a:rPr>
              <a:t>تصمیم گیری </a:t>
            </a:r>
            <a:r>
              <a:rPr lang="fa-IR" sz="3600" b="1" dirty="0">
                <a:cs typeface="B Nazanin" panose="00000400000000000000" pitchFamily="2" charset="-78"/>
              </a:rPr>
              <a:t>در مورد آنان موثر بودند. </a:t>
            </a:r>
            <a:r>
              <a:rPr lang="fa-IR" sz="3600" b="1" dirty="0" smtClean="0">
                <a:cs typeface="B Nazanin" panose="00000400000000000000" pitchFamily="2" charset="-78"/>
              </a:rPr>
              <a:t>در این </a:t>
            </a:r>
            <a:r>
              <a:rPr lang="fa-IR" sz="3600" b="1" dirty="0">
                <a:cs typeface="B Nazanin" panose="00000400000000000000" pitchFamily="2" charset="-78"/>
              </a:rPr>
              <a:t>مورد به عنوان نمونه میتوان از حق مذاکره و انعقاد قراردادهای </a:t>
            </a:r>
            <a:r>
              <a:rPr lang="fa-IR" sz="3600" b="1" dirty="0" smtClean="0">
                <a:cs typeface="B Nazanin" panose="00000400000000000000" pitchFamily="2" charset="-78"/>
              </a:rPr>
              <a:t>دسته جمعی </a:t>
            </a:r>
            <a:r>
              <a:rPr lang="fa-IR" sz="3600" b="1" dirty="0">
                <a:cs typeface="B Nazanin" panose="00000400000000000000" pitchFamily="2" charset="-78"/>
              </a:rPr>
              <a:t>و حق اعتصاب نام برد.</a:t>
            </a:r>
          </a:p>
          <a:p>
            <a:pPr algn="justLow" rtl="1">
              <a:lnSpc>
                <a:spcPct val="150000"/>
              </a:lnSpc>
            </a:pPr>
            <a:endParaRPr lang="fa-IR" sz="3600" dirty="0"/>
          </a:p>
        </p:txBody>
      </p:sp>
      <p:sp>
        <p:nvSpPr>
          <p:cNvPr id="2" name="Footer Placeholder 1"/>
          <p:cNvSpPr>
            <a:spLocks noGrp="1"/>
          </p:cNvSpPr>
          <p:nvPr>
            <p:ph type="ftr" sz="quarter" idx="11"/>
          </p:nvPr>
        </p:nvSpPr>
        <p:spPr/>
        <p:txBody>
          <a:bodyPr/>
          <a:lstStyle/>
          <a:p>
            <a:r>
              <a:rPr lang="fa-IR" dirty="0" smtClean="0"/>
              <a:t>18</a:t>
            </a:r>
            <a:endParaRPr lang="en-US" dirty="0"/>
          </a:p>
        </p:txBody>
      </p:sp>
    </p:spTree>
    <p:extLst>
      <p:ext uri="{BB962C8B-B14F-4D97-AF65-F5344CB8AC3E}">
        <p14:creationId xmlns:p14="http://schemas.microsoft.com/office/powerpoint/2010/main" val="229960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400334"/>
            <a:ext cx="10435992" cy="3777622"/>
          </a:xfrm>
        </p:spPr>
        <p:txBody>
          <a:bodyPr>
            <a:noAutofit/>
          </a:bodyPr>
          <a:lstStyle/>
          <a:p>
            <a:pPr marL="0" indent="0" algn="justLow" rtl="1">
              <a:lnSpc>
                <a:spcPct val="150000"/>
              </a:lnSpc>
              <a:buNone/>
            </a:pPr>
            <a:r>
              <a:rPr lang="fa-IR" sz="3600" b="1" dirty="0">
                <a:solidFill>
                  <a:srgbClr val="FF0000"/>
                </a:solidFill>
                <a:cs typeface="B Nazanin" panose="00000400000000000000" pitchFamily="2" charset="-78"/>
              </a:rPr>
              <a:t>تعريف و مشخصات حقوق کار</a:t>
            </a:r>
          </a:p>
          <a:p>
            <a:pPr marL="0" indent="0" algn="justLow" rtl="1">
              <a:lnSpc>
                <a:spcPct val="150000"/>
              </a:lnSpc>
              <a:buNone/>
            </a:pPr>
            <a:r>
              <a:rPr lang="fa-IR" sz="3600" b="1" dirty="0">
                <a:cs typeface="B Nazanin" panose="00000400000000000000" pitchFamily="2" charset="-78"/>
              </a:rPr>
              <a:t>از حقوق کار که پیشتر حقوق صنعتی نامیده میشد و ژرژ سل نام حقوق کارگری بدان داده </a:t>
            </a:r>
            <a:r>
              <a:rPr lang="fa-IR" sz="3600" b="1" dirty="0" smtClean="0">
                <a:cs typeface="B Nazanin" panose="00000400000000000000" pitchFamily="2" charset="-78"/>
              </a:rPr>
              <a:t>است</a:t>
            </a:r>
            <a:r>
              <a:rPr lang="fa-IR" sz="3600" b="1" dirty="0">
                <a:cs typeface="B Nazanin" panose="00000400000000000000" pitchFamily="2" charset="-78"/>
              </a:rPr>
              <a:t>.</a:t>
            </a:r>
            <a:endParaRPr lang="fa-IR" sz="3600" b="1" dirty="0" smtClean="0">
              <a:cs typeface="B Nazanin" panose="00000400000000000000" pitchFamily="2" charset="-78"/>
            </a:endParaRPr>
          </a:p>
          <a:p>
            <a:pPr marL="0" indent="0" algn="justLow" rtl="1">
              <a:lnSpc>
                <a:spcPct val="150000"/>
              </a:lnSpc>
              <a:buNone/>
            </a:pPr>
            <a:r>
              <a:rPr lang="fa-IR" sz="3600" b="1" dirty="0">
                <a:cs typeface="B Nazanin" panose="00000400000000000000" pitchFamily="2" charset="-78"/>
              </a:rPr>
              <a:t>نخستین ویژگی حقوق کار، حاکم بودن آن بر روابط کارگر و کارفرما است. با الهام از تعریف کارگر در قانون کار، میتوان </a:t>
            </a:r>
            <a:r>
              <a:rPr lang="fa-IR" sz="3600" b="1" dirty="0" smtClean="0">
                <a:cs typeface="B Nazanin" panose="00000400000000000000" pitchFamily="2" charset="-78"/>
              </a:rPr>
              <a:t>به ویژگی دیگر حقوق کار دست یافت و آن عبارت است از ((تبعیت </a:t>
            </a:r>
            <a:r>
              <a:rPr lang="fa-IR" sz="3600" b="1" dirty="0">
                <a:cs typeface="B Nazanin" panose="00000400000000000000" pitchFamily="2" charset="-78"/>
              </a:rPr>
              <a:t>و پیروی کارگر از کارفرما </a:t>
            </a:r>
            <a:r>
              <a:rPr lang="fa-IR" sz="3600" b="1" dirty="0" smtClean="0">
                <a:cs typeface="B Nazanin" panose="00000400000000000000" pitchFamily="2" charset="-78"/>
              </a:rPr>
              <a:t>))</a:t>
            </a:r>
            <a:endParaRPr lang="fa-IR" sz="3600" b="1" dirty="0">
              <a:cs typeface="B Nazanin" panose="00000400000000000000" pitchFamily="2" charset="-78"/>
            </a:endParaRPr>
          </a:p>
        </p:txBody>
      </p:sp>
      <p:sp>
        <p:nvSpPr>
          <p:cNvPr id="2" name="Footer Placeholder 1"/>
          <p:cNvSpPr>
            <a:spLocks noGrp="1"/>
          </p:cNvSpPr>
          <p:nvPr>
            <p:ph type="ftr" sz="quarter" idx="11"/>
          </p:nvPr>
        </p:nvSpPr>
        <p:spPr/>
        <p:txBody>
          <a:bodyPr/>
          <a:lstStyle/>
          <a:p>
            <a:r>
              <a:rPr lang="fa-IR" dirty="0" smtClean="0"/>
              <a:t>19</a:t>
            </a:r>
            <a:endParaRPr lang="en-US" dirty="0"/>
          </a:p>
        </p:txBody>
      </p:sp>
    </p:spTree>
    <p:extLst>
      <p:ext uri="{BB962C8B-B14F-4D97-AF65-F5344CB8AC3E}">
        <p14:creationId xmlns:p14="http://schemas.microsoft.com/office/powerpoint/2010/main" val="351217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4000" b="1" dirty="0" smtClean="0">
                <a:cs typeface="B Nazanin" panose="00000400000000000000" pitchFamily="2" charset="-78"/>
              </a:rPr>
              <a:t>قوانین و مقررات ایمنی و بهداشت در واحدهای صنفی</a:t>
            </a:r>
          </a:p>
          <a:p>
            <a:pPr marL="0" indent="0" algn="ctr">
              <a:buNone/>
            </a:pPr>
            <a:endParaRPr lang="fa-IR" sz="4000" b="1" dirty="0">
              <a:cs typeface="B Nazanin" panose="00000400000000000000" pitchFamily="2" charset="-78"/>
            </a:endParaRPr>
          </a:p>
          <a:p>
            <a:pPr marL="0" indent="0" algn="ctr">
              <a:buNone/>
            </a:pPr>
            <a:endParaRPr lang="fa-IR" sz="4000" b="1" dirty="0" smtClean="0">
              <a:cs typeface="B Nazanin" panose="00000400000000000000" pitchFamily="2" charset="-78"/>
            </a:endParaRPr>
          </a:p>
          <a:p>
            <a:pPr marL="0" indent="0" algn="ctr">
              <a:buNone/>
            </a:pPr>
            <a:r>
              <a:rPr lang="fa-IR" sz="4000" b="1" dirty="0" smtClean="0">
                <a:cs typeface="B Nazanin" panose="00000400000000000000" pitchFamily="2" charset="-78"/>
              </a:rPr>
              <a:t>مدرس: آوا محمدی ده چشمه</a:t>
            </a:r>
            <a:endParaRPr lang="en-US" sz="4000" b="1" dirty="0">
              <a:cs typeface="B Nazanin" panose="00000400000000000000" pitchFamily="2" charset="-78"/>
            </a:endParaRPr>
          </a:p>
        </p:txBody>
      </p:sp>
      <p:sp>
        <p:nvSpPr>
          <p:cNvPr id="2" name="Footer Placeholder 1"/>
          <p:cNvSpPr>
            <a:spLocks noGrp="1"/>
          </p:cNvSpPr>
          <p:nvPr>
            <p:ph type="ftr" sz="quarter" idx="11"/>
          </p:nvPr>
        </p:nvSpPr>
        <p:spPr/>
        <p:txBody>
          <a:bodyPr/>
          <a:lstStyle/>
          <a:p>
            <a:r>
              <a:rPr lang="fa-IR" dirty="0" smtClean="0"/>
              <a:t>2</a:t>
            </a:r>
            <a:endParaRPr lang="en-US" dirty="0"/>
          </a:p>
        </p:txBody>
      </p:sp>
    </p:spTree>
    <p:extLst>
      <p:ext uri="{BB962C8B-B14F-4D97-AF65-F5344CB8AC3E}">
        <p14:creationId xmlns:p14="http://schemas.microsoft.com/office/powerpoint/2010/main" val="1025831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928" y="1096370"/>
            <a:ext cx="10541899" cy="3777622"/>
          </a:xfrm>
        </p:spPr>
        <p:txBody>
          <a:bodyPr>
            <a:noAutofit/>
          </a:bodyPr>
          <a:lstStyle/>
          <a:p>
            <a:pPr marL="0" indent="0" algn="justLow" rtl="1">
              <a:lnSpc>
                <a:spcPct val="150000"/>
              </a:lnSpc>
              <a:buNone/>
            </a:pPr>
            <a:r>
              <a:rPr lang="fa-IR" sz="3600" b="1" dirty="0" smtClean="0">
                <a:cs typeface="B Nazanin" panose="00000400000000000000" pitchFamily="2" charset="-78"/>
              </a:rPr>
              <a:t>به </a:t>
            </a:r>
            <a:r>
              <a:rPr lang="fa-IR" sz="3600" b="1" dirty="0">
                <a:cs typeface="B Nazanin" panose="00000400000000000000" pitchFamily="2" charset="-78"/>
              </a:rPr>
              <a:t>این ترتیب ميتوان حقوق کار را به این صورت تعریف </a:t>
            </a:r>
            <a:r>
              <a:rPr lang="fa-IR" sz="3600" b="1" dirty="0" smtClean="0">
                <a:cs typeface="B Nazanin" panose="00000400000000000000" pitchFamily="2" charset="-78"/>
              </a:rPr>
              <a:t>کرد حقوق </a:t>
            </a:r>
            <a:r>
              <a:rPr lang="fa-IR" sz="3600" b="1" dirty="0">
                <a:cs typeface="B Nazanin" panose="00000400000000000000" pitchFamily="2" charset="-78"/>
              </a:rPr>
              <a:t>کار مقررات حاکم بر روابط کارگر و کارفرما است </a:t>
            </a:r>
            <a:r>
              <a:rPr lang="fa-IR" sz="3600" b="1" dirty="0" smtClean="0">
                <a:cs typeface="B Nazanin" panose="00000400000000000000" pitchFamily="2" charset="-78"/>
              </a:rPr>
              <a:t>به </a:t>
            </a:r>
            <a:r>
              <a:rPr lang="fa-IR" sz="3600" b="1" dirty="0">
                <a:cs typeface="B Nazanin" panose="00000400000000000000" pitchFamily="2" charset="-78"/>
              </a:rPr>
              <a:t>نحوی که انجام کار به وسیله </a:t>
            </a:r>
            <a:r>
              <a:rPr lang="fa-IR" sz="3600" b="1" dirty="0" smtClean="0">
                <a:cs typeface="B Nazanin" panose="00000400000000000000" pitchFamily="2" charset="-78"/>
              </a:rPr>
              <a:t>کارگر </a:t>
            </a:r>
            <a:r>
              <a:rPr lang="fa-IR" sz="3600" b="1" dirty="0">
                <a:cs typeface="B Nazanin" panose="00000400000000000000" pitchFamily="2" charset="-78"/>
              </a:rPr>
              <a:t>همراه با تبعیت او از کارفرما </a:t>
            </a:r>
            <a:r>
              <a:rPr lang="fa-IR" sz="3600" b="1" dirty="0" smtClean="0">
                <a:cs typeface="B Nazanin" panose="00000400000000000000" pitchFamily="2" charset="-78"/>
              </a:rPr>
              <a:t>میباشد</a:t>
            </a:r>
          </a:p>
          <a:p>
            <a:pPr marL="0" indent="0" algn="justLow" rtl="1">
              <a:lnSpc>
                <a:spcPct val="150000"/>
              </a:lnSpc>
              <a:buNone/>
            </a:pPr>
            <a:r>
              <a:rPr lang="fa-IR" sz="3600" b="1" dirty="0">
                <a:cs typeface="B Nazanin" panose="00000400000000000000" pitchFamily="2" charset="-78"/>
              </a:rPr>
              <a:t>حقوق کار شامل هر نوع کاری نیست</a:t>
            </a:r>
            <a:r>
              <a:rPr lang="fa-IR" sz="3600" b="1" dirty="0" smtClean="0">
                <a:cs typeface="B Nazanin" panose="00000400000000000000" pitchFamily="2" charset="-78"/>
              </a:rPr>
              <a:t>.</a:t>
            </a:r>
          </a:p>
        </p:txBody>
      </p:sp>
      <p:sp>
        <p:nvSpPr>
          <p:cNvPr id="2" name="Footer Placeholder 1"/>
          <p:cNvSpPr>
            <a:spLocks noGrp="1"/>
          </p:cNvSpPr>
          <p:nvPr>
            <p:ph type="ftr" sz="quarter" idx="11"/>
          </p:nvPr>
        </p:nvSpPr>
        <p:spPr/>
        <p:txBody>
          <a:bodyPr/>
          <a:lstStyle/>
          <a:p>
            <a:r>
              <a:rPr lang="fa-IR" dirty="0" smtClean="0"/>
              <a:t>20</a:t>
            </a:r>
            <a:endParaRPr lang="en-US" dirty="0"/>
          </a:p>
        </p:txBody>
      </p:sp>
    </p:spTree>
    <p:extLst>
      <p:ext uri="{BB962C8B-B14F-4D97-AF65-F5344CB8AC3E}">
        <p14:creationId xmlns:p14="http://schemas.microsoft.com/office/powerpoint/2010/main" val="383791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536" y="849073"/>
            <a:ext cx="10673736" cy="6423546"/>
          </a:xfrm>
        </p:spPr>
        <p:txBody>
          <a:bodyPr>
            <a:normAutofit/>
          </a:bodyPr>
          <a:lstStyle/>
          <a:p>
            <a:pPr marL="0" indent="0" algn="justLow" rtl="1">
              <a:lnSpc>
                <a:spcPct val="150000"/>
              </a:lnSpc>
              <a:buNone/>
            </a:pPr>
            <a:r>
              <a:rPr lang="fa-IR" sz="3600" b="1" dirty="0" smtClean="0">
                <a:cs typeface="B Nazanin" panose="00000400000000000000" pitchFamily="2" charset="-78"/>
              </a:rPr>
              <a:t>نخستین شرط عبارت است از انجام کار برای دیگری، یعنی کارهایی که در جامعه عرفاً خود اشتغالی نامیده میشوند و افراد خود استاد کار خویشی بوده و به حساب خود کار میکنند. مانند کشاورزان و اصناف تابع قانون کار نیستند. پس در حقوق کار در مقابل کارگر، کارفرما نیز وجود دارد.</a:t>
            </a:r>
            <a:endParaRPr lang="fa-IR" dirty="0"/>
          </a:p>
        </p:txBody>
      </p:sp>
      <p:sp>
        <p:nvSpPr>
          <p:cNvPr id="2" name="Footer Placeholder 1"/>
          <p:cNvSpPr>
            <a:spLocks noGrp="1"/>
          </p:cNvSpPr>
          <p:nvPr>
            <p:ph type="ftr" sz="quarter" idx="11"/>
          </p:nvPr>
        </p:nvSpPr>
        <p:spPr/>
        <p:txBody>
          <a:bodyPr/>
          <a:lstStyle/>
          <a:p>
            <a:r>
              <a:rPr lang="fa-IR" dirty="0" smtClean="0"/>
              <a:t>21</a:t>
            </a:r>
            <a:endParaRPr lang="en-US" dirty="0"/>
          </a:p>
        </p:txBody>
      </p:sp>
    </p:spTree>
    <p:extLst>
      <p:ext uri="{BB962C8B-B14F-4D97-AF65-F5344CB8AC3E}">
        <p14:creationId xmlns:p14="http://schemas.microsoft.com/office/powerpoint/2010/main" val="107516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5296" y="1301086"/>
            <a:ext cx="9924474" cy="3777622"/>
          </a:xfrm>
        </p:spPr>
        <p:txBody>
          <a:bodyPr/>
          <a:lstStyle/>
          <a:p>
            <a:pPr marL="0" indent="0" algn="justLow" rtl="1">
              <a:lnSpc>
                <a:spcPct val="150000"/>
              </a:lnSpc>
              <a:buNone/>
            </a:pPr>
            <a:r>
              <a:rPr lang="fa-IR" sz="3600" b="1" dirty="0">
                <a:cs typeface="B Nazanin" panose="00000400000000000000" pitchFamily="2" charset="-78"/>
              </a:rPr>
              <a:t>در عین حال هر نوع کار برای دیگری نیز تابع قانون کار نیست، چرا که کارکنان دولت هم کار خود را تحت تبعیت اداره ودولت انجام میدهند، امّا این مقوله در حقوق اداری مورد بحث قرار میگیرد و ارتباطی به حقوق کار ندارد.</a:t>
            </a:r>
          </a:p>
          <a:p>
            <a:pPr algn="justLow" rtl="1"/>
            <a:endParaRPr lang="fa-IR" dirty="0"/>
          </a:p>
        </p:txBody>
      </p:sp>
      <p:sp>
        <p:nvSpPr>
          <p:cNvPr id="2" name="Footer Placeholder 1"/>
          <p:cNvSpPr>
            <a:spLocks noGrp="1"/>
          </p:cNvSpPr>
          <p:nvPr>
            <p:ph type="ftr" sz="quarter" idx="11"/>
          </p:nvPr>
        </p:nvSpPr>
        <p:spPr/>
        <p:txBody>
          <a:bodyPr/>
          <a:lstStyle/>
          <a:p>
            <a:r>
              <a:rPr lang="fa-IR" dirty="0" smtClean="0"/>
              <a:t>22</a:t>
            </a:r>
            <a:endParaRPr lang="en-US" dirty="0"/>
          </a:p>
        </p:txBody>
      </p:sp>
    </p:spTree>
    <p:extLst>
      <p:ext uri="{BB962C8B-B14F-4D97-AF65-F5344CB8AC3E}">
        <p14:creationId xmlns:p14="http://schemas.microsoft.com/office/powerpoint/2010/main" val="251444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5024" y="1260144"/>
            <a:ext cx="9896633" cy="3777622"/>
          </a:xfrm>
        </p:spPr>
        <p:txBody>
          <a:bodyPr>
            <a:normAutofit/>
          </a:bodyPr>
          <a:lstStyle/>
          <a:p>
            <a:pPr marL="0" indent="0" algn="just" rtl="1">
              <a:buNone/>
            </a:pPr>
            <a:r>
              <a:rPr lang="fa-IR" sz="3600" b="1" dirty="0" smtClean="0">
                <a:solidFill>
                  <a:srgbClr val="FF0000"/>
                </a:solidFill>
                <a:cs typeface="B Nazanin" panose="00000400000000000000" pitchFamily="2" charset="-78"/>
              </a:rPr>
              <a:t>مشخصات حقوق کار</a:t>
            </a:r>
          </a:p>
          <a:p>
            <a:pPr marL="0" indent="0" algn="just" rtl="1">
              <a:buNone/>
            </a:pPr>
            <a:r>
              <a:rPr lang="fa-IR" sz="3600" b="1" dirty="0" smtClean="0">
                <a:cs typeface="B Nazanin" panose="00000400000000000000" pitchFamily="2" charset="-78"/>
              </a:rPr>
              <a:t>1) جوان بودن</a:t>
            </a:r>
          </a:p>
          <a:p>
            <a:pPr marL="0" indent="0" algn="just" rtl="1">
              <a:buNone/>
            </a:pPr>
            <a:endParaRPr lang="fa-IR" sz="3600" b="1" dirty="0" smtClean="0">
              <a:cs typeface="B Nazanin" panose="00000400000000000000" pitchFamily="2" charset="-78"/>
            </a:endParaRPr>
          </a:p>
          <a:p>
            <a:pPr marL="0" indent="0" algn="just" rtl="1">
              <a:buNone/>
            </a:pPr>
            <a:r>
              <a:rPr lang="fa-IR" sz="3600" b="1" dirty="0" smtClean="0">
                <a:cs typeface="B Nazanin" panose="00000400000000000000" pitchFamily="2" charset="-78"/>
              </a:rPr>
              <a:t>2) جنبه فراملی:  در جهانی کردن حقوق کار سازمان بین المللی کار نقش مهمی داشته است و دارد</a:t>
            </a:r>
          </a:p>
          <a:p>
            <a:pPr marL="514350" indent="-514350" algn="just" rtl="1">
              <a:buAutoNum type="arabicParenR"/>
            </a:pPr>
            <a:endParaRPr lang="fa-IR" dirty="0"/>
          </a:p>
        </p:txBody>
      </p:sp>
      <p:sp>
        <p:nvSpPr>
          <p:cNvPr id="2" name="Footer Placeholder 1"/>
          <p:cNvSpPr>
            <a:spLocks noGrp="1"/>
          </p:cNvSpPr>
          <p:nvPr>
            <p:ph type="ftr" sz="quarter" idx="11"/>
          </p:nvPr>
        </p:nvSpPr>
        <p:spPr/>
        <p:txBody>
          <a:bodyPr/>
          <a:lstStyle/>
          <a:p>
            <a:r>
              <a:rPr lang="fa-IR" dirty="0" smtClean="0"/>
              <a:t>23</a:t>
            </a:r>
            <a:endParaRPr lang="en-US" dirty="0"/>
          </a:p>
        </p:txBody>
      </p:sp>
    </p:spTree>
    <p:extLst>
      <p:ext uri="{BB962C8B-B14F-4D97-AF65-F5344CB8AC3E}">
        <p14:creationId xmlns:p14="http://schemas.microsoft.com/office/powerpoint/2010/main" val="3693491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824" y="146304"/>
            <a:ext cx="10353833" cy="6711695"/>
          </a:xfrm>
        </p:spPr>
        <p:txBody>
          <a:bodyPr>
            <a:normAutofit fontScale="55000" lnSpcReduction="20000"/>
          </a:bodyPr>
          <a:lstStyle/>
          <a:p>
            <a:pPr marL="0" indent="0" algn="justLow" rtl="1">
              <a:lnSpc>
                <a:spcPct val="170000"/>
              </a:lnSpc>
              <a:buNone/>
            </a:pPr>
            <a:r>
              <a:rPr lang="fa-IR" sz="6500" b="1" dirty="0">
                <a:cs typeface="B Nazanin" panose="00000400000000000000" pitchFamily="2" charset="-78"/>
              </a:rPr>
              <a:t>3</a:t>
            </a:r>
            <a:r>
              <a:rPr lang="fa-IR" sz="6500" b="1" dirty="0" smtClean="0">
                <a:cs typeface="B Nazanin" panose="00000400000000000000" pitchFamily="2" charset="-78"/>
              </a:rPr>
              <a:t>) </a:t>
            </a:r>
            <a:r>
              <a:rPr lang="fa-IR" sz="6500" b="1" dirty="0">
                <a:cs typeface="B Nazanin" panose="00000400000000000000" pitchFamily="2" charset="-78"/>
              </a:rPr>
              <a:t>دو وجهی بودن</a:t>
            </a:r>
            <a:r>
              <a:rPr lang="fa-IR" sz="5100" b="1" dirty="0">
                <a:cs typeface="B Nazanin" panose="00000400000000000000" pitchFamily="2" charset="-78"/>
              </a:rPr>
              <a:t>. </a:t>
            </a:r>
            <a:endParaRPr lang="fa-IR" sz="5100" b="1" dirty="0" smtClean="0">
              <a:cs typeface="B Nazanin" panose="00000400000000000000" pitchFamily="2" charset="-78"/>
            </a:endParaRPr>
          </a:p>
          <a:p>
            <a:pPr marL="0" indent="0" algn="justLow" rtl="1">
              <a:lnSpc>
                <a:spcPct val="170000"/>
              </a:lnSpc>
              <a:buNone/>
            </a:pPr>
            <a:r>
              <a:rPr lang="fa-IR" sz="5100" b="1" dirty="0" smtClean="0">
                <a:cs typeface="B Nazanin" panose="00000400000000000000" pitchFamily="2" charset="-78"/>
              </a:rPr>
              <a:t>حقوق کار هم در داخل علم حقوق مابین حقوق عمومی و حقوق خصوصی قرار گرفته است و هم برعلومی مئل اقتصاد، سیاست، مدیریت و جامعه شناسی سایه می افکند. موضوعاتی مثل ساعات کار، طبقه بندی مشاغل، مقررات انضباطی و روابط متقابل کارفرما با مدیر کارگاه و کارگران و کلا مقررات حاکم بر نحوه اداره کارگران و كارگاه در حقوق کار و مدیریت مشترکاً مورد بررسی قرار میگیرد. علاوه بر مسائل فوق، اضافه کاری، میزان دستمزد، بیمه های اجتماعی و سایر شرایط کار و هزینه های ناشی از آن، از موضوعات مشترک حقوق کار و علم اقتصاد است</a:t>
            </a:r>
            <a:r>
              <a:rPr lang="fa-IR" sz="4100" dirty="0" smtClean="0">
                <a:cs typeface="B Nazanin" panose="00000400000000000000" pitchFamily="2" charset="-78"/>
              </a:rPr>
              <a:t>.</a:t>
            </a:r>
          </a:p>
          <a:p>
            <a:pPr algn="r" rtl="1"/>
            <a:endParaRPr lang="fa-IR" dirty="0"/>
          </a:p>
        </p:txBody>
      </p:sp>
      <p:sp>
        <p:nvSpPr>
          <p:cNvPr id="2" name="Footer Placeholder 1"/>
          <p:cNvSpPr>
            <a:spLocks noGrp="1"/>
          </p:cNvSpPr>
          <p:nvPr>
            <p:ph type="ftr" sz="quarter" idx="11"/>
          </p:nvPr>
        </p:nvSpPr>
        <p:spPr/>
        <p:txBody>
          <a:bodyPr/>
          <a:lstStyle/>
          <a:p>
            <a:r>
              <a:rPr lang="fa-IR" dirty="0" smtClean="0"/>
              <a:t>24</a:t>
            </a:r>
            <a:endParaRPr lang="en-US" dirty="0"/>
          </a:p>
        </p:txBody>
      </p:sp>
    </p:spTree>
    <p:extLst>
      <p:ext uri="{BB962C8B-B14F-4D97-AF65-F5344CB8AC3E}">
        <p14:creationId xmlns:p14="http://schemas.microsoft.com/office/powerpoint/2010/main" val="1651974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14735"/>
            <a:ext cx="10317256" cy="3777622"/>
          </a:xfrm>
        </p:spPr>
        <p:txBody>
          <a:bodyPr>
            <a:noAutofit/>
          </a:bodyPr>
          <a:lstStyle/>
          <a:p>
            <a:pPr marL="0" indent="0" algn="just" rtl="1">
              <a:lnSpc>
                <a:spcPct val="150000"/>
              </a:lnSpc>
              <a:buNone/>
            </a:pPr>
            <a:r>
              <a:rPr lang="fa-IR" sz="3600" b="1" dirty="0" smtClean="0">
                <a:cs typeface="B Nazanin" panose="00000400000000000000" pitchFamily="2" charset="-78"/>
              </a:rPr>
              <a:t>4) پویایی و روند رو به رشد حقوق کار</a:t>
            </a:r>
          </a:p>
          <a:p>
            <a:pPr marL="0" indent="0" algn="just" rtl="1">
              <a:lnSpc>
                <a:spcPct val="150000"/>
              </a:lnSpc>
              <a:buNone/>
            </a:pPr>
            <a:r>
              <a:rPr lang="fa-IR" sz="3600" b="1" dirty="0">
                <a:cs typeface="B Nazanin" panose="00000400000000000000" pitchFamily="2" charset="-78"/>
              </a:rPr>
              <a:t>5) </a:t>
            </a:r>
            <a:r>
              <a:rPr lang="fa-IR" sz="3600" b="1" dirty="0" smtClean="0">
                <a:cs typeface="B Nazanin" panose="00000400000000000000" pitchFamily="2" charset="-78"/>
              </a:rPr>
              <a:t>تکنیکهای </a:t>
            </a:r>
            <a:r>
              <a:rPr lang="fa-IR" sz="3600" b="1" dirty="0">
                <a:cs typeface="B Nazanin" panose="00000400000000000000" pitchFamily="2" charset="-78"/>
              </a:rPr>
              <a:t>ویژه </a:t>
            </a:r>
            <a:r>
              <a:rPr lang="fa-IR" sz="3600" b="1" dirty="0" smtClean="0">
                <a:cs typeface="B Nazanin" panose="00000400000000000000" pitchFamily="2" charset="-78"/>
              </a:rPr>
              <a:t>حقوقی: </a:t>
            </a:r>
            <a:r>
              <a:rPr lang="fa-IR" sz="3600" b="1" dirty="0">
                <a:cs typeface="B Nazanin" panose="00000400000000000000" pitchFamily="2" charset="-78"/>
              </a:rPr>
              <a:t>در حقوق کار بعضی روشها و تکنیکهای حقوقی وجود دارند که مشابه آنها در هیچ یک از رشته های دیگر حقوق دیده </a:t>
            </a:r>
            <a:r>
              <a:rPr lang="fa-IR" sz="3600" b="1" dirty="0" smtClean="0">
                <a:cs typeface="B Nazanin" panose="00000400000000000000" pitchFamily="2" charset="-78"/>
              </a:rPr>
              <a:t>نمی شود</a:t>
            </a:r>
            <a:r>
              <a:rPr lang="fa-IR" sz="3600" b="1" dirty="0">
                <a:cs typeface="B Nazanin" panose="00000400000000000000" pitchFamily="2" charset="-78"/>
              </a:rPr>
              <a:t>.</a:t>
            </a:r>
          </a:p>
          <a:p>
            <a:pPr marL="0" indent="0" algn="just" rtl="1">
              <a:lnSpc>
                <a:spcPct val="150000"/>
              </a:lnSpc>
              <a:buNone/>
            </a:pPr>
            <a:endParaRPr lang="fa-IR" sz="3600" b="1" dirty="0" smtClean="0">
              <a:cs typeface="B Nazanin" panose="00000400000000000000" pitchFamily="2" charset="-78"/>
            </a:endParaRPr>
          </a:p>
        </p:txBody>
      </p:sp>
      <p:sp>
        <p:nvSpPr>
          <p:cNvPr id="2" name="Footer Placeholder 1"/>
          <p:cNvSpPr>
            <a:spLocks noGrp="1"/>
          </p:cNvSpPr>
          <p:nvPr>
            <p:ph type="ftr" sz="quarter" idx="11"/>
          </p:nvPr>
        </p:nvSpPr>
        <p:spPr>
          <a:xfrm>
            <a:off x="4015628" y="6492875"/>
            <a:ext cx="4114800" cy="365125"/>
          </a:xfrm>
        </p:spPr>
        <p:txBody>
          <a:bodyPr/>
          <a:lstStyle/>
          <a:p>
            <a:r>
              <a:rPr lang="fa-IR" dirty="0" smtClean="0"/>
              <a:t>25</a:t>
            </a:r>
            <a:endParaRPr lang="en-US" dirty="0"/>
          </a:p>
        </p:txBody>
      </p:sp>
    </p:spTree>
    <p:extLst>
      <p:ext uri="{BB962C8B-B14F-4D97-AF65-F5344CB8AC3E}">
        <p14:creationId xmlns:p14="http://schemas.microsoft.com/office/powerpoint/2010/main" val="2343330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248" y="797210"/>
            <a:ext cx="10449640" cy="5359021"/>
          </a:xfrm>
        </p:spPr>
        <p:txBody>
          <a:bodyPr>
            <a:normAutofit fontScale="92500"/>
          </a:bodyPr>
          <a:lstStyle/>
          <a:p>
            <a:pPr marL="0" indent="0" algn="justLow" rtl="1">
              <a:lnSpc>
                <a:spcPct val="150000"/>
              </a:lnSpc>
              <a:buNone/>
            </a:pPr>
            <a:r>
              <a:rPr lang="fa-IR" sz="3600" b="1" dirty="0" smtClean="0">
                <a:cs typeface="B Nazanin" panose="00000400000000000000" pitchFamily="2" charset="-78"/>
              </a:rPr>
              <a:t>6)تبعیض </a:t>
            </a:r>
            <a:r>
              <a:rPr lang="fa-IR" sz="3600" b="1" dirty="0">
                <a:cs typeface="B Nazanin" panose="00000400000000000000" pitchFamily="2" charset="-78"/>
              </a:rPr>
              <a:t>آمیز بودن:  برخلاف تصورات و </a:t>
            </a:r>
            <a:r>
              <a:rPr lang="fa-IR" sz="3600" b="1" dirty="0" smtClean="0">
                <a:cs typeface="B Nazanin" panose="00000400000000000000" pitchFamily="2" charset="-78"/>
              </a:rPr>
              <a:t>فرضیه های </a:t>
            </a:r>
            <a:r>
              <a:rPr lang="fa-IR" sz="3600" b="1" dirty="0">
                <a:cs typeface="B Nazanin" panose="00000400000000000000" pitchFamily="2" charset="-78"/>
              </a:rPr>
              <a:t>محض حقوقی، در قرارداد کار، به هیچ وجه طرفین در شرایط مساوی قرار ندارند، بلکه یک طرف یعنی کارفرما دارای توانایی اقتصادی، موقعیت اجتماعی و اطلاعات کافی است در حالی که طرف دیگر </a:t>
            </a:r>
            <a:r>
              <a:rPr lang="fa-IR" sz="3600" b="1" dirty="0" smtClean="0">
                <a:cs typeface="B Nazanin" panose="00000400000000000000" pitchFamily="2" charset="-78"/>
              </a:rPr>
              <a:t>همان </a:t>
            </a:r>
            <a:r>
              <a:rPr lang="fa-IR" sz="3600" b="1" dirty="0">
                <a:cs typeface="B Nazanin" panose="00000400000000000000" pitchFamily="2" charset="-78"/>
              </a:rPr>
              <a:t>کارگر است از هر جهت در موقعیت ضعیفتری قرار دارد. از این رو، مهمترین رسالت حقوق کار از بین بردن یا دست کم کاستن </a:t>
            </a:r>
            <a:r>
              <a:rPr lang="fa-IR" sz="3600" b="1" dirty="0" smtClean="0">
                <a:cs typeface="B Nazanin" panose="00000400000000000000" pitchFamily="2" charset="-78"/>
              </a:rPr>
              <a:t>از این </a:t>
            </a:r>
            <a:r>
              <a:rPr lang="fa-IR" sz="3600" b="1" dirty="0">
                <a:cs typeface="B Nazanin" panose="00000400000000000000" pitchFamily="2" charset="-78"/>
              </a:rPr>
              <a:t>نابرابری است.</a:t>
            </a:r>
          </a:p>
          <a:p>
            <a:pPr algn="r" rtl="1"/>
            <a:endParaRPr lang="fa-IR" dirty="0"/>
          </a:p>
        </p:txBody>
      </p:sp>
      <p:sp>
        <p:nvSpPr>
          <p:cNvPr id="2" name="Footer Placeholder 1"/>
          <p:cNvSpPr>
            <a:spLocks noGrp="1"/>
          </p:cNvSpPr>
          <p:nvPr>
            <p:ph type="ftr" sz="quarter" idx="11"/>
          </p:nvPr>
        </p:nvSpPr>
        <p:spPr/>
        <p:txBody>
          <a:bodyPr/>
          <a:lstStyle/>
          <a:p>
            <a:r>
              <a:rPr lang="fa-IR" dirty="0" smtClean="0"/>
              <a:t>26</a:t>
            </a:r>
            <a:endParaRPr lang="en-US" dirty="0"/>
          </a:p>
        </p:txBody>
      </p:sp>
    </p:spTree>
    <p:extLst>
      <p:ext uri="{BB962C8B-B14F-4D97-AF65-F5344CB8AC3E}">
        <p14:creationId xmlns:p14="http://schemas.microsoft.com/office/powerpoint/2010/main" val="2999946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169" y="288757"/>
            <a:ext cx="10937138" cy="6136105"/>
          </a:xfrm>
        </p:spPr>
        <p:txBody>
          <a:bodyPr>
            <a:noAutofit/>
          </a:bodyPr>
          <a:lstStyle/>
          <a:p>
            <a:pPr marL="0" indent="0" algn="justLow" rtl="1">
              <a:lnSpc>
                <a:spcPct val="100000"/>
              </a:lnSpc>
              <a:buNone/>
            </a:pPr>
            <a:r>
              <a:rPr lang="fa-IR" sz="3600" b="1" dirty="0" smtClean="0">
                <a:cs typeface="B Nazanin" panose="00000400000000000000" pitchFamily="2" charset="-78"/>
              </a:rPr>
              <a:t>7) ارتباط با نظم عمومی:</a:t>
            </a:r>
          </a:p>
          <a:p>
            <a:pPr marL="0" indent="0" algn="justLow" rtl="1">
              <a:lnSpc>
                <a:spcPct val="100000"/>
              </a:lnSpc>
              <a:buNone/>
            </a:pPr>
            <a:r>
              <a:rPr lang="fa-IR" sz="3600" b="1" dirty="0">
                <a:cs typeface="B Nazanin" panose="00000400000000000000" pitchFamily="2" charset="-78"/>
              </a:rPr>
              <a:t>مقررات و ضوابط مذکور با نظم عمومی اجتماعی مرتبط هستند. مثلاً در موضوعاتی مثل ساعات کار، </a:t>
            </a:r>
            <a:r>
              <a:rPr lang="fa-IR" sz="3600" b="1" dirty="0" smtClean="0">
                <a:cs typeface="B Nazanin" panose="00000400000000000000" pitchFamily="2" charset="-78"/>
              </a:rPr>
              <a:t>شرایط کار</a:t>
            </a:r>
            <a:r>
              <a:rPr lang="fa-IR" sz="3600" b="1" dirty="0">
                <a:cs typeface="B Nazanin" panose="00000400000000000000" pitchFamily="2" charset="-78"/>
              </a:rPr>
              <a:t>، </a:t>
            </a:r>
            <a:r>
              <a:rPr lang="fa-IR" sz="3600" b="1" dirty="0" smtClean="0">
                <a:cs typeface="B Nazanin" panose="00000400000000000000" pitchFamily="2" charset="-78"/>
              </a:rPr>
              <a:t>تعطیلات مرخصی </a:t>
            </a:r>
            <a:r>
              <a:rPr lang="fa-IR" sz="3600" b="1" dirty="0">
                <a:cs typeface="B Nazanin" panose="00000400000000000000" pitchFamily="2" charset="-78"/>
              </a:rPr>
              <a:t>و </a:t>
            </a:r>
            <a:r>
              <a:rPr lang="fa-IR" sz="3600" b="1" dirty="0" smtClean="0">
                <a:cs typeface="B Nazanin" panose="00000400000000000000" pitchFamily="2" charset="-78"/>
              </a:rPr>
              <a:t>...، </a:t>
            </a:r>
            <a:r>
              <a:rPr lang="fa-IR" sz="3600" b="1" dirty="0">
                <a:cs typeface="B Nazanin" panose="00000400000000000000" pitchFamily="2" charset="-78"/>
              </a:rPr>
              <a:t>طرفین حق ندارند از حداقلی که در قانون کار مشخص شده تخطی کنند و مزایایی کمتر </a:t>
            </a:r>
            <a:r>
              <a:rPr lang="fa-IR" sz="3600" b="1" dirty="0" smtClean="0">
                <a:cs typeface="B Nazanin" panose="00000400000000000000" pitchFamily="2" charset="-78"/>
              </a:rPr>
              <a:t>ازآنچه </a:t>
            </a:r>
            <a:r>
              <a:rPr lang="fa-IR" sz="3600" b="1" dirty="0">
                <a:cs typeface="B Nazanin" panose="00000400000000000000" pitchFamily="2" charset="-78"/>
              </a:rPr>
              <a:t>که در قانون مذکور افتاده تعیین کنند </a:t>
            </a:r>
            <a:r>
              <a:rPr lang="fa-IR" sz="3600" b="1" dirty="0" smtClean="0">
                <a:cs typeface="B Nazanin" panose="00000400000000000000" pitchFamily="2" charset="-78"/>
              </a:rPr>
              <a:t>(ماده </a:t>
            </a:r>
            <a:r>
              <a:rPr lang="fa-IR" sz="3600" b="1" dirty="0">
                <a:cs typeface="B Nazanin" panose="00000400000000000000" pitchFamily="2" charset="-78"/>
              </a:rPr>
              <a:t>8 قانون </a:t>
            </a:r>
            <a:r>
              <a:rPr lang="fa-IR" sz="3600" b="1" dirty="0" smtClean="0">
                <a:cs typeface="B Nazanin" panose="00000400000000000000" pitchFamily="2" charset="-78"/>
              </a:rPr>
              <a:t>کار)</a:t>
            </a:r>
          </a:p>
          <a:p>
            <a:pPr marL="0" indent="0" algn="justLow" rtl="1">
              <a:lnSpc>
                <a:spcPct val="100000"/>
              </a:lnSpc>
              <a:buNone/>
            </a:pPr>
            <a:r>
              <a:rPr lang="fa-IR" sz="3600" b="1" dirty="0">
                <a:cs typeface="B Nazanin" panose="00000400000000000000" pitchFamily="2" charset="-78"/>
              </a:rPr>
              <a:t>مثلآ اگر مدّت مرخصی استحقاقی سالیانه کارگران </a:t>
            </a:r>
            <a:r>
              <a:rPr lang="fa-IR" sz="3600" b="1" dirty="0" smtClean="0">
                <a:cs typeface="B Nazanin" panose="00000400000000000000" pitchFamily="2" charset="-78"/>
              </a:rPr>
              <a:t>26 </a:t>
            </a:r>
            <a:r>
              <a:rPr lang="fa-IR" sz="3600" b="1" dirty="0">
                <a:cs typeface="B Nazanin" panose="00000400000000000000" pitchFamily="2" charset="-78"/>
              </a:rPr>
              <a:t>روز اعلام شده است که هیچ کارگری را نمیتوان حتی یک روز </a:t>
            </a:r>
            <a:r>
              <a:rPr lang="fa-IR" sz="3600" b="1" dirty="0" smtClean="0">
                <a:cs typeface="B Nazanin" panose="00000400000000000000" pitchFamily="2" charset="-78"/>
              </a:rPr>
              <a:t>ازمرخصی </a:t>
            </a:r>
            <a:r>
              <a:rPr lang="fa-IR" sz="3600" b="1" dirty="0">
                <a:cs typeface="B Nazanin" panose="00000400000000000000" pitchFamily="2" charset="-78"/>
              </a:rPr>
              <a:t>مذکور محروم و مثلاً </a:t>
            </a:r>
            <a:r>
              <a:rPr lang="fa-IR" sz="3600" b="1" dirty="0" smtClean="0">
                <a:cs typeface="B Nazanin" panose="00000400000000000000" pitchFamily="2" charset="-78"/>
              </a:rPr>
              <a:t>25 </a:t>
            </a:r>
            <a:r>
              <a:rPr lang="fa-IR" sz="3600" b="1" dirty="0">
                <a:cs typeface="B Nazanin" panose="00000400000000000000" pitchFamily="2" charset="-78"/>
              </a:rPr>
              <a:t>روز مرخصی استحقاقی داد</a:t>
            </a:r>
            <a:r>
              <a:rPr lang="fa-IR" sz="3600" dirty="0">
                <a:cs typeface="B Nazanin" panose="00000400000000000000" pitchFamily="2" charset="-78"/>
              </a:rPr>
              <a:t>.</a:t>
            </a:r>
          </a:p>
        </p:txBody>
      </p:sp>
      <p:sp>
        <p:nvSpPr>
          <p:cNvPr id="2" name="Footer Placeholder 1"/>
          <p:cNvSpPr>
            <a:spLocks noGrp="1"/>
          </p:cNvSpPr>
          <p:nvPr>
            <p:ph type="ftr" sz="quarter" idx="11"/>
          </p:nvPr>
        </p:nvSpPr>
        <p:spPr/>
        <p:txBody>
          <a:bodyPr/>
          <a:lstStyle/>
          <a:p>
            <a:r>
              <a:rPr lang="fa-IR" dirty="0" smtClean="0"/>
              <a:t>27</a:t>
            </a:r>
            <a:endParaRPr lang="en-US" dirty="0"/>
          </a:p>
        </p:txBody>
      </p:sp>
    </p:spTree>
    <p:extLst>
      <p:ext uri="{BB962C8B-B14F-4D97-AF65-F5344CB8AC3E}">
        <p14:creationId xmlns:p14="http://schemas.microsoft.com/office/powerpoint/2010/main" val="2643857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68" y="1260144"/>
            <a:ext cx="10735310" cy="3777622"/>
          </a:xfrm>
        </p:spPr>
        <p:txBody>
          <a:bodyPr>
            <a:normAutofit/>
          </a:bodyPr>
          <a:lstStyle/>
          <a:p>
            <a:pPr marL="0" indent="0" algn="justLow" rtl="1">
              <a:lnSpc>
                <a:spcPct val="150000"/>
              </a:lnSpc>
              <a:buNone/>
            </a:pPr>
            <a:r>
              <a:rPr lang="fa-IR" sz="3600" b="1" dirty="0">
                <a:cs typeface="B Nazanin" panose="00000400000000000000" pitchFamily="2" charset="-78"/>
              </a:rPr>
              <a:t>فصل یازدهم قانون کار مواد 171 تا 186 برای </a:t>
            </a:r>
            <a:r>
              <a:rPr lang="fa-IR" sz="3600" b="1" dirty="0" smtClean="0">
                <a:cs typeface="B Nazanin" panose="00000400000000000000" pitchFamily="2" charset="-78"/>
              </a:rPr>
              <a:t>متخلّفان </a:t>
            </a:r>
            <a:r>
              <a:rPr lang="fa-IR" sz="3600" b="1" dirty="0">
                <a:cs typeface="B Nazanin" panose="00000400000000000000" pitchFamily="2" charset="-78"/>
              </a:rPr>
              <a:t>از مقررات مذکوره در متن </a:t>
            </a:r>
            <a:r>
              <a:rPr lang="fa-IR" sz="3600" b="1" dirty="0" smtClean="0">
                <a:cs typeface="B Nazanin" panose="00000400000000000000" pitchFamily="2" charset="-78"/>
              </a:rPr>
              <a:t>مجازات </a:t>
            </a:r>
            <a:r>
              <a:rPr lang="fa-IR" sz="3600" b="1" dirty="0">
                <a:cs typeface="B Nazanin" panose="00000400000000000000" pitchFamily="2" charset="-78"/>
              </a:rPr>
              <a:t>های حبس و جریمه نقدی در </a:t>
            </a:r>
            <a:r>
              <a:rPr lang="fa-IR" sz="3600" b="1" dirty="0" smtClean="0">
                <a:cs typeface="B Nazanin" panose="00000400000000000000" pitchFamily="2" charset="-78"/>
              </a:rPr>
              <a:t>نظرگرفته </a:t>
            </a:r>
            <a:r>
              <a:rPr lang="fa-IR" sz="3600" b="1" dirty="0">
                <a:cs typeface="B Nazanin" panose="00000400000000000000" pitchFamily="2" charset="-78"/>
              </a:rPr>
              <a:t>است</a:t>
            </a:r>
            <a:r>
              <a:rPr lang="fa-IR" sz="3600" b="1" dirty="0" smtClean="0">
                <a:cs typeface="B Nazanin" panose="00000400000000000000" pitchFamily="2" charset="-78"/>
              </a:rPr>
              <a:t>.</a:t>
            </a:r>
          </a:p>
          <a:p>
            <a:pPr marL="0" indent="0" algn="justLow" rtl="1">
              <a:lnSpc>
                <a:spcPct val="150000"/>
              </a:lnSpc>
              <a:buNone/>
            </a:pPr>
            <a:endParaRPr lang="fa-IR" sz="3600" b="1" dirty="0">
              <a:cs typeface="B Nazanin" panose="00000400000000000000" pitchFamily="2" charset="-78"/>
            </a:endParaRPr>
          </a:p>
          <a:p>
            <a:pPr marL="0" indent="0" algn="justLow" rtl="1">
              <a:lnSpc>
                <a:spcPct val="150000"/>
              </a:lnSpc>
              <a:buNone/>
            </a:pPr>
            <a:r>
              <a:rPr lang="fa-IR" sz="3600" b="1" dirty="0" smtClean="0">
                <a:cs typeface="B Nazanin" panose="00000400000000000000" pitchFamily="2" charset="-78"/>
              </a:rPr>
              <a:t>8) مقررات کار جنبه تجربی و عملی دارد.</a:t>
            </a:r>
            <a:endParaRPr lang="fa-IR" sz="3600" b="1" dirty="0">
              <a:cs typeface="B Nazanin" panose="00000400000000000000" pitchFamily="2" charset="-78"/>
            </a:endParaRPr>
          </a:p>
        </p:txBody>
      </p:sp>
      <p:sp>
        <p:nvSpPr>
          <p:cNvPr id="2" name="Footer Placeholder 1"/>
          <p:cNvSpPr>
            <a:spLocks noGrp="1"/>
          </p:cNvSpPr>
          <p:nvPr>
            <p:ph type="ftr" sz="quarter" idx="11"/>
          </p:nvPr>
        </p:nvSpPr>
        <p:spPr/>
        <p:txBody>
          <a:bodyPr/>
          <a:lstStyle/>
          <a:p>
            <a:r>
              <a:rPr lang="fa-IR" smtClean="0"/>
              <a:t>28</a:t>
            </a:r>
            <a:endParaRPr lang="en-US" dirty="0"/>
          </a:p>
        </p:txBody>
      </p:sp>
    </p:spTree>
    <p:extLst>
      <p:ext uri="{BB962C8B-B14F-4D97-AF65-F5344CB8AC3E}">
        <p14:creationId xmlns:p14="http://schemas.microsoft.com/office/powerpoint/2010/main" val="465704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a:t>كليات حقوق كار</a:t>
            </a:r>
            <a:endParaRPr lang="fa-IR" dirty="0"/>
          </a:p>
        </p:txBody>
      </p:sp>
      <p:sp>
        <p:nvSpPr>
          <p:cNvPr id="3" name="Subtitle 2"/>
          <p:cNvSpPr>
            <a:spLocks noGrp="1"/>
          </p:cNvSpPr>
          <p:nvPr>
            <p:ph type="subTitle" idx="1"/>
          </p:nvPr>
        </p:nvSpPr>
        <p:spPr/>
        <p:txBody>
          <a:bodyPr/>
          <a:lstStyle/>
          <a:p>
            <a:r>
              <a:rPr lang="fa-IR" b="1" dirty="0" smtClean="0"/>
              <a:t>تاريخچه ي پيدايش حقوق كار</a:t>
            </a:r>
            <a:endParaRPr lang="fa-IR" dirty="0"/>
          </a:p>
        </p:txBody>
      </p:sp>
      <p:sp>
        <p:nvSpPr>
          <p:cNvPr id="4" name="Footer Placeholder 3"/>
          <p:cNvSpPr>
            <a:spLocks noGrp="1"/>
          </p:cNvSpPr>
          <p:nvPr>
            <p:ph type="ftr" sz="quarter" idx="11"/>
          </p:nvPr>
        </p:nvSpPr>
        <p:spPr/>
        <p:txBody>
          <a:bodyPr/>
          <a:lstStyle/>
          <a:p>
            <a:r>
              <a:rPr lang="fa-IR" dirty="0" smtClean="0"/>
              <a:t>3</a:t>
            </a:r>
            <a:endParaRPr lang="en-US" dirty="0"/>
          </a:p>
        </p:txBody>
      </p:sp>
    </p:spTree>
    <p:extLst>
      <p:ext uri="{BB962C8B-B14F-4D97-AF65-F5344CB8AC3E}">
        <p14:creationId xmlns:p14="http://schemas.microsoft.com/office/powerpoint/2010/main" val="407255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4800" dirty="0" smtClean="0">
                <a:solidFill>
                  <a:srgbClr val="FF0000"/>
                </a:solidFill>
                <a:cs typeface="B Titr" panose="00000700000000000000" pitchFamily="2" charset="-78"/>
              </a:rPr>
              <a:t>لیبرالیسم اقتصادی</a:t>
            </a:r>
            <a:endParaRPr lang="fa-IR" sz="4800" dirty="0">
              <a:solidFill>
                <a:srgbClr val="FF0000"/>
              </a:solidFill>
              <a:cs typeface="B Titr" panose="00000700000000000000" pitchFamily="2" charset="-78"/>
            </a:endParaRPr>
          </a:p>
        </p:txBody>
      </p:sp>
      <p:sp>
        <p:nvSpPr>
          <p:cNvPr id="2" name="Footer Placeholder 1"/>
          <p:cNvSpPr>
            <a:spLocks noGrp="1"/>
          </p:cNvSpPr>
          <p:nvPr>
            <p:ph type="ftr" sz="quarter" idx="11"/>
          </p:nvPr>
        </p:nvSpPr>
        <p:spPr/>
        <p:txBody>
          <a:bodyPr/>
          <a:lstStyle/>
          <a:p>
            <a:r>
              <a:rPr lang="fa-IR" dirty="0" smtClean="0"/>
              <a:t>4</a:t>
            </a:r>
            <a:endParaRPr lang="en-US" dirty="0"/>
          </a:p>
        </p:txBody>
      </p:sp>
    </p:spTree>
    <p:extLst>
      <p:ext uri="{BB962C8B-B14F-4D97-AF65-F5344CB8AC3E}">
        <p14:creationId xmlns:p14="http://schemas.microsoft.com/office/powerpoint/2010/main" val="142777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298" y="587148"/>
            <a:ext cx="5553501" cy="1325563"/>
          </a:xfrm>
        </p:spPr>
        <p:txBody>
          <a:bodyPr>
            <a:normAutofit/>
          </a:bodyPr>
          <a:lstStyle/>
          <a:p>
            <a:r>
              <a:rPr lang="fa-IR" sz="4000" b="1" dirty="0">
                <a:solidFill>
                  <a:srgbClr val="FF0000"/>
                </a:solidFill>
                <a:cs typeface="B Nazanin" panose="00000400000000000000" pitchFamily="2" charset="-78"/>
              </a:rPr>
              <a:t>دوره ليبراليسم اقتصادي</a:t>
            </a:r>
          </a:p>
        </p:txBody>
      </p:sp>
      <p:sp>
        <p:nvSpPr>
          <p:cNvPr id="3" name="Content Placeholder 2"/>
          <p:cNvSpPr>
            <a:spLocks noGrp="1"/>
          </p:cNvSpPr>
          <p:nvPr>
            <p:ph idx="1"/>
          </p:nvPr>
        </p:nvSpPr>
        <p:spPr>
          <a:xfrm>
            <a:off x="2339453" y="1798329"/>
            <a:ext cx="8578755" cy="4351338"/>
          </a:xfrm>
        </p:spPr>
        <p:txBody>
          <a:bodyPr>
            <a:normAutofit/>
          </a:bodyPr>
          <a:lstStyle/>
          <a:p>
            <a:pPr marL="0" indent="0" algn="just" rtl="1">
              <a:buNone/>
            </a:pPr>
            <a:r>
              <a:rPr lang="fa-IR" sz="3600" b="1" dirty="0">
                <a:cs typeface="B Nazanin" panose="00000400000000000000" pitchFamily="2" charset="-78"/>
              </a:rPr>
              <a:t>قرن هجدهم میلادی شاهد وقوع دو دگرگوني تقریباً همزمان در اروپا بود</a:t>
            </a:r>
            <a:r>
              <a:rPr lang="fa-IR" sz="3600" b="1" dirty="0" smtClean="0">
                <a:cs typeface="B Nazanin" panose="00000400000000000000" pitchFamily="2" charset="-78"/>
              </a:rPr>
              <a:t>.</a:t>
            </a:r>
          </a:p>
          <a:p>
            <a:pPr algn="just" rtl="1"/>
            <a:endParaRPr lang="fa-IR" sz="3600" b="1" dirty="0">
              <a:cs typeface="B Nazanin" panose="00000400000000000000" pitchFamily="2" charset="-78"/>
            </a:endParaRPr>
          </a:p>
          <a:p>
            <a:pPr marL="0" indent="0" algn="just" rtl="1">
              <a:buNone/>
            </a:pPr>
            <a:r>
              <a:rPr lang="fa-IR" sz="3600" b="1" dirty="0">
                <a:cs typeface="B Nazanin" panose="00000400000000000000" pitchFamily="2" charset="-78"/>
              </a:rPr>
              <a:t>رشد افكار آزادي خواهانه و لیبرالیستي و </a:t>
            </a:r>
            <a:r>
              <a:rPr lang="fa-IR" sz="3600" b="1" dirty="0" smtClean="0">
                <a:cs typeface="B Nazanin" panose="00000400000000000000" pitchFamily="2" charset="-78"/>
              </a:rPr>
              <a:t>ماشیني شدن صنایع این </a:t>
            </a:r>
            <a:r>
              <a:rPr lang="fa-IR" sz="3600" b="1" dirty="0">
                <a:cs typeface="B Nazanin" panose="00000400000000000000" pitchFamily="2" charset="-78"/>
              </a:rPr>
              <a:t>تحولات، روابط انساني و اجتماعي پیشین را تغییر دادند.</a:t>
            </a:r>
          </a:p>
        </p:txBody>
      </p:sp>
      <p:sp>
        <p:nvSpPr>
          <p:cNvPr id="4" name="Footer Placeholder 3"/>
          <p:cNvSpPr>
            <a:spLocks noGrp="1"/>
          </p:cNvSpPr>
          <p:nvPr>
            <p:ph type="ftr" sz="quarter" idx="11"/>
          </p:nvPr>
        </p:nvSpPr>
        <p:spPr/>
        <p:txBody>
          <a:bodyPr/>
          <a:lstStyle/>
          <a:p>
            <a:r>
              <a:rPr lang="fa-IR" dirty="0" smtClean="0"/>
              <a:t>5</a:t>
            </a:r>
            <a:endParaRPr lang="en-US" dirty="0"/>
          </a:p>
        </p:txBody>
      </p:sp>
    </p:spTree>
    <p:extLst>
      <p:ext uri="{BB962C8B-B14F-4D97-AF65-F5344CB8AC3E}">
        <p14:creationId xmlns:p14="http://schemas.microsoft.com/office/powerpoint/2010/main" val="145545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232" y="837062"/>
            <a:ext cx="10600311" cy="3777622"/>
          </a:xfrm>
        </p:spPr>
        <p:txBody>
          <a:bodyPr>
            <a:noAutofit/>
          </a:bodyPr>
          <a:lstStyle/>
          <a:p>
            <a:pPr marL="0" indent="0" algn="just" rtl="1">
              <a:buNone/>
            </a:pPr>
            <a:r>
              <a:rPr lang="fa-IR" sz="3600" b="1" dirty="0" smtClean="0">
                <a:cs typeface="B Nazanin" panose="00000400000000000000" pitchFamily="2" charset="-78"/>
              </a:rPr>
              <a:t>این </a:t>
            </a:r>
            <a:r>
              <a:rPr lang="fa-IR" sz="3600" b="1" dirty="0">
                <a:cs typeface="B Nazanin" panose="00000400000000000000" pitchFamily="2" charset="-78"/>
              </a:rPr>
              <a:t>مكتب دو شعار مهم و اساسی </a:t>
            </a:r>
            <a:r>
              <a:rPr lang="fa-IR" sz="3600" b="1" dirty="0" smtClean="0">
                <a:cs typeface="B Nazanin" panose="00000400000000000000" pitchFamily="2" charset="-78"/>
              </a:rPr>
              <a:t>داشت</a:t>
            </a:r>
          </a:p>
          <a:p>
            <a:pPr algn="just" rtl="1"/>
            <a:endParaRPr lang="fa-IR" sz="3600" b="1" dirty="0">
              <a:cs typeface="B Nazanin" panose="00000400000000000000" pitchFamily="2" charset="-78"/>
            </a:endParaRPr>
          </a:p>
          <a:p>
            <a:pPr marL="0" indent="0" algn="just" rtl="1">
              <a:buNone/>
            </a:pPr>
            <a:r>
              <a:rPr lang="fa-IR" sz="3600" b="1" dirty="0">
                <a:cs typeface="B Nazanin" panose="00000400000000000000" pitchFamily="2" charset="-78"/>
              </a:rPr>
              <a:t>1</a:t>
            </a:r>
            <a:r>
              <a:rPr lang="fa-IR" sz="3600" b="1" dirty="0" smtClean="0">
                <a:cs typeface="B Nazanin" panose="00000400000000000000" pitchFamily="2" charset="-78"/>
              </a:rPr>
              <a:t>) </a:t>
            </a:r>
            <a:r>
              <a:rPr lang="fa-IR" sz="3600" b="1" dirty="0">
                <a:cs typeface="B Nazanin" panose="00000400000000000000" pitchFamily="2" charset="-78"/>
              </a:rPr>
              <a:t>اصالت فرد و آزادی او و برابری </a:t>
            </a:r>
            <a:r>
              <a:rPr lang="fa-IR" sz="3600" b="1" dirty="0" smtClean="0">
                <a:cs typeface="B Nazanin" panose="00000400000000000000" pitchFamily="2" charset="-78"/>
              </a:rPr>
              <a:t>تمام انسانها</a:t>
            </a:r>
          </a:p>
          <a:p>
            <a:pPr marL="0" indent="0" algn="just" rtl="1">
              <a:buNone/>
            </a:pPr>
            <a:r>
              <a:rPr lang="fa-IR" sz="3600" b="1" dirty="0" smtClean="0">
                <a:cs typeface="B Nazanin" panose="00000400000000000000" pitchFamily="2" charset="-78"/>
              </a:rPr>
              <a:t>2) </a:t>
            </a:r>
            <a:r>
              <a:rPr lang="fa-IR" sz="3600" b="1" dirty="0">
                <a:cs typeface="B Nazanin" panose="00000400000000000000" pitchFamily="2" charset="-78"/>
              </a:rPr>
              <a:t>اعتقاد به فردگرایی و آزادی فردی از لحاظ </a:t>
            </a:r>
            <a:r>
              <a:rPr lang="fa-IR" sz="3600" b="1" dirty="0" smtClean="0">
                <a:cs typeface="B Nazanin" panose="00000400000000000000" pitchFamily="2" charset="-78"/>
              </a:rPr>
              <a:t>اقتصادی ( لیبرالیسم اقتصادی)</a:t>
            </a:r>
          </a:p>
          <a:p>
            <a:pPr marL="0" indent="0" algn="just" rtl="1">
              <a:buNone/>
            </a:pPr>
            <a:endParaRPr lang="fa-IR" sz="3600" b="1" dirty="0">
              <a:cs typeface="B Nazanin" panose="00000400000000000000" pitchFamily="2" charset="-78"/>
            </a:endParaRPr>
          </a:p>
          <a:p>
            <a:pPr marL="0" indent="0" algn="just" rtl="1">
              <a:buNone/>
            </a:pPr>
            <a:r>
              <a:rPr lang="fa-IR" sz="3600" b="1" dirty="0">
                <a:cs typeface="B Nazanin" panose="00000400000000000000" pitchFamily="2" charset="-78"/>
              </a:rPr>
              <a:t>به این معنی كه افراد </a:t>
            </a:r>
            <a:r>
              <a:rPr lang="fa-IR" sz="3600" b="1" dirty="0" smtClean="0">
                <a:cs typeface="B Nazanin" panose="00000400000000000000" pitchFamily="2" charset="-78"/>
              </a:rPr>
              <a:t>فعالیتهای </a:t>
            </a:r>
            <a:r>
              <a:rPr lang="fa-IR" sz="3600" b="1" dirty="0">
                <a:cs typeface="B Nazanin" panose="00000400000000000000" pitchFamily="2" charset="-78"/>
              </a:rPr>
              <a:t>اقتصادی خود </a:t>
            </a:r>
            <a:r>
              <a:rPr lang="fa-IR" sz="3600" b="1" dirty="0" smtClean="0">
                <a:cs typeface="B Nazanin" panose="00000400000000000000" pitchFamily="2" charset="-78"/>
              </a:rPr>
              <a:t>را آزادانه و </a:t>
            </a:r>
            <a:r>
              <a:rPr lang="fa-IR" sz="3600" b="1" dirty="0">
                <a:cs typeface="B Nazanin" panose="00000400000000000000" pitchFamily="2" charset="-78"/>
              </a:rPr>
              <a:t>بدون دخالت هیچ قدرت و </a:t>
            </a:r>
            <a:r>
              <a:rPr lang="fa-IR" sz="3600" b="1" dirty="0" smtClean="0">
                <a:cs typeface="B Nazanin" panose="00000400000000000000" pitchFamily="2" charset="-78"/>
              </a:rPr>
              <a:t>سلطه اي </a:t>
            </a:r>
            <a:r>
              <a:rPr lang="fa-IR" sz="3600" b="1" dirty="0">
                <a:cs typeface="B Nazanin" panose="00000400000000000000" pitchFamily="2" charset="-78"/>
              </a:rPr>
              <a:t>تنظیم ميكردند. </a:t>
            </a:r>
          </a:p>
        </p:txBody>
      </p:sp>
      <p:sp>
        <p:nvSpPr>
          <p:cNvPr id="2" name="Footer Placeholder 1"/>
          <p:cNvSpPr>
            <a:spLocks noGrp="1"/>
          </p:cNvSpPr>
          <p:nvPr>
            <p:ph type="ftr" sz="quarter" idx="11"/>
          </p:nvPr>
        </p:nvSpPr>
        <p:spPr/>
        <p:txBody>
          <a:bodyPr/>
          <a:lstStyle/>
          <a:p>
            <a:r>
              <a:rPr lang="fa-IR" dirty="0" smtClean="0"/>
              <a:t>6</a:t>
            </a:r>
            <a:endParaRPr lang="en-US" dirty="0"/>
          </a:p>
        </p:txBody>
      </p:sp>
    </p:spTree>
    <p:extLst>
      <p:ext uri="{BB962C8B-B14F-4D97-AF65-F5344CB8AC3E}">
        <p14:creationId xmlns:p14="http://schemas.microsoft.com/office/powerpoint/2010/main" val="118702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384" y="821504"/>
            <a:ext cx="10659816" cy="3777622"/>
          </a:xfrm>
        </p:spPr>
        <p:txBody>
          <a:bodyPr>
            <a:noAutofit/>
          </a:bodyPr>
          <a:lstStyle/>
          <a:p>
            <a:pPr marL="0" indent="0" algn="just" rtl="1">
              <a:buNone/>
            </a:pPr>
            <a:r>
              <a:rPr lang="fa-IR" sz="3600" b="1" dirty="0">
                <a:cs typeface="B Nazanin" panose="00000400000000000000" pitchFamily="2" charset="-78"/>
              </a:rPr>
              <a:t>اصل حاكم، </a:t>
            </a:r>
            <a:r>
              <a:rPr lang="fa-IR" sz="3600" b="1" dirty="0" smtClean="0">
                <a:cs typeface="B Nazanin" panose="00000400000000000000" pitchFamily="2" charset="-78"/>
              </a:rPr>
              <a:t>اصل رقابت آزاد بود.</a:t>
            </a:r>
          </a:p>
          <a:p>
            <a:pPr marL="0" indent="0" algn="just" rtl="1">
              <a:buNone/>
            </a:pPr>
            <a:endParaRPr lang="fa-IR" sz="3600" b="1" dirty="0">
              <a:cs typeface="B Nazanin" panose="00000400000000000000" pitchFamily="2" charset="-78"/>
            </a:endParaRPr>
          </a:p>
          <a:p>
            <a:pPr marL="0" indent="0" algn="just" rtl="1">
              <a:lnSpc>
                <a:spcPct val="150000"/>
              </a:lnSpc>
              <a:buNone/>
            </a:pPr>
            <a:r>
              <a:rPr lang="fa-IR" sz="3600" b="1" dirty="0" smtClean="0">
                <a:cs typeface="B Nazanin" panose="00000400000000000000" pitchFamily="2" charset="-78"/>
              </a:rPr>
              <a:t>برای </a:t>
            </a:r>
            <a:r>
              <a:rPr lang="fa-IR" sz="3600" b="1" dirty="0">
                <a:cs typeface="B Nazanin" panose="00000400000000000000" pitchFamily="2" charset="-78"/>
              </a:rPr>
              <a:t>این كه كارفرما بتواند رقبا را از میدان بدر كند و قیمت تولیدات خود را </a:t>
            </a:r>
            <a:r>
              <a:rPr lang="fa-IR" sz="3600" b="1" dirty="0" smtClean="0">
                <a:cs typeface="B Nazanin" panose="00000400000000000000" pitchFamily="2" charset="-78"/>
              </a:rPr>
              <a:t>پایین </a:t>
            </a:r>
            <a:r>
              <a:rPr lang="fa-IR" sz="3600" b="1" dirty="0">
                <a:cs typeface="B Nazanin" panose="00000400000000000000" pitchFamily="2" charset="-78"/>
              </a:rPr>
              <a:t>بیاورد. او میتوانست دستمزد یا تعداد كارگران را کاهش دهد. قیمت هر كالا را قانون عرضه و تقاضا تعیین میكرد و </a:t>
            </a:r>
            <a:r>
              <a:rPr lang="fa-IR" sz="3600" b="1" dirty="0" smtClean="0">
                <a:cs typeface="B Nazanin" panose="00000400000000000000" pitchFamily="2" charset="-78"/>
              </a:rPr>
              <a:t>كارانسان </a:t>
            </a:r>
            <a:r>
              <a:rPr lang="fa-IR" sz="3600" b="1" dirty="0">
                <a:cs typeface="B Nazanin" panose="00000400000000000000" pitchFamily="2" charset="-78"/>
              </a:rPr>
              <a:t>نیز مانند هر كالای دیگر تابع این قانون بود. </a:t>
            </a:r>
          </a:p>
        </p:txBody>
      </p:sp>
      <p:sp>
        <p:nvSpPr>
          <p:cNvPr id="2" name="Footer Placeholder 1"/>
          <p:cNvSpPr>
            <a:spLocks noGrp="1"/>
          </p:cNvSpPr>
          <p:nvPr>
            <p:ph type="ftr" sz="quarter" idx="11"/>
          </p:nvPr>
        </p:nvSpPr>
        <p:spPr/>
        <p:txBody>
          <a:bodyPr/>
          <a:lstStyle/>
          <a:p>
            <a:r>
              <a:rPr lang="fa-IR" dirty="0" smtClean="0"/>
              <a:t>7</a:t>
            </a:r>
            <a:endParaRPr lang="en-US" dirty="0"/>
          </a:p>
        </p:txBody>
      </p:sp>
    </p:spTree>
    <p:extLst>
      <p:ext uri="{BB962C8B-B14F-4D97-AF65-F5344CB8AC3E}">
        <p14:creationId xmlns:p14="http://schemas.microsoft.com/office/powerpoint/2010/main" val="3422611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61872"/>
            <a:ext cx="10267305" cy="4460192"/>
          </a:xfrm>
        </p:spPr>
        <p:txBody>
          <a:bodyPr>
            <a:normAutofit/>
          </a:bodyPr>
          <a:lstStyle/>
          <a:p>
            <a:pPr marL="0" indent="0" algn="justLow" rtl="1">
              <a:lnSpc>
                <a:spcPct val="150000"/>
              </a:lnSpc>
              <a:buNone/>
            </a:pPr>
            <a:r>
              <a:rPr lang="fa-IR" sz="3600" b="1" dirty="0">
                <a:cs typeface="B Nazanin" panose="00000400000000000000" pitchFamily="2" charset="-78"/>
              </a:rPr>
              <a:t>تصور میشد كه انسان ها كاملاً آزادند و میتوانند آزادانه روابط اقتصادی خود را از راه انعقاد قراردادها، از جمله قرارداد كار، تنظیم كنند و كارگر و كارفرما نیز </a:t>
            </a:r>
            <a:r>
              <a:rPr lang="fa-IR" sz="3600" b="1" dirty="0" smtClean="0">
                <a:cs typeface="B Nazanin" panose="00000400000000000000" pitchFamily="2" charset="-78"/>
              </a:rPr>
              <a:t>آزادانه </a:t>
            </a:r>
            <a:r>
              <a:rPr lang="fa-IR" sz="3600" b="1" dirty="0">
                <a:cs typeface="B Nazanin" panose="00000400000000000000" pitchFamily="2" charset="-78"/>
              </a:rPr>
              <a:t>مفاد قرارداد را تعیین می کنند و به توافق می رسند.</a:t>
            </a:r>
            <a:endParaRPr lang="fa-IR" sz="3600" dirty="0"/>
          </a:p>
        </p:txBody>
      </p:sp>
      <p:sp>
        <p:nvSpPr>
          <p:cNvPr id="2" name="Footer Placeholder 1"/>
          <p:cNvSpPr>
            <a:spLocks noGrp="1"/>
          </p:cNvSpPr>
          <p:nvPr>
            <p:ph type="ftr" sz="quarter" idx="11"/>
          </p:nvPr>
        </p:nvSpPr>
        <p:spPr/>
        <p:txBody>
          <a:bodyPr/>
          <a:lstStyle/>
          <a:p>
            <a:r>
              <a:rPr lang="fa-IR" dirty="0" smtClean="0"/>
              <a:t>8</a:t>
            </a:r>
            <a:endParaRPr lang="en-US" dirty="0"/>
          </a:p>
        </p:txBody>
      </p:sp>
    </p:spTree>
    <p:extLst>
      <p:ext uri="{BB962C8B-B14F-4D97-AF65-F5344CB8AC3E}">
        <p14:creationId xmlns:p14="http://schemas.microsoft.com/office/powerpoint/2010/main" val="390282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797"/>
            <a:ext cx="10515600" cy="5549166"/>
          </a:xfrm>
        </p:spPr>
        <p:txBody>
          <a:bodyPr>
            <a:noAutofit/>
          </a:bodyPr>
          <a:lstStyle/>
          <a:p>
            <a:pPr marL="0" indent="0" algn="r" rtl="1">
              <a:buNone/>
            </a:pPr>
            <a:r>
              <a:rPr lang="fa-IR" sz="3600" b="1" dirty="0" smtClean="0">
                <a:solidFill>
                  <a:srgbClr val="FF0000"/>
                </a:solidFill>
                <a:cs typeface="B Nazanin" panose="00000400000000000000" pitchFamily="2" charset="-78"/>
              </a:rPr>
              <a:t>ظهور و شكل گيری تدريجی مقررات كار</a:t>
            </a:r>
          </a:p>
          <a:p>
            <a:pPr marL="0" indent="0" algn="r" rtl="1">
              <a:buNone/>
            </a:pPr>
            <a:endParaRPr lang="fa-IR" sz="3600" b="1" dirty="0" smtClean="0">
              <a:solidFill>
                <a:srgbClr val="FF0000"/>
              </a:solidFill>
              <a:cs typeface="B Nazanin" panose="00000400000000000000" pitchFamily="2" charset="-78"/>
            </a:endParaRPr>
          </a:p>
          <a:p>
            <a:pPr marL="0" indent="0" algn="just" rtl="1">
              <a:lnSpc>
                <a:spcPct val="150000"/>
              </a:lnSpc>
              <a:buNone/>
            </a:pPr>
            <a:r>
              <a:rPr lang="fa-IR" sz="3600" b="1" dirty="0" smtClean="0">
                <a:cs typeface="B Nazanin" panose="00000400000000000000" pitchFamily="2" charset="-78"/>
              </a:rPr>
              <a:t>ظلمی كه بر كارگران به ویژه، زنان، كودكان و كارگران بیمار می رفت و تبعات اجتماعي بسیار زشت آن و نیز ناهنجاریهای ناشی از این وضعیت غیرانساني صنایع و كارخانجات، قانونگذارن را ناچار به مداخله كرد.</a:t>
            </a:r>
          </a:p>
          <a:p>
            <a:pPr marL="0" indent="0" algn="just" rtl="1">
              <a:lnSpc>
                <a:spcPct val="150000"/>
              </a:lnSpc>
              <a:buNone/>
            </a:pPr>
            <a:endParaRPr lang="fa-IR" sz="3600" dirty="0" smtClean="0">
              <a:cs typeface="B Nazanin" panose="00000400000000000000" pitchFamily="2" charset="-78"/>
            </a:endParaRPr>
          </a:p>
          <a:p>
            <a:pPr marL="0" indent="0" algn="just" rtl="1">
              <a:lnSpc>
                <a:spcPct val="150000"/>
              </a:lnSpc>
              <a:buNone/>
            </a:pPr>
            <a:r>
              <a:rPr lang="fa-IR" sz="3600" dirty="0" smtClean="0">
                <a:cs typeface="B Nazanin" panose="00000400000000000000" pitchFamily="2" charset="-78"/>
              </a:rPr>
              <a:t>.</a:t>
            </a:r>
            <a:endParaRPr lang="fa-IR" sz="3600" dirty="0">
              <a:cs typeface="B Nazanin" panose="00000400000000000000" pitchFamily="2" charset="-78"/>
            </a:endParaRPr>
          </a:p>
        </p:txBody>
      </p:sp>
      <p:sp>
        <p:nvSpPr>
          <p:cNvPr id="2" name="Footer Placeholder 1"/>
          <p:cNvSpPr>
            <a:spLocks noGrp="1"/>
          </p:cNvSpPr>
          <p:nvPr>
            <p:ph type="ftr" sz="quarter" idx="11"/>
          </p:nvPr>
        </p:nvSpPr>
        <p:spPr/>
        <p:txBody>
          <a:bodyPr/>
          <a:lstStyle/>
          <a:p>
            <a:r>
              <a:rPr lang="fa-IR" dirty="0" smtClean="0"/>
              <a:t>9</a:t>
            </a:r>
            <a:endParaRPr lang="en-US" dirty="0"/>
          </a:p>
        </p:txBody>
      </p:sp>
    </p:spTree>
    <p:extLst>
      <p:ext uri="{BB962C8B-B14F-4D97-AF65-F5344CB8AC3E}">
        <p14:creationId xmlns:p14="http://schemas.microsoft.com/office/powerpoint/2010/main" val="4048331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1451</Words>
  <Application>Microsoft Office PowerPoint</Application>
  <PresentationFormat>Widescreen</PresentationFormat>
  <Paragraphs>98</Paragraphs>
  <Slides>28</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 Nazanin</vt:lpstr>
      <vt:lpstr>B Titr</vt:lpstr>
      <vt:lpstr>Calibri</vt:lpstr>
      <vt:lpstr>Calibri Light</vt:lpstr>
      <vt:lpstr>Times New Roman</vt:lpstr>
      <vt:lpstr>Office Theme</vt:lpstr>
      <vt:lpstr>PowerPoint Presentation</vt:lpstr>
      <vt:lpstr>PowerPoint Presentation</vt:lpstr>
      <vt:lpstr>كليات حقوق كار</vt:lpstr>
      <vt:lpstr>PowerPoint Presentation</vt:lpstr>
      <vt:lpstr>دوره ليبراليسم اقتصادي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dc:creator>
  <cp:lastModifiedBy>Ava</cp:lastModifiedBy>
  <cp:revision>3</cp:revision>
  <dcterms:created xsi:type="dcterms:W3CDTF">2020-04-03T09:22:26Z</dcterms:created>
  <dcterms:modified xsi:type="dcterms:W3CDTF">2020-04-03T09:38:37Z</dcterms:modified>
</cp:coreProperties>
</file>