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9" r:id="rId1"/>
  </p:sldMasterIdLst>
  <p:notesMasterIdLst>
    <p:notesMasterId r:id="rId152"/>
  </p:notesMasterIdLst>
  <p:sldIdLst>
    <p:sldId id="442" r:id="rId2"/>
    <p:sldId id="444" r:id="rId3"/>
    <p:sldId id="387" r:id="rId4"/>
    <p:sldId id="396" r:id="rId5"/>
    <p:sldId id="368" r:id="rId6"/>
    <p:sldId id="441" r:id="rId7"/>
    <p:sldId id="443" r:id="rId8"/>
    <p:sldId id="375" r:id="rId9"/>
    <p:sldId id="376" r:id="rId10"/>
    <p:sldId id="377" r:id="rId11"/>
    <p:sldId id="378" r:id="rId12"/>
    <p:sldId id="373" r:id="rId13"/>
    <p:sldId id="374" r:id="rId14"/>
    <p:sldId id="445" r:id="rId15"/>
    <p:sldId id="447" r:id="rId16"/>
    <p:sldId id="406" r:id="rId17"/>
    <p:sldId id="407" r:id="rId18"/>
    <p:sldId id="449" r:id="rId19"/>
    <p:sldId id="450" r:id="rId20"/>
    <p:sldId id="408" r:id="rId21"/>
    <p:sldId id="451" r:id="rId22"/>
    <p:sldId id="409" r:id="rId23"/>
    <p:sldId id="410" r:id="rId24"/>
    <p:sldId id="411" r:id="rId25"/>
    <p:sldId id="412" r:id="rId26"/>
    <p:sldId id="413" r:id="rId27"/>
    <p:sldId id="414" r:id="rId28"/>
    <p:sldId id="415" r:id="rId29"/>
    <p:sldId id="452" r:id="rId30"/>
    <p:sldId id="416" r:id="rId31"/>
    <p:sldId id="500" r:id="rId32"/>
    <p:sldId id="417" r:id="rId33"/>
    <p:sldId id="418" r:id="rId34"/>
    <p:sldId id="454" r:id="rId35"/>
    <p:sldId id="455" r:id="rId36"/>
    <p:sldId id="419" r:id="rId37"/>
    <p:sldId id="453" r:id="rId38"/>
    <p:sldId id="420" r:id="rId39"/>
    <p:sldId id="421" r:id="rId40"/>
    <p:sldId id="422" r:id="rId41"/>
    <p:sldId id="502" r:id="rId42"/>
    <p:sldId id="503" r:id="rId43"/>
    <p:sldId id="423" r:id="rId44"/>
    <p:sldId id="501" r:id="rId45"/>
    <p:sldId id="424" r:id="rId46"/>
    <p:sldId id="489" r:id="rId47"/>
    <p:sldId id="425" r:id="rId48"/>
    <p:sldId id="456" r:id="rId49"/>
    <p:sldId id="427" r:id="rId50"/>
    <p:sldId id="504" r:id="rId51"/>
    <p:sldId id="426" r:id="rId52"/>
    <p:sldId id="428" r:id="rId53"/>
    <p:sldId id="505" r:id="rId54"/>
    <p:sldId id="432" r:id="rId55"/>
    <p:sldId id="440" r:id="rId56"/>
    <p:sldId id="490" r:id="rId57"/>
    <p:sldId id="433" r:id="rId58"/>
    <p:sldId id="493" r:id="rId59"/>
    <p:sldId id="491" r:id="rId60"/>
    <p:sldId id="434" r:id="rId61"/>
    <p:sldId id="492" r:id="rId62"/>
    <p:sldId id="435" r:id="rId63"/>
    <p:sldId id="457" r:id="rId64"/>
    <p:sldId id="436" r:id="rId65"/>
    <p:sldId id="437" r:id="rId66"/>
    <p:sldId id="438" r:id="rId67"/>
    <p:sldId id="439" r:id="rId68"/>
    <p:sldId id="257" r:id="rId69"/>
    <p:sldId id="260" r:id="rId70"/>
    <p:sldId id="258" r:id="rId71"/>
    <p:sldId id="259" r:id="rId72"/>
    <p:sldId id="458" r:id="rId73"/>
    <p:sldId id="459" r:id="rId74"/>
    <p:sldId id="460" r:id="rId75"/>
    <p:sldId id="461" r:id="rId76"/>
    <p:sldId id="462" r:id="rId77"/>
    <p:sldId id="265" r:id="rId78"/>
    <p:sldId id="463" r:id="rId79"/>
    <p:sldId id="464" r:id="rId80"/>
    <p:sldId id="469" r:id="rId81"/>
    <p:sldId id="468" r:id="rId82"/>
    <p:sldId id="470" r:id="rId83"/>
    <p:sldId id="471" r:id="rId84"/>
    <p:sldId id="473" r:id="rId85"/>
    <p:sldId id="472" r:id="rId86"/>
    <p:sldId id="475" r:id="rId87"/>
    <p:sldId id="267" r:id="rId88"/>
    <p:sldId id="286" r:id="rId89"/>
    <p:sldId id="269" r:id="rId90"/>
    <p:sldId id="476" r:id="rId91"/>
    <p:sldId id="477" r:id="rId92"/>
    <p:sldId id="478" r:id="rId93"/>
    <p:sldId id="480" r:id="rId94"/>
    <p:sldId id="273" r:id="rId95"/>
    <p:sldId id="481" r:id="rId96"/>
    <p:sldId id="482" r:id="rId97"/>
    <p:sldId id="275" r:id="rId98"/>
    <p:sldId id="276" r:id="rId99"/>
    <p:sldId id="289" r:id="rId100"/>
    <p:sldId id="483" r:id="rId101"/>
    <p:sldId id="279" r:id="rId102"/>
    <p:sldId id="280" r:id="rId103"/>
    <p:sldId id="288" r:id="rId104"/>
    <p:sldId id="484" r:id="rId105"/>
    <p:sldId id="486" r:id="rId106"/>
    <p:sldId id="487" r:id="rId107"/>
    <p:sldId id="303" r:id="rId108"/>
    <p:sldId id="304" r:id="rId109"/>
    <p:sldId id="305" r:id="rId110"/>
    <p:sldId id="306" r:id="rId111"/>
    <p:sldId id="307" r:id="rId112"/>
    <p:sldId id="308" r:id="rId113"/>
    <p:sldId id="309" r:id="rId114"/>
    <p:sldId id="495" r:id="rId115"/>
    <p:sldId id="311" r:id="rId116"/>
    <p:sldId id="312" r:id="rId117"/>
    <p:sldId id="313" r:id="rId118"/>
    <p:sldId id="314" r:id="rId119"/>
    <p:sldId id="315" r:id="rId120"/>
    <p:sldId id="316" r:id="rId121"/>
    <p:sldId id="317" r:id="rId122"/>
    <p:sldId id="319" r:id="rId123"/>
    <p:sldId id="320" r:id="rId124"/>
    <p:sldId id="321" r:id="rId125"/>
    <p:sldId id="322" r:id="rId126"/>
    <p:sldId id="323" r:id="rId127"/>
    <p:sldId id="324" r:id="rId128"/>
    <p:sldId id="326" r:id="rId129"/>
    <p:sldId id="327" r:id="rId130"/>
    <p:sldId id="330" r:id="rId131"/>
    <p:sldId id="331" r:id="rId132"/>
    <p:sldId id="332" r:id="rId133"/>
    <p:sldId id="337" r:id="rId134"/>
    <p:sldId id="497" r:id="rId135"/>
    <p:sldId id="339" r:id="rId136"/>
    <p:sldId id="340" r:id="rId137"/>
    <p:sldId id="341" r:id="rId138"/>
    <p:sldId id="342" r:id="rId139"/>
    <p:sldId id="498" r:id="rId140"/>
    <p:sldId id="343" r:id="rId141"/>
    <p:sldId id="499" r:id="rId142"/>
    <p:sldId id="344" r:id="rId143"/>
    <p:sldId id="345" r:id="rId144"/>
    <p:sldId id="347" r:id="rId145"/>
    <p:sldId id="348" r:id="rId146"/>
    <p:sldId id="349" r:id="rId147"/>
    <p:sldId id="350" r:id="rId148"/>
    <p:sldId id="494" r:id="rId149"/>
    <p:sldId id="351" r:id="rId150"/>
    <p:sldId id="355" r:id="rId151"/>
  </p:sldIdLst>
  <p:sldSz cx="9144000" cy="6858000" type="screen4x3"/>
  <p:notesSz cx="6858000" cy="9144000"/>
  <p:defaultTextStyle>
    <a:defPPr>
      <a:defRPr lang="ar-SA"/>
    </a:defPPr>
    <a:lvl1pPr algn="ctr" rtl="1" fontAlgn="base">
      <a:spcBef>
        <a:spcPct val="0"/>
      </a:spcBef>
      <a:spcAft>
        <a:spcPct val="0"/>
      </a:spcAft>
      <a:defRPr b="1" kern="1200">
        <a:solidFill>
          <a:schemeClr val="tx1"/>
        </a:solidFill>
        <a:latin typeface="Arial" charset="0"/>
        <a:ea typeface="+mn-ea"/>
        <a:cs typeface="Arial" charset="0"/>
      </a:defRPr>
    </a:lvl1pPr>
    <a:lvl2pPr marL="457200" algn="ctr" rtl="1" fontAlgn="base">
      <a:spcBef>
        <a:spcPct val="0"/>
      </a:spcBef>
      <a:spcAft>
        <a:spcPct val="0"/>
      </a:spcAft>
      <a:defRPr b="1" kern="1200">
        <a:solidFill>
          <a:schemeClr val="tx1"/>
        </a:solidFill>
        <a:latin typeface="Arial" charset="0"/>
        <a:ea typeface="+mn-ea"/>
        <a:cs typeface="Arial" charset="0"/>
      </a:defRPr>
    </a:lvl2pPr>
    <a:lvl3pPr marL="914400" algn="ctr" rtl="1" fontAlgn="base">
      <a:spcBef>
        <a:spcPct val="0"/>
      </a:spcBef>
      <a:spcAft>
        <a:spcPct val="0"/>
      </a:spcAft>
      <a:defRPr b="1" kern="1200">
        <a:solidFill>
          <a:schemeClr val="tx1"/>
        </a:solidFill>
        <a:latin typeface="Arial" charset="0"/>
        <a:ea typeface="+mn-ea"/>
        <a:cs typeface="Arial" charset="0"/>
      </a:defRPr>
    </a:lvl3pPr>
    <a:lvl4pPr marL="1371600" algn="ctr" rtl="1" fontAlgn="base">
      <a:spcBef>
        <a:spcPct val="0"/>
      </a:spcBef>
      <a:spcAft>
        <a:spcPct val="0"/>
      </a:spcAft>
      <a:defRPr b="1" kern="1200">
        <a:solidFill>
          <a:schemeClr val="tx1"/>
        </a:solidFill>
        <a:latin typeface="Arial" charset="0"/>
        <a:ea typeface="+mn-ea"/>
        <a:cs typeface="Arial" charset="0"/>
      </a:defRPr>
    </a:lvl4pPr>
    <a:lvl5pPr marL="1828800" algn="ctr" rtl="1"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6743"/>
    <a:srgbClr val="4E824E"/>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816" autoAdjust="0"/>
    <p:restoredTop sz="84993" autoAdjust="0"/>
  </p:normalViewPr>
  <p:slideViewPr>
    <p:cSldViewPr>
      <p:cViewPr varScale="1">
        <p:scale>
          <a:sx n="74" d="100"/>
          <a:sy n="74" d="100"/>
        </p:scale>
        <p:origin x="1690"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FE284-BA09-4205-9482-47F2102AA0FB}" type="datetimeFigureOut">
              <a:rPr lang="en-US" smtClean="0"/>
              <a:pPr/>
              <a:t>2020-01-18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AB0ADE-8D68-4E22-AE6A-B7E265C7DB6C}" type="slidenum">
              <a:rPr lang="en-US" smtClean="0"/>
              <a:pPr/>
              <a:t>‹#›</a:t>
            </a:fld>
            <a:endParaRPr lang="en-US"/>
          </a:p>
        </p:txBody>
      </p:sp>
    </p:spTree>
    <p:extLst>
      <p:ext uri="{BB962C8B-B14F-4D97-AF65-F5344CB8AC3E}">
        <p14:creationId xmlns:p14="http://schemas.microsoft.com/office/powerpoint/2010/main" val="1491312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7BB81A10-BDC7-474D-8D56-6334BE939CC0}" type="slidenum">
              <a:rPr lang="ar-SA"/>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AB0ADE-8D68-4E22-AE6A-B7E265C7DB6C}" type="slidenum">
              <a:rPr lang="en-US" smtClean="0"/>
              <a:pPr/>
              <a:t>24</a:t>
            </a:fld>
            <a:endParaRPr lang="en-US"/>
          </a:p>
        </p:txBody>
      </p:sp>
    </p:spTree>
    <p:extLst>
      <p:ext uri="{BB962C8B-B14F-4D97-AF65-F5344CB8AC3E}">
        <p14:creationId xmlns:p14="http://schemas.microsoft.com/office/powerpoint/2010/main" val="115079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بله خیر معکوس</a:t>
            </a:r>
          </a:p>
          <a:p>
            <a:r>
              <a:rPr lang="fa-IR" dirty="0" smtClean="0"/>
              <a:t>بشین پاشو معکوس</a:t>
            </a:r>
            <a:endParaRPr lang="en-US" dirty="0"/>
          </a:p>
        </p:txBody>
      </p:sp>
      <p:sp>
        <p:nvSpPr>
          <p:cNvPr id="4" name="Slide Number Placeholder 3"/>
          <p:cNvSpPr>
            <a:spLocks noGrp="1"/>
          </p:cNvSpPr>
          <p:nvPr>
            <p:ph type="sldNum" sz="quarter" idx="10"/>
          </p:nvPr>
        </p:nvSpPr>
        <p:spPr/>
        <p:txBody>
          <a:bodyPr/>
          <a:lstStyle/>
          <a:p>
            <a:fld id="{1AAB0ADE-8D68-4E22-AE6A-B7E265C7DB6C}" type="slidenum">
              <a:rPr lang="en-US" smtClean="0"/>
              <a:pPr/>
              <a:t>27</a:t>
            </a:fld>
            <a:endParaRPr lang="en-US"/>
          </a:p>
        </p:txBody>
      </p:sp>
    </p:spTree>
    <p:extLst>
      <p:ext uri="{BB962C8B-B14F-4D97-AF65-F5344CB8AC3E}">
        <p14:creationId xmlns:p14="http://schemas.microsoft.com/office/powerpoint/2010/main" val="39541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AAB0ADE-8D68-4E22-AE6A-B7E265C7DB6C}" type="slidenum">
              <a:rPr lang="en-US" smtClean="0"/>
              <a:pPr/>
              <a:t>68</a:t>
            </a:fld>
            <a:endParaRPr lang="en-US"/>
          </a:p>
        </p:txBody>
      </p:sp>
    </p:spTree>
    <p:extLst>
      <p:ext uri="{BB962C8B-B14F-4D97-AF65-F5344CB8AC3E}">
        <p14:creationId xmlns:p14="http://schemas.microsoft.com/office/powerpoint/2010/main" val="177888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AAB0ADE-8D68-4E22-AE6A-B7E265C7DB6C}" type="slidenum">
              <a:rPr lang="en-US" smtClean="0"/>
              <a:pPr/>
              <a:t>74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پارامترها:مقیاس ها یا اندازه ها</a:t>
            </a:r>
            <a:endParaRPr lang="en-US" dirty="0"/>
          </a:p>
        </p:txBody>
      </p:sp>
      <p:sp>
        <p:nvSpPr>
          <p:cNvPr id="4" name="Slide Number Placeholder 3"/>
          <p:cNvSpPr>
            <a:spLocks noGrp="1"/>
          </p:cNvSpPr>
          <p:nvPr>
            <p:ph type="sldNum" sz="quarter" idx="10"/>
          </p:nvPr>
        </p:nvSpPr>
        <p:spPr/>
        <p:txBody>
          <a:bodyPr/>
          <a:lstStyle/>
          <a:p>
            <a:fld id="{1AAB0ADE-8D68-4E22-AE6A-B7E265C7DB6C}" type="slidenum">
              <a:rPr lang="en-US" smtClean="0"/>
              <a:pPr/>
              <a:t>129</a:t>
            </a:fld>
            <a:endParaRPr lang="en-US"/>
          </a:p>
        </p:txBody>
      </p:sp>
    </p:spTree>
    <p:extLst>
      <p:ext uri="{BB962C8B-B14F-4D97-AF65-F5344CB8AC3E}">
        <p14:creationId xmlns:p14="http://schemas.microsoft.com/office/powerpoint/2010/main" val="135464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0"/>
            <a:ext cx="5867400" cy="6858000"/>
            <a:chOff x="0" y="0"/>
            <a:chExt cx="3696" cy="4320"/>
          </a:xfrm>
        </p:grpSpPr>
        <p:sp>
          <p:nvSpPr>
            <p:cNvPr id="4403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rtl="0"/>
              <a:endParaRPr kumimoji="1" lang="en-US" sz="2400" b="0">
                <a:latin typeface="Times New Roman" pitchFamily="18" charset="0"/>
              </a:endParaRPr>
            </a:p>
          </p:txBody>
        </p:sp>
        <p:sp>
          <p:nvSpPr>
            <p:cNvPr id="4403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rtl="0"/>
              <a:endParaRPr kumimoji="1" lang="en-US" sz="2400" b="0">
                <a:latin typeface="Times New Roman" pitchFamily="18" charset="0"/>
              </a:endParaRPr>
            </a:p>
          </p:txBody>
        </p:sp>
      </p:grpSp>
      <p:grpSp>
        <p:nvGrpSpPr>
          <p:cNvPr id="44037" name="Group 5"/>
          <p:cNvGrpSpPr>
            <a:grpSpLocks/>
          </p:cNvGrpSpPr>
          <p:nvPr/>
        </p:nvGrpSpPr>
        <p:grpSpPr bwMode="auto">
          <a:xfrm>
            <a:off x="3632200" y="4889500"/>
            <a:ext cx="4876800" cy="319088"/>
            <a:chOff x="2288" y="3080"/>
            <a:chExt cx="3072" cy="201"/>
          </a:xfrm>
        </p:grpSpPr>
        <p:sp>
          <p:nvSpPr>
            <p:cNvPr id="4403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403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endParaRPr lang="en-US"/>
            </a:p>
          </p:txBody>
        </p:sp>
      </p:grpSp>
      <p:sp>
        <p:nvSpPr>
          <p:cNvPr id="44040"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44041" name="Rectangle 9"/>
          <p:cNvSpPr>
            <a:spLocks noGrp="1" noChangeArrowheads="1"/>
          </p:cNvSpPr>
          <p:nvPr>
            <p:ph type="dt" sz="quarter" idx="2"/>
          </p:nvPr>
        </p:nvSpPr>
        <p:spPr/>
        <p:txBody>
          <a:bodyPr/>
          <a:lstStyle>
            <a:lvl1pPr>
              <a:defRPr>
                <a:solidFill>
                  <a:schemeClr val="bg1"/>
                </a:solidFill>
              </a:defRPr>
            </a:lvl1pPr>
          </a:lstStyle>
          <a:p>
            <a:endParaRPr lang="en-US"/>
          </a:p>
        </p:txBody>
      </p:sp>
      <p:sp>
        <p:nvSpPr>
          <p:cNvPr id="44042" name="Rectangle 10"/>
          <p:cNvSpPr>
            <a:spLocks noGrp="1" noChangeArrowheads="1"/>
          </p:cNvSpPr>
          <p:nvPr>
            <p:ph type="ftr" sz="quarter" idx="3"/>
          </p:nvPr>
        </p:nvSpPr>
        <p:spPr/>
        <p:txBody>
          <a:bodyPr/>
          <a:lstStyle>
            <a:lvl1pPr algn="r">
              <a:defRPr/>
            </a:lvl1pPr>
          </a:lstStyle>
          <a:p>
            <a:endParaRPr lang="en-US"/>
          </a:p>
        </p:txBody>
      </p:sp>
      <p:sp>
        <p:nvSpPr>
          <p:cNvPr id="44043" name="Rectangle 11"/>
          <p:cNvSpPr>
            <a:spLocks noGrp="1" noChangeArrowheads="1"/>
          </p:cNvSpPr>
          <p:nvPr>
            <p:ph type="sldNum" sz="quarter" idx="4"/>
          </p:nvPr>
        </p:nvSpPr>
        <p:spPr>
          <a:xfrm>
            <a:off x="76200" y="6248400"/>
            <a:ext cx="587375" cy="488950"/>
          </a:xfrm>
        </p:spPr>
        <p:txBody>
          <a:bodyPr anchorCtr="0"/>
          <a:lstStyle>
            <a:lvl1pPr>
              <a:defRPr/>
            </a:lvl1pPr>
          </a:lstStyle>
          <a:p>
            <a:fld id="{21936397-D4AD-45B4-B633-E588257EAB92}" type="slidenum">
              <a:rPr lang="ar-SA"/>
              <a:pPr/>
              <a:t>‹#›</a:t>
            </a:fld>
            <a:endParaRPr lang="en-US"/>
          </a:p>
        </p:txBody>
      </p:sp>
      <p:sp>
        <p:nvSpPr>
          <p:cNvPr id="44044"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4044"/>
                                        </p:tgtEl>
                                        <p:attrNameLst>
                                          <p:attrName>style.visibility</p:attrName>
                                        </p:attrNameLst>
                                      </p:cBhvr>
                                      <p:to>
                                        <p:strVal val="visible"/>
                                      </p:to>
                                    </p:set>
                                    <p:animEffect transition="in" filter="fade">
                                      <p:cBhvr>
                                        <p:cTn id="7" dur="600">
                                          <p:stCondLst>
                                            <p:cond delay="0"/>
                                          </p:stCondLst>
                                        </p:cTn>
                                        <p:tgtEl>
                                          <p:spTgt spid="44044"/>
                                        </p:tgtEl>
                                      </p:cBhvr>
                                    </p:animEffect>
                                    <p:anim calcmode="lin" valueType="num">
                                      <p:cBhvr>
                                        <p:cTn id="8" dur="600" fill="hold">
                                          <p:stCondLst>
                                            <p:cond delay="0"/>
                                          </p:stCondLst>
                                        </p:cTn>
                                        <p:tgtEl>
                                          <p:spTgt spid="4404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404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404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4040">
                                            <p:txEl>
                                              <p:pRg st="0" end="0"/>
                                            </p:txEl>
                                          </p:spTgt>
                                        </p:tgtEl>
                                        <p:attrNameLst>
                                          <p:attrName>style.visibility</p:attrName>
                                        </p:attrNameLst>
                                      </p:cBhvr>
                                      <p:to>
                                        <p:strVal val="visible"/>
                                      </p:to>
                                    </p:set>
                                    <p:animEffect transition="in" filter="slide(fromBottom)">
                                      <p:cBhvr>
                                        <p:cTn id="15" dur="500">
                                          <p:stCondLst>
                                            <p:cond delay="0"/>
                                          </p:stCondLst>
                                        </p:cTn>
                                        <p:tgtEl>
                                          <p:spTgt spid="440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0" grpId="0" build="p">
        <p:tmplLst>
          <p:tmpl lvl="1">
            <p:tnLst>
              <p:par>
                <p:cTn presetID="12" presetClass="entr" presetSubtype="4" fill="hold" nodeType="clickEffect">
                  <p:stCondLst>
                    <p:cond delay="0"/>
                  </p:stCondLst>
                  <p:childTnLst>
                    <p:set>
                      <p:cBhvr>
                        <p:cTn dur="1" fill="hold">
                          <p:stCondLst>
                            <p:cond delay="0"/>
                          </p:stCondLst>
                        </p:cTn>
                        <p:tgtEl>
                          <p:spTgt spid="44040"/>
                        </p:tgtEl>
                        <p:attrNameLst>
                          <p:attrName>style.visibility</p:attrName>
                        </p:attrNameLst>
                      </p:cBhvr>
                      <p:to>
                        <p:strVal val="visible"/>
                      </p:to>
                    </p:set>
                    <p:animEffect transition="in" filter="slide(fromBottom)">
                      <p:cBhvr>
                        <p:cTn dur="500">
                          <p:stCondLst>
                            <p:cond delay="0"/>
                          </p:stCondLst>
                        </p:cTn>
                        <p:tgtEl>
                          <p:spTgt spid="44040"/>
                        </p:tgtEl>
                      </p:cBhvr>
                    </p:animEffect>
                  </p:childTnLst>
                </p:cTn>
              </p:par>
            </p:tnLst>
          </p:tmpl>
        </p:tmplLst>
      </p:bldP>
      <p:bldP spid="4404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D9614B-F577-4FB5-A11B-873CF06F5AB2}" type="slidenum">
              <a:rPr lang="ar-SA"/>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E3248C-2A25-4278-AB03-C8630A7C9E0B}" type="slidenum">
              <a:rPr lang="ar-SA"/>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762000"/>
            <a:ext cx="7924800" cy="5324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2438400" y="6248400"/>
            <a:ext cx="2130425" cy="474663"/>
          </a:xfrm>
        </p:spPr>
        <p:txBody>
          <a:bodyPr/>
          <a:lstStyle>
            <a:lvl1pPr>
              <a:defRPr/>
            </a:lvl1pPr>
          </a:lstStyle>
          <a:p>
            <a:endParaRPr lang="en-US"/>
          </a:p>
        </p:txBody>
      </p:sp>
      <p:sp>
        <p:nvSpPr>
          <p:cNvPr id="4" name="Footer Placeholder 3"/>
          <p:cNvSpPr>
            <a:spLocks noGrp="1"/>
          </p:cNvSpPr>
          <p:nvPr>
            <p:ph type="ftr" sz="quarter" idx="11"/>
          </p:nvPr>
        </p:nvSpPr>
        <p:spPr>
          <a:xfrm>
            <a:off x="5791200" y="6248400"/>
            <a:ext cx="2897188" cy="474663"/>
          </a:xfrm>
        </p:spPr>
        <p:txBody>
          <a:bodyPr/>
          <a:lstStyle>
            <a:lvl1pPr>
              <a:defRPr/>
            </a:lvl1pPr>
          </a:lstStyle>
          <a:p>
            <a:endParaRPr lang="en-US"/>
          </a:p>
        </p:txBody>
      </p:sp>
      <p:sp>
        <p:nvSpPr>
          <p:cNvPr id="5" name="Slide Number Placeholder 4"/>
          <p:cNvSpPr>
            <a:spLocks noGrp="1"/>
          </p:cNvSpPr>
          <p:nvPr>
            <p:ph type="sldNum" sz="quarter" idx="12"/>
          </p:nvPr>
        </p:nvSpPr>
        <p:spPr>
          <a:xfrm>
            <a:off x="84138" y="6242050"/>
            <a:ext cx="587375" cy="488950"/>
          </a:xfrm>
        </p:spPr>
        <p:txBody>
          <a:bodyPr/>
          <a:lstStyle>
            <a:lvl1pPr>
              <a:defRPr/>
            </a:lvl1pPr>
          </a:lstStyle>
          <a:p>
            <a:fld id="{9EE0D9D1-C1E6-41AF-8F5F-17A642599712}" type="slidenum">
              <a:rPr lang="ar-SA"/>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EADBF15-DC87-4C8C-9910-FCE75F362D14}" type="slidenum">
              <a:rPr lang="ar-SA"/>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94534E-B5F7-4FC1-BDCC-B973DC9650E4}" type="slidenum">
              <a:rPr lang="ar-SA"/>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0DE3485-1EB5-4F58-BA6A-FF86019F7E9F}" type="slidenum">
              <a:rPr lang="ar-SA"/>
              <a:pPr/>
              <a:t>‹#›</a:t>
            </a:fld>
            <a:endParaRPr lang="en-US"/>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2A4E95D-B524-401C-B2E6-DDBA0EC7B682}" type="slidenum">
              <a:rPr lang="ar-SA"/>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6B703C9-54C2-4A10-B521-4361CC3A0289}" type="slidenum">
              <a:rPr lang="ar-SA"/>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0C7A617-6AED-498E-BAE5-0EC4B6B8F85E}" type="slidenum">
              <a:rPr lang="ar-SA"/>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6FFF2B-E81C-4A02-8E1E-B5D315E161F3}" type="slidenum">
              <a:rPr lang="ar-SA"/>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72F8594-BD0F-4295-8BE9-FF9EA44E1616}" type="slidenum">
              <a:rPr lang="ar-SA"/>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0" y="0"/>
            <a:ext cx="7620000" cy="6858000"/>
            <a:chOff x="0" y="0"/>
            <a:chExt cx="4800" cy="4320"/>
          </a:xfrm>
        </p:grpSpPr>
        <p:grpSp>
          <p:nvGrpSpPr>
            <p:cNvPr id="43011" name="Group 3"/>
            <p:cNvGrpSpPr>
              <a:grpSpLocks/>
            </p:cNvGrpSpPr>
            <p:nvPr userDrawn="1"/>
          </p:nvGrpSpPr>
          <p:grpSpPr bwMode="auto">
            <a:xfrm>
              <a:off x="0" y="0"/>
              <a:ext cx="2016" cy="4320"/>
              <a:chOff x="0" y="0"/>
              <a:chExt cx="2016" cy="4320"/>
            </a:xfrm>
          </p:grpSpPr>
          <p:sp>
            <p:nvSpPr>
              <p:cNvPr id="43012"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endParaRPr lang="en-US"/>
              </a:p>
            </p:txBody>
          </p:sp>
          <p:sp>
            <p:nvSpPr>
              <p:cNvPr id="43013"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endParaRPr lang="en-US"/>
              </a:p>
            </p:txBody>
          </p:sp>
        </p:grpSp>
        <p:grpSp>
          <p:nvGrpSpPr>
            <p:cNvPr id="43014" name="Group 6"/>
            <p:cNvGrpSpPr>
              <a:grpSpLocks/>
            </p:cNvGrpSpPr>
            <p:nvPr/>
          </p:nvGrpSpPr>
          <p:grpSpPr bwMode="auto">
            <a:xfrm>
              <a:off x="144" y="1248"/>
              <a:ext cx="4656" cy="201"/>
              <a:chOff x="144" y="1248"/>
              <a:chExt cx="4656" cy="201"/>
            </a:xfrm>
          </p:grpSpPr>
          <p:sp>
            <p:nvSpPr>
              <p:cNvPr id="4301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endParaRPr lang="en-US"/>
              </a:p>
            </p:txBody>
          </p:sp>
          <p:sp>
            <p:nvSpPr>
              <p:cNvPr id="4301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endParaRPr lang="en-US"/>
              </a:p>
            </p:txBody>
          </p:sp>
        </p:grpSp>
      </p:grpSp>
      <p:sp>
        <p:nvSpPr>
          <p:cNvPr id="4301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01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9"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400" b="0"/>
            </a:lvl1pPr>
          </a:lstStyle>
          <a:p>
            <a:endParaRPr lang="en-US"/>
          </a:p>
        </p:txBody>
      </p:sp>
      <p:sp>
        <p:nvSpPr>
          <p:cNvPr id="43020"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b="0"/>
            </a:lvl1pPr>
          </a:lstStyle>
          <a:p>
            <a:endParaRPr lang="en-US"/>
          </a:p>
        </p:txBody>
      </p:sp>
      <p:sp>
        <p:nvSpPr>
          <p:cNvPr id="43021"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rtl="0">
              <a:defRPr sz="2600">
                <a:solidFill>
                  <a:schemeClr val="bg1"/>
                </a:solidFill>
              </a:defRPr>
            </a:lvl1pPr>
          </a:lstStyle>
          <a:p>
            <a:fld id="{DA111C30-A9EA-4985-83A0-D02BEBA91382}"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3017"/>
                                        </p:tgtEl>
                                        <p:attrNameLst>
                                          <p:attrName>style.visibility</p:attrName>
                                        </p:attrNameLst>
                                      </p:cBhvr>
                                      <p:to>
                                        <p:strVal val="visible"/>
                                      </p:to>
                                    </p:set>
                                    <p:animEffect transition="in" filter="fade">
                                      <p:cBhvr>
                                        <p:cTn id="7" dur="600">
                                          <p:stCondLst>
                                            <p:cond delay="0"/>
                                          </p:stCondLst>
                                        </p:cTn>
                                        <p:tgtEl>
                                          <p:spTgt spid="43017"/>
                                        </p:tgtEl>
                                      </p:cBhvr>
                                    </p:animEffect>
                                    <p:anim calcmode="lin" valueType="num">
                                      <p:cBhvr>
                                        <p:cTn id="8" dur="600" fill="hold">
                                          <p:stCondLst>
                                            <p:cond delay="0"/>
                                          </p:stCondLst>
                                        </p:cTn>
                                        <p:tgtEl>
                                          <p:spTgt spid="43017"/>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3017"/>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301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3018">
                                            <p:txEl>
                                              <p:pRg st="0" end="0"/>
                                            </p:txEl>
                                          </p:spTgt>
                                        </p:tgtEl>
                                        <p:attrNameLst>
                                          <p:attrName>style.visibility</p:attrName>
                                        </p:attrNameLst>
                                      </p:cBhvr>
                                      <p:to>
                                        <p:strVal val="visible"/>
                                      </p:to>
                                    </p:set>
                                    <p:animEffect transition="in" filter="slide(fromBottom)">
                                      <p:cBhvr>
                                        <p:cTn id="15" dur="500">
                                          <p:stCondLst>
                                            <p:cond delay="0"/>
                                          </p:stCondLst>
                                        </p:cTn>
                                        <p:tgtEl>
                                          <p:spTgt spid="43018">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3018">
                                            <p:txEl>
                                              <p:pRg st="1" end="1"/>
                                            </p:txEl>
                                          </p:spTgt>
                                        </p:tgtEl>
                                        <p:attrNameLst>
                                          <p:attrName>style.visibility</p:attrName>
                                        </p:attrNameLst>
                                      </p:cBhvr>
                                      <p:to>
                                        <p:strVal val="visible"/>
                                      </p:to>
                                    </p:set>
                                    <p:animEffect transition="in" filter="slide(fromBottom)">
                                      <p:cBhvr>
                                        <p:cTn id="18" dur="500">
                                          <p:stCondLst>
                                            <p:cond delay="0"/>
                                          </p:stCondLst>
                                        </p:cTn>
                                        <p:tgtEl>
                                          <p:spTgt spid="43018">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43018">
                                            <p:txEl>
                                              <p:pRg st="2" end="2"/>
                                            </p:txEl>
                                          </p:spTgt>
                                        </p:tgtEl>
                                        <p:attrNameLst>
                                          <p:attrName>style.visibility</p:attrName>
                                        </p:attrNameLst>
                                      </p:cBhvr>
                                      <p:to>
                                        <p:strVal val="visible"/>
                                      </p:to>
                                    </p:set>
                                    <p:animEffect transition="in" filter="slide(fromBottom)">
                                      <p:cBhvr>
                                        <p:cTn id="21" dur="500">
                                          <p:stCondLst>
                                            <p:cond delay="0"/>
                                          </p:stCondLst>
                                        </p:cTn>
                                        <p:tgtEl>
                                          <p:spTgt spid="43018">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3018">
                                            <p:txEl>
                                              <p:pRg st="3" end="3"/>
                                            </p:txEl>
                                          </p:spTgt>
                                        </p:tgtEl>
                                        <p:attrNameLst>
                                          <p:attrName>style.visibility</p:attrName>
                                        </p:attrNameLst>
                                      </p:cBhvr>
                                      <p:to>
                                        <p:strVal val="visible"/>
                                      </p:to>
                                    </p:set>
                                    <p:animEffect transition="in" filter="slide(fromBottom)">
                                      <p:cBhvr>
                                        <p:cTn id="24" dur="500">
                                          <p:stCondLst>
                                            <p:cond delay="0"/>
                                          </p:stCondLst>
                                        </p:cTn>
                                        <p:tgtEl>
                                          <p:spTgt spid="43018">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43018">
                                            <p:txEl>
                                              <p:pRg st="4" end="4"/>
                                            </p:txEl>
                                          </p:spTgt>
                                        </p:tgtEl>
                                        <p:attrNameLst>
                                          <p:attrName>style.visibility</p:attrName>
                                        </p:attrNameLst>
                                      </p:cBhvr>
                                      <p:to>
                                        <p:strVal val="visible"/>
                                      </p:to>
                                    </p:set>
                                    <p:animEffect transition="in" filter="slide(fromBottom)">
                                      <p:cBhvr>
                                        <p:cTn id="27" dur="500">
                                          <p:stCondLst>
                                            <p:cond delay="0"/>
                                          </p:stCondLst>
                                        </p:cTn>
                                        <p:tgtEl>
                                          <p:spTgt spid="430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P spid="43018" grpId="0" build="p">
        <p:tmplLst>
          <p:tmpl lvl="1">
            <p:tnLst>
              <p:par>
                <p:cTn presetID="12" presetClass="entr" presetSubtype="4" fill="hold" nodeType="click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43018"/>
                        </p:tgtEl>
                        <p:attrNameLst>
                          <p:attrName>style.visibility</p:attrName>
                        </p:attrNameLst>
                      </p:cBhvr>
                      <p:to>
                        <p:strVal val="visible"/>
                      </p:to>
                    </p:set>
                    <p:animEffect transition="in" filter="slide(fromBottom)">
                      <p:cBhvr>
                        <p:cTn dur="500">
                          <p:stCondLst>
                            <p:cond delay="0"/>
                          </p:stCondLst>
                        </p:cTn>
                        <p:tgtEl>
                          <p:spTgt spid="43018"/>
                        </p:tgtEl>
                      </p:cBhvr>
                    </p:animEffect>
                  </p:childTnLst>
                </p:cTn>
              </p:par>
            </p:tnLst>
          </p:tmpl>
        </p:tmplLst>
      </p:bldP>
    </p:bldLst>
  </p:timing>
  <p:hf sldNum="0" hdr="0" ftr="0" dt="0"/>
  <p:txStyles>
    <p:titleStyle>
      <a:lvl1pPr algn="l" rtl="1" fontAlgn="base">
        <a:lnSpc>
          <a:spcPct val="90000"/>
        </a:lnSpc>
        <a:spcBef>
          <a:spcPct val="0"/>
        </a:spcBef>
        <a:spcAft>
          <a:spcPct val="0"/>
        </a:spcAft>
        <a:defRPr sz="3600" b="1">
          <a:solidFill>
            <a:schemeClr val="tx2"/>
          </a:solidFill>
          <a:latin typeface="+mj-lt"/>
          <a:ea typeface="+mj-ea"/>
          <a:cs typeface="+mj-cs"/>
        </a:defRPr>
      </a:lvl1pPr>
      <a:lvl2pPr algn="l" rtl="1" fontAlgn="base">
        <a:lnSpc>
          <a:spcPct val="90000"/>
        </a:lnSpc>
        <a:spcBef>
          <a:spcPct val="0"/>
        </a:spcBef>
        <a:spcAft>
          <a:spcPct val="0"/>
        </a:spcAft>
        <a:defRPr sz="3600" b="1">
          <a:solidFill>
            <a:schemeClr val="tx2"/>
          </a:solidFill>
          <a:latin typeface="Arial" charset="0"/>
          <a:cs typeface="Arial" charset="0"/>
        </a:defRPr>
      </a:lvl2pPr>
      <a:lvl3pPr algn="l" rtl="1" fontAlgn="base">
        <a:lnSpc>
          <a:spcPct val="90000"/>
        </a:lnSpc>
        <a:spcBef>
          <a:spcPct val="0"/>
        </a:spcBef>
        <a:spcAft>
          <a:spcPct val="0"/>
        </a:spcAft>
        <a:defRPr sz="3600" b="1">
          <a:solidFill>
            <a:schemeClr val="tx2"/>
          </a:solidFill>
          <a:latin typeface="Arial" charset="0"/>
          <a:cs typeface="Arial" charset="0"/>
        </a:defRPr>
      </a:lvl3pPr>
      <a:lvl4pPr algn="l" rtl="1" fontAlgn="base">
        <a:lnSpc>
          <a:spcPct val="90000"/>
        </a:lnSpc>
        <a:spcBef>
          <a:spcPct val="0"/>
        </a:spcBef>
        <a:spcAft>
          <a:spcPct val="0"/>
        </a:spcAft>
        <a:defRPr sz="3600" b="1">
          <a:solidFill>
            <a:schemeClr val="tx2"/>
          </a:solidFill>
          <a:latin typeface="Arial" charset="0"/>
          <a:cs typeface="Arial" charset="0"/>
        </a:defRPr>
      </a:lvl4pPr>
      <a:lvl5pPr algn="l" rtl="1" fontAlgn="base">
        <a:lnSpc>
          <a:spcPct val="90000"/>
        </a:lnSpc>
        <a:spcBef>
          <a:spcPct val="0"/>
        </a:spcBef>
        <a:spcAft>
          <a:spcPct val="0"/>
        </a:spcAft>
        <a:defRPr sz="3600" b="1">
          <a:solidFill>
            <a:schemeClr val="tx2"/>
          </a:solidFill>
          <a:latin typeface="Arial" charset="0"/>
          <a:cs typeface="Arial" charset="0"/>
        </a:defRPr>
      </a:lvl5pPr>
      <a:lvl6pPr marL="457200" algn="l" rtl="1" fontAlgn="base">
        <a:lnSpc>
          <a:spcPct val="90000"/>
        </a:lnSpc>
        <a:spcBef>
          <a:spcPct val="0"/>
        </a:spcBef>
        <a:spcAft>
          <a:spcPct val="0"/>
        </a:spcAft>
        <a:defRPr sz="3600" b="1">
          <a:solidFill>
            <a:schemeClr val="tx2"/>
          </a:solidFill>
          <a:latin typeface="Arial" charset="0"/>
          <a:cs typeface="Arial" charset="0"/>
        </a:defRPr>
      </a:lvl6pPr>
      <a:lvl7pPr marL="914400" algn="l" rtl="1" fontAlgn="base">
        <a:lnSpc>
          <a:spcPct val="90000"/>
        </a:lnSpc>
        <a:spcBef>
          <a:spcPct val="0"/>
        </a:spcBef>
        <a:spcAft>
          <a:spcPct val="0"/>
        </a:spcAft>
        <a:defRPr sz="3600" b="1">
          <a:solidFill>
            <a:schemeClr val="tx2"/>
          </a:solidFill>
          <a:latin typeface="Arial" charset="0"/>
          <a:cs typeface="Arial" charset="0"/>
        </a:defRPr>
      </a:lvl7pPr>
      <a:lvl8pPr marL="1371600" algn="l" rtl="1" fontAlgn="base">
        <a:lnSpc>
          <a:spcPct val="90000"/>
        </a:lnSpc>
        <a:spcBef>
          <a:spcPct val="0"/>
        </a:spcBef>
        <a:spcAft>
          <a:spcPct val="0"/>
        </a:spcAft>
        <a:defRPr sz="3600" b="1">
          <a:solidFill>
            <a:schemeClr val="tx2"/>
          </a:solidFill>
          <a:latin typeface="Arial" charset="0"/>
          <a:cs typeface="Arial" charset="0"/>
        </a:defRPr>
      </a:lvl8pPr>
      <a:lvl9pPr marL="1828800" algn="l" rtl="1"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r" rtl="1"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r" rtl="1"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r" rtl="1"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r" rtl="1" fontAlgn="base">
        <a:spcBef>
          <a:spcPct val="20000"/>
        </a:spcBef>
        <a:spcAft>
          <a:spcPct val="0"/>
        </a:spcAft>
        <a:buClr>
          <a:schemeClr val="tx1"/>
        </a:buClr>
        <a:buSzPct val="80000"/>
        <a:buChar char="–"/>
        <a:defRPr>
          <a:solidFill>
            <a:schemeClr val="tx1"/>
          </a:solidFill>
          <a:latin typeface="+mn-lt"/>
          <a:cs typeface="+mn-cs"/>
        </a:defRPr>
      </a:lvl4pPr>
      <a:lvl5pPr marL="20574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r" rtl="1"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amp;url=http://www.iusf.ir/?p=1377&amp;ei=60e7VK_nCcfnUpKehKgK&amp;psig=AFQjCNGg3vGEZecG6PHQH02Nz3EqHY04xg&amp;ust=1421646187450243"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url?sa=i&amp;source=images&amp;cd=&amp;cad=rja&amp;uact=8&amp;ved=0CAgQjRw&amp;url=http://rasekhoon.net/software/show/546921/%D8%A8%D8%A7%D8%B2%DB%8C%20%D8%B4%D8%B7%D8%B1%D9%86%D8%AC%20%D8%B3%D9%87%20%D8%A8%D8%B9%D8%AF%DB%8C%20%D8%A8%D8%B3%DB%8C%D8%A7%D8%B1%20%D8%AC%D8%B0%D8%A7%D8%A8%20Chess3D%204.0%20full/&amp;ei=zEi7VNLpEMG0UZKngBA&amp;psig=AFQjCNHiOOtVRf3orX0OBoo_NAE8EcCCLw&amp;ust=1421646412322308"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m/url?sa=i&amp;source=images&amp;cd=&amp;cad=rja&amp;uact=8&amp;ved=0CAgQjRw&amp;url=http://daneshnameh.roshd.ir/mavara/mavara-index.php?page=%D8%A8%D8%B3%DA%A9%D8%AA%D8%A8%D8%A7%D9%84&amp;ei=31K7VLXAIcKvU-yUgNgF&amp;psig=AFQjCNELIYwkzNe6yiucaCry4pKFf9Y-AA&amp;ust=1421648991607037"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source=images&amp;cd=&amp;cad=rja&amp;uact=8&amp;ved=0CAgQjRw&amp;url=http://fa.wikipedia.org/wiki/%D8%A8%D8%B3%DA%A9%D8%AA%D8%A8%D8%A7%D9%84&amp;ei=68rWVN6TMIfcapi2ghA&amp;psig=AFQjCNH2AdmKoy9F7O6jJrDvaBGWs92QEQ&amp;ust=142344919584385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source=images&amp;cd=&amp;cad=rja&amp;uact=8&amp;ved=0CAgQjRw&amp;url=http://www.basketp.blogfa.com/&amp;ei=EczWVJPMC4ThapLYgeAE&amp;psig=AFQjCNF8fh34LKYz0eIY8uxp0DMHPEpH4w&amp;ust=1423449489261424"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m/url?sa=i&amp;source=images&amp;cd=&amp;cad=rja&amp;uact=8&amp;ved=0CAgQjRw&amp;url=http://bpedia.ir/photo/%D8%AF%D8%A7%D9%86%D9%84%D9%88%D8%AF-%D8%A2%D9%87%D9%86%DA%AF-%D9%85%D9%88%D8%B2%DB%8C%DA%A9_%D8%AF%D8%A7%D9%86%D9%84%D9%88%D8%AF-%D8%A8%D8%A7%D8%B2%DB%8C-nba-2k13-%D8%A8%D8%B1%D8%A7%DB%8C-%D9%BE%DB%8C-%D8%B3%DB%8C/&amp;ei=gMvWVL3vOtDqaI_vgcAI&amp;psig=AFQjCNEEwRtNqSDQ4-kLeRc-Kafow4fEog&amp;ust=142344934502034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source=images&amp;cd=&amp;cad=rja&amp;uact=8&amp;ved=0CAgQjRw&amp;url=http://daneshnameh.roshd.ir/mavara/mavara-index.php?page=%D8%A8%D8%B3%DA%A9%D8%AA%D8%A8%D8%A7%D9%84&amp;ei=J83WVMjOE47vauSbgIAP&amp;psig=AFQjCNHlOFraR9DcNiaQ1kNbNOy5t6iCPA&amp;ust=142344976739155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source=images&amp;cd=&amp;cad=rja&amp;uact=8&amp;ved=0CAgQjRw&amp;url=http://forum.2meydani.ir/showthread.php?9-%D8%A7%D8%B3%D8%AA%D8%A7%D8%B1%D8%AA-%D8%AF%D8%B1-%D8%AF%D9%88-%D9%87%D8%A7%DB%8C-%D8%B3%D8%B1%D8%B9%D8%AA&amp;ei=KM7WVJfcBdLVavGFgvAB&amp;psig=AFQjCNH6Nd_ahPCxjbv9nkSGes8w9NIVQA&amp;ust=142345002414838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source=images&amp;cd=&amp;cad=rja&amp;uact=8&amp;ved=0CAgQjRw&amp;url=http://www.tabnak.ir/fa/news/48159/%D8%AA%D8%B5%D8%A7%D9%88%D9%8A%D8%B1-%D8%AF%D9%8A%D8%AF%D9%86%D9%8A-%D9%85%D8%B3%D8%A7%D8%A8%D9%82%D8%A7%D8%AA-%D8%A7%D8%AA%D9%88%D9%85%D8%A8%D9%8A%D9%84%D8%B1%D8%A7%D9%86%D9%8A-%D8%A2%D9%85%D8%B1%D9%8A%D9%83%D8%A7&amp;ei=Ds_WVK_5HuPJmAWXpIKQAQ&amp;psig=AFQjCNFb0UDdY-Wci0yMj8OnDGcRgds0eA&amp;ust=142345025455810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source=images&amp;cd=&amp;cad=rja&amp;uact=8&amp;ved=0CAgQjRw&amp;url=http://www.filmsport.ir/9303%D8%A2%D9%85%D9%88%D8%B2%D8%B4-%D8%AD%D8%B1%DA%A9%D8%A7%D8%AA-%D8%B2%D9%85%DB%8C%D9%86%DB%8C-%D8%AF%D8%B1-%DA%98%DB%8C%D9%85%D9%86%D8%A7%D8%B3%D8%AA%DB%8C%DA%A9/&amp;ei=q0C7VL-DAYvtUrnogLgM&amp;psig=AFQjCNFv1GSQVVCOTKQDB7ASj-JZe16FrQ&amp;ust=1421644331069434"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m/url?sa=i&amp;source=images&amp;cd=&amp;cad=rja&amp;uact=8&amp;ved=0CAgQjRw&amp;url=http://www.dailymobile.ir/?p=1723&amp;ei=HkG7VPLkEMLyUsqJhNAB&amp;psig=AFQjCNE1S3nKo_oAU90yrcqys5aZNAEAHg&amp;ust=1421644446330503" TargetMode="Externa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00325"/>
            <a:ext cx="7693025" cy="3724275"/>
          </a:xfrm>
        </p:spPr>
        <p:txBody>
          <a:bodyPr/>
          <a:lstStyle/>
          <a:p>
            <a:pPr algn="ctr">
              <a:buNone/>
            </a:pPr>
            <a:r>
              <a:rPr lang="fa-IR" sz="6600" b="1" dirty="0" smtClean="0">
                <a:solidFill>
                  <a:schemeClr val="accent6">
                    <a:lumMod val="75000"/>
                  </a:schemeClr>
                </a:solidFill>
                <a:cs typeface="B Titr" pitchFamily="2" charset="-78"/>
              </a:rPr>
              <a:t>یادگیری حرکتی</a:t>
            </a:r>
          </a:p>
          <a:p>
            <a:pPr algn="ctr">
              <a:buNone/>
            </a:pPr>
            <a:endParaRPr lang="en-US" b="1" dirty="0">
              <a:solidFill>
                <a:srgbClr val="92D050"/>
              </a:solidFill>
              <a:cs typeface="B Titr" pitchFamily="2" charset="-78"/>
            </a:endParaRPr>
          </a:p>
          <a:p>
            <a:pPr algn="ctr">
              <a:buNone/>
            </a:pPr>
            <a:r>
              <a:rPr lang="fa-IR" b="1" smtClean="0">
                <a:solidFill>
                  <a:srgbClr val="92D050"/>
                </a:solidFill>
                <a:cs typeface="B Titr" pitchFamily="2" charset="-78"/>
              </a:rPr>
              <a:t>مدرس:نرگس برهانی</a:t>
            </a:r>
            <a:endParaRPr lang="fa-IR" b="1" dirty="0" smtClean="0">
              <a:solidFill>
                <a:schemeClr val="accent6">
                  <a:lumMod val="75000"/>
                </a:schemeClr>
              </a:solidFill>
              <a:cs typeface="B Titr" pitchFamily="2" charset="-78"/>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914399" y="2362200"/>
            <a:ext cx="7743825" cy="4235450"/>
          </a:xfrm>
        </p:spPr>
        <p:txBody>
          <a:bodyPr/>
          <a:lstStyle/>
          <a:p>
            <a:pPr marL="514350" indent="-514350" algn="just" rtl="1">
              <a:buFont typeface="Calibri" pitchFamily="34" charset="0"/>
              <a:buAutoNum type="arabicPeriod"/>
            </a:pPr>
            <a:r>
              <a:rPr lang="fa-IR" sz="2400" b="1" dirty="0" smtClean="0">
                <a:solidFill>
                  <a:srgbClr val="00B050"/>
                </a:solidFill>
                <a:cs typeface="B Titr" pitchFamily="2" charset="-78"/>
              </a:rPr>
              <a:t>مهارت های شناختی: </a:t>
            </a:r>
            <a:r>
              <a:rPr lang="fa-IR" sz="2400" b="1" dirty="0" smtClean="0">
                <a:solidFill>
                  <a:srgbClr val="FF6743"/>
                </a:solidFill>
                <a:cs typeface="B Mitra" pitchFamily="2" charset="-78"/>
              </a:rPr>
              <a:t>حرکت از قبل نا مشخص </a:t>
            </a:r>
            <a:r>
              <a:rPr lang="fa-IR" sz="2400" b="1" dirty="0" smtClean="0">
                <a:cs typeface="B Mitra" pitchFamily="2" charset="-78"/>
              </a:rPr>
              <a:t>می </a:t>
            </a:r>
            <a:r>
              <a:rPr lang="fa-IR" sz="2400" b="1" dirty="0" smtClean="0">
                <a:solidFill>
                  <a:srgbClr val="002060"/>
                </a:solidFill>
                <a:cs typeface="B Mitra" pitchFamily="2" charset="-78"/>
              </a:rPr>
              <a:t>باش</a:t>
            </a:r>
            <a:r>
              <a:rPr lang="fa-IR" sz="2400" b="1" dirty="0">
                <a:solidFill>
                  <a:srgbClr val="002060"/>
                </a:solidFill>
                <a:cs typeface="B Mitra" pitchFamily="2" charset="-78"/>
              </a:rPr>
              <a:t>د، </a:t>
            </a:r>
            <a:r>
              <a:rPr lang="fa-IR" sz="2400" b="1" dirty="0" smtClean="0">
                <a:solidFill>
                  <a:srgbClr val="FF6743"/>
                </a:solidFill>
                <a:cs typeface="B Mitra" pitchFamily="2" charset="-78"/>
              </a:rPr>
              <a:t>کدام اجرا مهم است، نه چگونگی اجرا</a:t>
            </a:r>
            <a:r>
              <a:rPr lang="fa-IR" sz="2400" b="1" dirty="0" smtClean="0">
                <a:cs typeface="B Mitra" pitchFamily="2" charset="-78"/>
              </a:rPr>
              <a:t>. مثل </a:t>
            </a:r>
            <a:r>
              <a:rPr lang="fa-IR" sz="2400" b="1" dirty="0" smtClean="0">
                <a:solidFill>
                  <a:srgbClr val="D60093"/>
                </a:solidFill>
                <a:cs typeface="B Mitra" pitchFamily="2" charset="-78"/>
              </a:rPr>
              <a:t>بازی شطرنج </a:t>
            </a:r>
            <a:r>
              <a:rPr lang="fa-IR" sz="2400" b="1" dirty="0" smtClean="0">
                <a:cs typeface="B Mitra" pitchFamily="2" charset="-78"/>
              </a:rPr>
              <a:t>که مهم نیست حرکت مهره ها سریع، آرام حرکت کند؛ بلکه </a:t>
            </a:r>
            <a:r>
              <a:rPr lang="fa-IR" sz="2400" b="1" dirty="0" smtClean="0">
                <a:solidFill>
                  <a:srgbClr val="FF6743"/>
                </a:solidFill>
                <a:cs typeface="B Mitra" pitchFamily="2" charset="-78"/>
              </a:rPr>
              <a:t>مهم این است که چه حرکتی انجام شود.</a:t>
            </a:r>
          </a:p>
          <a:p>
            <a:pPr marL="514350" indent="-514350" algn="just" rtl="1">
              <a:buFont typeface="Calibri" pitchFamily="34" charset="0"/>
              <a:buAutoNum type="arabicPeriod"/>
            </a:pPr>
            <a:endParaRPr lang="fa-IR" sz="1400" b="1" dirty="0" smtClean="0"/>
          </a:p>
          <a:p>
            <a:pPr marL="514350" indent="-514350" algn="just" rtl="1">
              <a:buFont typeface="Calibri" pitchFamily="34" charset="0"/>
              <a:buAutoNum type="arabicPeriod"/>
            </a:pPr>
            <a:r>
              <a:rPr lang="fa-IR" sz="2400" b="1" dirty="0" smtClean="0">
                <a:solidFill>
                  <a:srgbClr val="00B050"/>
                </a:solidFill>
                <a:cs typeface="B Titr" pitchFamily="2" charset="-78"/>
              </a:rPr>
              <a:t>مهارت های حرکتی: </a:t>
            </a:r>
            <a:r>
              <a:rPr lang="fa-IR" sz="2400" b="1" dirty="0" smtClean="0">
                <a:solidFill>
                  <a:srgbClr val="FF6743"/>
                </a:solidFill>
                <a:cs typeface="B Mitra" pitchFamily="2" charset="-78"/>
              </a:rPr>
              <a:t>حرکت از قبل مشخص </a:t>
            </a:r>
            <a:r>
              <a:rPr lang="fa-IR" sz="2400" b="1" dirty="0" smtClean="0">
                <a:solidFill>
                  <a:srgbClr val="002060"/>
                </a:solidFill>
                <a:cs typeface="B Mitra" pitchFamily="2" charset="-78"/>
              </a:rPr>
              <a:t>می باشد</a:t>
            </a:r>
            <a:r>
              <a:rPr lang="fa-IR" sz="2400" b="1" dirty="0" smtClean="0">
                <a:solidFill>
                  <a:srgbClr val="FF6743"/>
                </a:solidFill>
                <a:cs typeface="B Mitra" pitchFamily="2" charset="-78"/>
              </a:rPr>
              <a:t>،چگونگی اجرا و کیفیت آن مهم است. </a:t>
            </a:r>
            <a:r>
              <a:rPr lang="fa-IR" sz="2400" b="1" dirty="0" smtClean="0">
                <a:cs typeface="B Mitra" pitchFamily="2" charset="-78"/>
              </a:rPr>
              <a:t>مثل برنامه های ژیمناستیک که حرکت از قبل مشخص است و فرد به بهتر اجرا کردن فکر می کند. </a:t>
            </a:r>
          </a:p>
          <a:p>
            <a:pPr marL="514350" indent="-514350" algn="just" rtl="1">
              <a:buFont typeface="Calibri" pitchFamily="34" charset="0"/>
              <a:buAutoNum type="arabicPeriod"/>
            </a:pPr>
            <a:endParaRPr lang="fa-IR" sz="2400" b="1" dirty="0" smtClean="0"/>
          </a:p>
          <a:p>
            <a:pPr marL="514350" indent="-514350" algn="just" rtl="1">
              <a:buSzPct val="81000"/>
              <a:buFont typeface="Wingdings" pitchFamily="2" charset="2"/>
              <a:buChar char="ü"/>
            </a:pPr>
            <a:r>
              <a:rPr lang="fa-IR" sz="2400" b="1" dirty="0" smtClean="0">
                <a:cs typeface="B Mitra" pitchFamily="2" charset="-78"/>
              </a:rPr>
              <a:t>بنابراین در مهارت شناختی بر </a:t>
            </a:r>
            <a:r>
              <a:rPr lang="fa-IR" sz="2400" b="1" dirty="0" smtClean="0">
                <a:solidFill>
                  <a:srgbClr val="00B050"/>
                </a:solidFill>
                <a:cs typeface="B Mitra" pitchFamily="2" charset="-78"/>
              </a:rPr>
              <a:t>دانستن آنچه باید انجام شود </a:t>
            </a:r>
            <a:r>
              <a:rPr lang="fa-IR" sz="2400" b="1" dirty="0" smtClean="0">
                <a:cs typeface="B Mitra" pitchFamily="2" charset="-78"/>
              </a:rPr>
              <a:t>تاکید   می نماید در حالی که مهارت حرکتی بر </a:t>
            </a:r>
            <a:r>
              <a:rPr lang="fa-IR" sz="2400" b="1" dirty="0" smtClean="0">
                <a:solidFill>
                  <a:srgbClr val="00B050"/>
                </a:solidFill>
                <a:cs typeface="B Mitra" pitchFamily="2" charset="-78"/>
              </a:rPr>
              <a:t>انجام صحیح </a:t>
            </a:r>
            <a:r>
              <a:rPr lang="fa-IR" sz="2400" b="1" dirty="0" smtClean="0">
                <a:cs typeface="B Mitra" pitchFamily="2" charset="-78"/>
              </a:rPr>
              <a:t>تاکید دارد.</a:t>
            </a:r>
            <a:endParaRPr lang="en-US" sz="2400" b="1" dirty="0" smtClean="0">
              <a:cs typeface="B Mitra" pitchFamily="2" charset="-78"/>
            </a:endParaRPr>
          </a:p>
        </p:txBody>
      </p:sp>
      <p:sp>
        <p:nvSpPr>
          <p:cNvPr id="4" name="Rectangle 3"/>
          <p:cNvSpPr/>
          <p:nvPr/>
        </p:nvSpPr>
        <p:spPr>
          <a:xfrm>
            <a:off x="1295400" y="990600"/>
            <a:ext cx="8153400" cy="830997"/>
          </a:xfrm>
          <a:prstGeom prst="rect">
            <a:avLst/>
          </a:prstGeom>
          <a:noFill/>
          <a:ln>
            <a:noFill/>
          </a:ln>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4800" b="1" dirty="0" smtClean="0">
                <a:ln w="11430"/>
                <a:solidFill>
                  <a:srgbClr val="00B050"/>
                </a:solidFill>
                <a:effectLst>
                  <a:outerShdw blurRad="80000" dist="40000" dir="5040000" algn="tl">
                    <a:srgbClr val="000000">
                      <a:alpha val="30000"/>
                    </a:srgbClr>
                  </a:outerShdw>
                </a:effectLst>
              </a:rPr>
              <a:t>2- مهارت های”شناختی </a:t>
            </a:r>
            <a:r>
              <a:rPr lang="fa-IR" sz="4800" b="1" dirty="0">
                <a:ln w="11430"/>
                <a:solidFill>
                  <a:srgbClr val="00B050"/>
                </a:solidFill>
                <a:effectLst>
                  <a:outerShdw blurRad="80000" dist="40000" dir="5040000" algn="tl">
                    <a:srgbClr val="000000">
                      <a:alpha val="30000"/>
                    </a:srgbClr>
                  </a:outerShdw>
                </a:effectLst>
              </a:rPr>
              <a:t>و حرکتی“</a:t>
            </a:r>
            <a:endParaRPr lang="en-US" sz="4800" b="1" dirty="0">
              <a:ln w="11430"/>
              <a:solidFill>
                <a:srgbClr val="00B050"/>
              </a:solidFill>
              <a:effectLst>
                <a:outerShdw blurRad="80000" dist="40000" dir="5040000" algn="tl">
                  <a:srgbClr val="000000">
                    <a:alpha val="3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trips(downLeft)">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strips(downLeft)">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strips(downLeft)">
                                      <p:cBhvr>
                                        <p:cTn id="1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7030A0"/>
                </a:solidFill>
                <a:cs typeface="B Titr" pitchFamily="2" charset="-78"/>
              </a:rPr>
              <a:t>تصویرسازی ذهنی چگونه عمل می کند؟</a:t>
            </a:r>
            <a:endParaRPr lang="en-US" dirty="0">
              <a:solidFill>
                <a:srgbClr val="7030A0"/>
              </a:solidFill>
              <a:cs typeface="B Titr" pitchFamily="2" charset="-78"/>
            </a:endParaRPr>
          </a:p>
        </p:txBody>
      </p:sp>
      <p:sp>
        <p:nvSpPr>
          <p:cNvPr id="3" name="Content Placeholder 2"/>
          <p:cNvSpPr>
            <a:spLocks noGrp="1"/>
          </p:cNvSpPr>
          <p:nvPr>
            <p:ph idx="1"/>
          </p:nvPr>
        </p:nvSpPr>
        <p:spPr>
          <a:xfrm>
            <a:off x="1143000" y="2447925"/>
            <a:ext cx="7388225" cy="3724275"/>
          </a:xfrm>
        </p:spPr>
        <p:txBody>
          <a:bodyPr/>
          <a:lstStyle/>
          <a:p>
            <a:pPr algn="just"/>
            <a:r>
              <a:rPr lang="fa-IR" sz="3200" b="1" dirty="0" smtClean="0">
                <a:cs typeface="B Lotus" pitchFamily="2" charset="-78"/>
              </a:rPr>
              <a:t>فکر کردن در مورد  پرش از </a:t>
            </a:r>
            <a:r>
              <a:rPr lang="fa-IR" sz="3200" b="1" smtClean="0">
                <a:cs typeface="B Lotus" pitchFamily="2" charset="-78"/>
              </a:rPr>
              <a:t>روی میله، پرش ارتفاع</a:t>
            </a:r>
            <a:r>
              <a:rPr lang="fa-IR" sz="3200" b="1" dirty="0" smtClean="0">
                <a:cs typeface="B Lotus" pitchFamily="2" charset="-78"/>
              </a:rPr>
              <a:t>، زدن یک سرویس در بدمینتون چگونه می تواند در اجرای واقعی به افراد کمک کند؟ </a:t>
            </a:r>
          </a:p>
          <a:p>
            <a:pPr algn="just"/>
            <a:r>
              <a:rPr lang="fa-IR" sz="3200" b="1" dirty="0" smtClean="0">
                <a:cs typeface="B Lotus" pitchFamily="2" charset="-78"/>
              </a:rPr>
              <a:t>چه ارتباطی بین تصورات ذهنی و اعمال فیزیکی و برونی ما وجود دارد؟ </a:t>
            </a:r>
          </a:p>
          <a:p>
            <a:pPr algn="just"/>
            <a:r>
              <a:rPr lang="fa-IR" sz="3200" b="1" dirty="0" smtClean="0">
                <a:cs typeface="B Lotus" pitchFamily="2" charset="-78"/>
              </a:rPr>
              <a:t>روند این تاثیرات چگونه است؟</a:t>
            </a:r>
          </a:p>
          <a:p>
            <a:pPr algn="just"/>
            <a:endParaRPr lang="en-US" sz="3200" b="1" dirty="0">
              <a:cs typeface="B Lotus" pitchFamily="2" charset="-78"/>
            </a:endParaRPr>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r"/>
            <a:r>
              <a:rPr lang="fa-IR" dirty="0" smtClean="0">
                <a:solidFill>
                  <a:srgbClr val="7030A0"/>
                </a:solidFill>
                <a:cs typeface="B Titr" pitchFamily="2" charset="-78"/>
              </a:rPr>
              <a:t>تصویرسازی ذهنی چگونه عمل می کند؟</a:t>
            </a:r>
            <a:endParaRPr lang="en-US" dirty="0">
              <a:solidFill>
                <a:srgbClr val="7030A0"/>
              </a:solidFill>
              <a:cs typeface="B Titr" pitchFamily="2" charset="-78"/>
            </a:endParaRPr>
          </a:p>
        </p:txBody>
      </p:sp>
      <p:sp>
        <p:nvSpPr>
          <p:cNvPr id="9" name="Content Placeholder 2"/>
          <p:cNvSpPr>
            <a:spLocks noGrp="1"/>
          </p:cNvSpPr>
          <p:nvPr>
            <p:ph idx="1"/>
          </p:nvPr>
        </p:nvSpPr>
        <p:spPr/>
        <p:txBody>
          <a:bodyPr/>
          <a:lstStyle/>
          <a:p>
            <a:pPr algn="just"/>
            <a:r>
              <a:rPr lang="fa-IR" sz="3200" dirty="0" smtClean="0">
                <a:cs typeface="B Lotus" pitchFamily="2" charset="-78"/>
              </a:rPr>
              <a:t>روان شناسان ورزشی برای توضیح این رویداد سه نظر ارائه داده اند:</a:t>
            </a:r>
          </a:p>
          <a:p>
            <a:pPr algn="just">
              <a:buNone/>
            </a:pPr>
            <a:r>
              <a:rPr lang="fa-IR" sz="3200" dirty="0" smtClean="0">
                <a:cs typeface="B Lotus" pitchFamily="2" charset="-78"/>
              </a:rPr>
              <a:t>١- </a:t>
            </a:r>
            <a:r>
              <a:rPr lang="fa-IR" sz="3200" b="1" dirty="0" smtClean="0">
                <a:cs typeface="B Lotus" pitchFamily="2" charset="-78"/>
              </a:rPr>
              <a:t>تئوری عصبی- عضلانی</a:t>
            </a:r>
          </a:p>
          <a:p>
            <a:pPr algn="just">
              <a:buNone/>
            </a:pPr>
            <a:r>
              <a:rPr lang="fa-IR" sz="3200" dirty="0" smtClean="0">
                <a:cs typeface="B Lotus" pitchFamily="2" charset="-78"/>
              </a:rPr>
              <a:t>٢- </a:t>
            </a:r>
            <a:r>
              <a:rPr lang="fa-IR" sz="3200" b="1" dirty="0" smtClean="0">
                <a:cs typeface="B Lotus" pitchFamily="2" charset="-78"/>
              </a:rPr>
              <a:t>تئوری یادگیری نمادی (شناخت الگوهای حرکتی)</a:t>
            </a:r>
          </a:p>
          <a:p>
            <a:pPr algn="just">
              <a:buNone/>
            </a:pPr>
            <a:r>
              <a:rPr lang="fa-IR" sz="3200" dirty="0" smtClean="0">
                <a:cs typeface="B Lotus" pitchFamily="2" charset="-78"/>
              </a:rPr>
              <a:t>٣- </a:t>
            </a:r>
            <a:r>
              <a:rPr lang="fa-IR" sz="3200" b="1" dirty="0" smtClean="0">
                <a:cs typeface="B Lotus" pitchFamily="2" charset="-78"/>
              </a:rPr>
              <a:t>تئوری مهارت های روانی</a:t>
            </a:r>
          </a:p>
          <a:p>
            <a:pPr algn="just">
              <a:buNone/>
            </a:pPr>
            <a:endParaRPr lang="en-US" sz="3200" b="1" dirty="0">
              <a:cs typeface="B Lotus" pitchFamily="2" charset="-78"/>
            </a:endParaRP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algn="r"/>
            <a:r>
              <a:rPr lang="fa-IR" b="0" dirty="0" smtClean="0">
                <a:solidFill>
                  <a:srgbClr val="7030A0"/>
                </a:solidFill>
                <a:cs typeface="B Titr" pitchFamily="2" charset="-78"/>
              </a:rPr>
              <a:t>تئوری </a:t>
            </a:r>
            <a:r>
              <a:rPr lang="fa-IR" b="0" dirty="0">
                <a:solidFill>
                  <a:srgbClr val="7030A0"/>
                </a:solidFill>
                <a:cs typeface="B Titr" pitchFamily="2" charset="-78"/>
              </a:rPr>
              <a:t>عصبی عضلانی</a:t>
            </a:r>
            <a:endParaRPr lang="en-US" b="0" dirty="0">
              <a:solidFill>
                <a:srgbClr val="7030A0"/>
              </a:solidFill>
              <a:cs typeface="B Titr" pitchFamily="2" charset="-78"/>
            </a:endParaRPr>
          </a:p>
        </p:txBody>
      </p:sp>
      <p:sp>
        <p:nvSpPr>
          <p:cNvPr id="26627" name="Rectangle 3"/>
          <p:cNvSpPr>
            <a:spLocks noGrp="1" noChangeArrowheads="1"/>
          </p:cNvSpPr>
          <p:nvPr>
            <p:ph idx="1"/>
          </p:nvPr>
        </p:nvSpPr>
        <p:spPr>
          <a:xfrm>
            <a:off x="1143000" y="2590800"/>
            <a:ext cx="7696200" cy="3962400"/>
          </a:xfrm>
        </p:spPr>
        <p:txBody>
          <a:bodyPr/>
          <a:lstStyle/>
          <a:p>
            <a:pPr algn="just"/>
            <a:r>
              <a:rPr lang="fa-IR" b="1" dirty="0">
                <a:cs typeface="B Lotus" pitchFamily="2" charset="-78"/>
              </a:rPr>
              <a:t>بنیاد عصبی عضلانی بر این مسئله اشاره </a:t>
            </a:r>
            <a:r>
              <a:rPr lang="fa-IR" b="1" dirty="0" smtClean="0">
                <a:cs typeface="B Lotus" pitchFamily="2" charset="-78"/>
              </a:rPr>
              <a:t>می کند </a:t>
            </a:r>
            <a:r>
              <a:rPr lang="fa-IR" b="1" dirty="0">
                <a:cs typeface="B Lotus" pitchFamily="2" charset="-78"/>
              </a:rPr>
              <a:t>که عضلاتی که در تمرین ذهنی فعالیت الکتریکی نشان می </a:t>
            </a:r>
            <a:r>
              <a:rPr lang="fa-IR" b="1" dirty="0" smtClean="0">
                <a:cs typeface="B Lotus" pitchFamily="2" charset="-78"/>
              </a:rPr>
              <a:t>دهد، </a:t>
            </a:r>
            <a:r>
              <a:rPr lang="fa-IR" b="1" dirty="0">
                <a:cs typeface="B Lotus" pitchFamily="2" charset="-78"/>
              </a:rPr>
              <a:t>که </a:t>
            </a:r>
            <a:r>
              <a:rPr lang="fa-IR" b="1" dirty="0" smtClean="0">
                <a:cs typeface="B Lotus" pitchFamily="2" charset="-78"/>
              </a:rPr>
              <a:t>دراجرای </a:t>
            </a:r>
            <a:r>
              <a:rPr lang="fa-IR" b="1" dirty="0">
                <a:cs typeface="B Lotus" pitchFamily="2" charset="-78"/>
              </a:rPr>
              <a:t>واقعی عمل درگیر است. ( تحقیق جاکوبسن 1931</a:t>
            </a:r>
            <a:r>
              <a:rPr lang="fa-IR" b="1" dirty="0" smtClean="0">
                <a:cs typeface="B Lotus" pitchFamily="2" charset="-78"/>
              </a:rPr>
              <a:t>)</a:t>
            </a:r>
          </a:p>
          <a:p>
            <a:pPr algn="just"/>
            <a:r>
              <a:rPr lang="fa-IR" dirty="0" smtClean="0">
                <a:cs typeface="B Lotus" pitchFamily="2" charset="-78"/>
              </a:rPr>
              <a:t>این نظریه چنین ادعا دارد که وقتی شما حرکت خاصی را تصویرپردازی می کنید، از گذرگاهی عصبی شبیه آنچه در حرکات واقعی درگیر است، استفاده می کنید. </a:t>
            </a:r>
          </a:p>
          <a:p>
            <a:pPr algn="just"/>
            <a:r>
              <a:rPr lang="fa-IR" dirty="0" smtClean="0">
                <a:cs typeface="B Lotus" pitchFamily="2" charset="-78"/>
              </a:rPr>
              <a:t>سپس به واسطه تمرین ذهنی بدن می پذیرد که شما تمرینات واقعی را انجام دهید. بنابراین، شما برای عضلاتتان برنامه ریزی  می کنید و بدنتان را برای اجرای واقعی آماده می کنید.</a:t>
            </a:r>
            <a:endParaRPr lang="fa-IR" b="1" dirty="0">
              <a:cs typeface="B Lotus" pitchFamily="2" charset="-78"/>
            </a:endParaRPr>
          </a:p>
          <a:p>
            <a:pPr algn="just"/>
            <a:endParaRPr lang="en-US" b="1" dirty="0">
              <a:cs typeface="B Lotus" pitchFamily="2" charset="-78"/>
            </a:endParaRPr>
          </a:p>
        </p:txBody>
      </p:sp>
    </p:spTree>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a:xfrm>
            <a:off x="533400" y="762000"/>
            <a:ext cx="7924800" cy="1143000"/>
          </a:xfrm>
        </p:spPr>
        <p:txBody>
          <a:bodyPr/>
          <a:lstStyle/>
          <a:p>
            <a:pPr algn="r"/>
            <a:r>
              <a:rPr lang="fa-IR" dirty="0" smtClean="0">
                <a:solidFill>
                  <a:srgbClr val="7030A0"/>
                </a:solidFill>
                <a:cs typeface="B Titr" pitchFamily="2" charset="-78"/>
              </a:rPr>
              <a:t>تئوری  شناختی</a:t>
            </a:r>
            <a:endParaRPr lang="en-US" b="0" dirty="0">
              <a:solidFill>
                <a:srgbClr val="7030A0"/>
              </a:solidFill>
              <a:cs typeface="B Titr" pitchFamily="2" charset="-78"/>
            </a:endParaRPr>
          </a:p>
        </p:txBody>
      </p:sp>
      <p:sp>
        <p:nvSpPr>
          <p:cNvPr id="56323" name="Rectangle 3"/>
          <p:cNvSpPr>
            <a:spLocks noGrp="1" noChangeArrowheads="1"/>
          </p:cNvSpPr>
          <p:nvPr>
            <p:ph idx="1"/>
          </p:nvPr>
        </p:nvSpPr>
        <p:spPr>
          <a:xfrm>
            <a:off x="1143000" y="2524125"/>
            <a:ext cx="7391399" cy="3724275"/>
          </a:xfrm>
        </p:spPr>
        <p:txBody>
          <a:bodyPr/>
          <a:lstStyle/>
          <a:p>
            <a:pPr algn="just"/>
            <a:r>
              <a:rPr lang="fa-IR" b="1" dirty="0">
                <a:cs typeface="B Lotus" pitchFamily="2" charset="-78"/>
              </a:rPr>
              <a:t>پژوهشگران عمدتا موافقند که در اولین مرحله یادگیری یک مهارت حرکتی فعالیت شناختی زیادی </a:t>
            </a:r>
            <a:r>
              <a:rPr lang="fa-IR" b="1" dirty="0" smtClean="0">
                <a:cs typeface="B Lotus" pitchFamily="2" charset="-78"/>
              </a:rPr>
              <a:t>وجود </a:t>
            </a:r>
            <a:r>
              <a:rPr lang="fa-IR" b="1" dirty="0">
                <a:cs typeface="B Lotus" pitchFamily="2" charset="-78"/>
              </a:rPr>
              <a:t>دارد.</a:t>
            </a:r>
          </a:p>
          <a:p>
            <a:pPr algn="just"/>
            <a:r>
              <a:rPr lang="fa-IR" b="1" dirty="0">
                <a:cs typeface="B Lotus" pitchFamily="2" charset="-78"/>
              </a:rPr>
              <a:t>بیشتر </a:t>
            </a:r>
            <a:r>
              <a:rPr lang="fa-IR" b="1" dirty="0" smtClean="0">
                <a:cs typeface="B Lotus" pitchFamily="2" charset="-78"/>
              </a:rPr>
              <a:t>فعالیت ها </a:t>
            </a:r>
            <a:r>
              <a:rPr lang="fa-IR" b="1" dirty="0">
                <a:cs typeface="B Lotus" pitchFamily="2" charset="-78"/>
              </a:rPr>
              <a:t>به </a:t>
            </a:r>
            <a:r>
              <a:rPr lang="fa-IR" b="1" dirty="0" smtClean="0">
                <a:cs typeface="B Lotus" pitchFamily="2" charset="-78"/>
              </a:rPr>
              <a:t>پرسش های </a:t>
            </a:r>
            <a:r>
              <a:rPr lang="fa-IR" b="1" dirty="0">
                <a:cs typeface="B Lotus" pitchFamily="2" charset="-78"/>
              </a:rPr>
              <a:t>چه باید </a:t>
            </a:r>
            <a:r>
              <a:rPr lang="fa-IR" b="1" dirty="0" smtClean="0">
                <a:cs typeface="B Lotus" pitchFamily="2" charset="-78"/>
              </a:rPr>
              <a:t>بکنم </a:t>
            </a:r>
            <a:r>
              <a:rPr lang="fa-IR" b="1" dirty="0">
                <a:cs typeface="B Lotus" pitchFamily="2" charset="-78"/>
              </a:rPr>
              <a:t>مربوط است.</a:t>
            </a:r>
          </a:p>
          <a:p>
            <a:pPr algn="just"/>
            <a:r>
              <a:rPr lang="fa-IR" b="1" dirty="0">
                <a:cs typeface="B Lotus" pitchFamily="2" charset="-78"/>
              </a:rPr>
              <a:t>نباید تعجب کرد که تمرین ذهنی برای کسانی موثر باشند که مهارت تازه ای می آموزند یا مهارت کهنه ای را باز آموزی می کنند. </a:t>
            </a:r>
          </a:p>
          <a:p>
            <a:pPr algn="just"/>
            <a:r>
              <a:rPr lang="fa-IR" b="1" dirty="0" smtClean="0">
                <a:solidFill>
                  <a:srgbClr val="00B050"/>
                </a:solidFill>
                <a:cs typeface="B Lotus" pitchFamily="2" charset="-78"/>
              </a:rPr>
              <a:t>تمرین </a:t>
            </a:r>
            <a:r>
              <a:rPr lang="fa-IR" b="1" dirty="0">
                <a:solidFill>
                  <a:srgbClr val="00B050"/>
                </a:solidFill>
                <a:cs typeface="B Lotus" pitchFamily="2" charset="-78"/>
              </a:rPr>
              <a:t>ذهنی بدون فشار فعالیت بدنی به فرد کمک </a:t>
            </a:r>
            <a:r>
              <a:rPr lang="fa-IR" b="1" dirty="0" smtClean="0">
                <a:solidFill>
                  <a:srgbClr val="00B050"/>
                </a:solidFill>
                <a:cs typeface="B Lotus" pitchFamily="2" charset="-78"/>
              </a:rPr>
              <a:t>می کند </a:t>
            </a:r>
            <a:r>
              <a:rPr lang="fa-IR" b="1" dirty="0">
                <a:solidFill>
                  <a:srgbClr val="00B050"/>
                </a:solidFill>
                <a:cs typeface="B Lotus" pitchFamily="2" charset="-78"/>
              </a:rPr>
              <a:t>تا </a:t>
            </a:r>
            <a:r>
              <a:rPr lang="fa-IR" b="1" dirty="0" smtClean="0">
                <a:solidFill>
                  <a:srgbClr val="00B050"/>
                </a:solidFill>
                <a:cs typeface="B Lotus" pitchFamily="2" charset="-78"/>
              </a:rPr>
              <a:t>به بسیاری از سوالات مربوط به اجرا پاسخ دهد.</a:t>
            </a:r>
            <a:endParaRPr lang="en-US" b="1" dirty="0">
              <a:solidFill>
                <a:srgbClr val="00B050"/>
              </a:solidFill>
              <a:cs typeface="B Lotus"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533400" y="914400"/>
            <a:ext cx="7924800" cy="1143000"/>
          </a:xfrm>
          <a:prstGeom prst="roundRect">
            <a:avLst>
              <a:gd name="adj" fmla="val 21667"/>
            </a:avLst>
          </a:prstGeom>
        </p:spPr>
        <p:txBody>
          <a:bodyPr/>
          <a:lstStyle/>
          <a:p>
            <a:pPr marL="0" marR="0" lvl="0" indent="0" algn="r" defTabSz="914400" rtl="1" eaLnBrk="1" fontAlgn="base" latinLnBrk="0" hangingPunct="1">
              <a:lnSpc>
                <a:spcPct val="90000"/>
              </a:lnSpc>
              <a:spcBef>
                <a:spcPct val="0"/>
              </a:spcBef>
              <a:spcAft>
                <a:spcPct val="0"/>
              </a:spcAft>
              <a:buClrTx/>
              <a:buSzTx/>
              <a:buFontTx/>
              <a:buNone/>
              <a:tabLst/>
              <a:defRPr/>
            </a:pPr>
            <a:r>
              <a:rPr kumimoji="0" lang="fa-IR" sz="3600" b="1" i="0" u="none" strike="noStrike" kern="0" cap="none" spc="0" normalizeH="0" baseline="0" noProof="0" dirty="0" smtClean="0">
                <a:ln>
                  <a:noFill/>
                </a:ln>
                <a:solidFill>
                  <a:schemeClr val="accent5">
                    <a:lumMod val="50000"/>
                  </a:schemeClr>
                </a:solidFill>
                <a:effectLst/>
                <a:uLnTx/>
                <a:uFillTx/>
                <a:latin typeface="+mj-lt"/>
                <a:ea typeface="+mj-ea"/>
                <a:cs typeface="B Titr" pitchFamily="2" charset="-78"/>
              </a:rPr>
              <a:t>تئوری مهارت های روانی </a:t>
            </a:r>
            <a:endParaRPr kumimoji="0" lang="en-US" sz="3600" b="0" i="0" u="none" strike="noStrike" kern="0" cap="none" spc="0" normalizeH="0" baseline="0" noProof="0" dirty="0">
              <a:ln>
                <a:noFill/>
              </a:ln>
              <a:solidFill>
                <a:schemeClr val="accent5">
                  <a:lumMod val="50000"/>
                </a:schemeClr>
              </a:solidFill>
              <a:effectLst/>
              <a:uLnTx/>
              <a:uFillTx/>
              <a:latin typeface="+mj-lt"/>
              <a:ea typeface="+mj-ea"/>
              <a:cs typeface="B Titr" pitchFamily="2" charset="-78"/>
            </a:endParaRPr>
          </a:p>
        </p:txBody>
      </p:sp>
      <p:sp>
        <p:nvSpPr>
          <p:cNvPr id="5" name="Rectangle 3"/>
          <p:cNvSpPr txBox="1">
            <a:spLocks noChangeArrowheads="1"/>
          </p:cNvSpPr>
          <p:nvPr/>
        </p:nvSpPr>
        <p:spPr>
          <a:xfrm>
            <a:off x="1447800" y="2524125"/>
            <a:ext cx="7239000" cy="4029075"/>
          </a:xfrm>
          <a:prstGeom prst="rect">
            <a:avLst/>
          </a:prstGeom>
        </p:spPr>
        <p:txBody>
          <a:bodyPr/>
          <a:lstStyle/>
          <a:p>
            <a:pPr marL="342900" lvl="0" indent="-342900" algn="just">
              <a:spcBef>
                <a:spcPct val="20000"/>
              </a:spcBef>
              <a:buClr>
                <a:schemeClr val="tx1"/>
              </a:buClr>
              <a:buSzPct val="75000"/>
              <a:buFont typeface="Wingdings" pitchFamily="2" charset="2"/>
              <a:buChar char="l"/>
            </a:pPr>
            <a:r>
              <a:rPr lang="fa-IR" sz="3200" dirty="0" smtClean="0">
                <a:cs typeface="B Lotus" pitchFamily="2" charset="-78"/>
              </a:rPr>
              <a:t>روان شناسان ورزشی اخیرا اثبات کرده اند که تصویرسازی ذهنی در توسعه و ظرافت </a:t>
            </a:r>
            <a:r>
              <a:rPr lang="fa-IR" sz="3200" dirty="0" smtClean="0">
                <a:solidFill>
                  <a:schemeClr val="accent4">
                    <a:lumMod val="75000"/>
                    <a:lumOff val="25000"/>
                  </a:schemeClr>
                </a:solidFill>
                <a:cs typeface="B Lotus" pitchFamily="2" charset="-78"/>
              </a:rPr>
              <a:t>مهارت های روانی </a:t>
            </a:r>
            <a:r>
              <a:rPr lang="fa-IR" sz="3200" dirty="0" smtClean="0">
                <a:cs typeface="B Lotus" pitchFamily="2" charset="-78"/>
              </a:rPr>
              <a:t>نیز موثر واقع می شود. </a:t>
            </a:r>
          </a:p>
          <a:p>
            <a:pPr marL="342900" lvl="0" indent="-342900" algn="just">
              <a:spcBef>
                <a:spcPct val="20000"/>
              </a:spcBef>
              <a:buClr>
                <a:schemeClr val="tx1"/>
              </a:buClr>
              <a:buSzPct val="75000"/>
              <a:buFont typeface="Wingdings" pitchFamily="2" charset="2"/>
              <a:buChar char="l"/>
            </a:pPr>
            <a:r>
              <a:rPr lang="fa-IR" sz="3200" dirty="0" smtClean="0">
                <a:cs typeface="B Lotus" pitchFamily="2" charset="-78"/>
              </a:rPr>
              <a:t>برای مثال، تصویرسازی ذهنی می تواند </a:t>
            </a:r>
            <a:r>
              <a:rPr lang="fa-IR" sz="3200" dirty="0" smtClean="0">
                <a:solidFill>
                  <a:schemeClr val="accent4">
                    <a:lumMod val="75000"/>
                    <a:lumOff val="25000"/>
                  </a:schemeClr>
                </a:solidFill>
                <a:cs typeface="B Lotus" pitchFamily="2" charset="-78"/>
              </a:rPr>
              <a:t>تمرکز</a:t>
            </a:r>
            <a:r>
              <a:rPr lang="fa-IR" sz="3200" dirty="0" smtClean="0">
                <a:cs typeface="B Lotus" pitchFamily="2" charset="-78"/>
              </a:rPr>
              <a:t> را بهبود بخشد، ا</a:t>
            </a:r>
            <a:r>
              <a:rPr lang="fa-IR" sz="3200" dirty="0" smtClean="0">
                <a:solidFill>
                  <a:schemeClr val="accent4">
                    <a:lumMod val="75000"/>
                    <a:lumOff val="25000"/>
                  </a:schemeClr>
                </a:solidFill>
                <a:cs typeface="B Lotus" pitchFamily="2" charset="-78"/>
              </a:rPr>
              <a:t>ضطراب</a:t>
            </a:r>
            <a:r>
              <a:rPr lang="fa-IR" sz="3200" dirty="0" smtClean="0">
                <a:cs typeface="B Lotus" pitchFamily="2" charset="-78"/>
              </a:rPr>
              <a:t> را کاهش دهد، موجب بالا رفتن </a:t>
            </a:r>
            <a:r>
              <a:rPr lang="fa-IR" sz="3200" dirty="0" smtClean="0">
                <a:solidFill>
                  <a:schemeClr val="accent4">
                    <a:lumMod val="75000"/>
                    <a:lumOff val="25000"/>
                  </a:schemeClr>
                </a:solidFill>
                <a:cs typeface="B Lotus" pitchFamily="2" charset="-78"/>
              </a:rPr>
              <a:t>اطمینان</a:t>
            </a:r>
            <a:r>
              <a:rPr lang="fa-IR" sz="3200" dirty="0" smtClean="0">
                <a:cs typeface="B Lotus" pitchFamily="2" charset="-78"/>
              </a:rPr>
              <a:t> گردد، بر کلیه مهارت های روانی موثر در اجرا تاثیر گذارد و </a:t>
            </a:r>
            <a:r>
              <a:rPr lang="fa-IR" sz="3200" dirty="0" smtClean="0">
                <a:solidFill>
                  <a:schemeClr val="accent4">
                    <a:lumMod val="75000"/>
                    <a:lumOff val="25000"/>
                  </a:schemeClr>
                </a:solidFill>
                <a:cs typeface="B Lotus" pitchFamily="2" charset="-78"/>
              </a:rPr>
              <a:t>وسیله ای برای تمرین و یادگیری مهارت های مختلف روانی باشد.</a:t>
            </a:r>
            <a:endParaRPr kumimoji="0" lang="en-US" sz="3200" b="1" i="0" u="none" strike="noStrike" kern="0" cap="none" spc="0" normalizeH="0" baseline="0" noProof="0" dirty="0">
              <a:ln>
                <a:noFill/>
              </a:ln>
              <a:solidFill>
                <a:schemeClr val="accent4">
                  <a:lumMod val="75000"/>
                  <a:lumOff val="25000"/>
                </a:schemeClr>
              </a:solidFill>
              <a:effectLst/>
              <a:uLnTx/>
              <a:uFillTx/>
              <a:latin typeface="+mn-lt"/>
              <a:cs typeface="B Lotus" pitchFamily="2" charset="-78"/>
            </a:endParaRPr>
          </a:p>
        </p:txBody>
      </p:sp>
    </p:spTree>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r"/>
            <a:r>
              <a:rPr lang="fa-IR" dirty="0" smtClean="0">
                <a:solidFill>
                  <a:srgbClr val="7030A0"/>
                </a:solidFill>
                <a:cs typeface="B Titr" pitchFamily="2" charset="-78"/>
              </a:rPr>
              <a:t>اهمیت و ضرورت استفاده از تمرین ذهنی</a:t>
            </a:r>
            <a:endParaRPr lang="en-US" dirty="0">
              <a:solidFill>
                <a:srgbClr val="7030A0"/>
              </a:solidFill>
              <a:cs typeface="B Titr" pitchFamily="2" charset="-78"/>
            </a:endParaRPr>
          </a:p>
        </p:txBody>
      </p:sp>
      <p:sp>
        <p:nvSpPr>
          <p:cNvPr id="3" name="Content Placeholder 2"/>
          <p:cNvSpPr>
            <a:spLocks noGrp="1"/>
          </p:cNvSpPr>
          <p:nvPr>
            <p:ph idx="1"/>
          </p:nvPr>
        </p:nvSpPr>
        <p:spPr>
          <a:xfrm>
            <a:off x="990600" y="2514600"/>
            <a:ext cx="7540625" cy="4495800"/>
          </a:xfrm>
        </p:spPr>
        <p:txBody>
          <a:bodyPr/>
          <a:lstStyle/>
          <a:p>
            <a:pPr algn="just">
              <a:lnSpc>
                <a:spcPct val="120000"/>
              </a:lnSpc>
            </a:pPr>
            <a:r>
              <a:rPr lang="fa-IR" b="1" dirty="0" smtClean="0">
                <a:cs typeface="B Lotus" pitchFamily="2" charset="-78"/>
              </a:rPr>
              <a:t>از خصوصیات بارز و شاخص تمرینات ذهنی </a:t>
            </a:r>
            <a:r>
              <a:rPr lang="fa-IR" b="1" dirty="0" smtClean="0">
                <a:solidFill>
                  <a:srgbClr val="0070C0"/>
                </a:solidFill>
                <a:cs typeface="B Lotus" pitchFamily="2" charset="-78"/>
              </a:rPr>
              <a:t>بی خطر بودن، بی هزینه بودن، عدم نیاز به تجهیزات و مربی، وقت گیرنبودن، عدم بروز خستگی </a:t>
            </a:r>
            <a:r>
              <a:rPr lang="fa-IR" b="1" dirty="0" smtClean="0">
                <a:cs typeface="B Lotus" pitchFamily="2" charset="-78"/>
              </a:rPr>
              <a:t>و غیره می باشد.</a:t>
            </a:r>
          </a:p>
          <a:p>
            <a:pPr algn="just">
              <a:lnSpc>
                <a:spcPct val="120000"/>
              </a:lnSpc>
            </a:pPr>
            <a:r>
              <a:rPr lang="fa-IR" b="1" dirty="0" smtClean="0">
                <a:cs typeface="B Lotus" pitchFamily="2" charset="-78"/>
              </a:rPr>
              <a:t>از طریق ذهنی می توان گروهی از ورزشکاران را که </a:t>
            </a:r>
            <a:r>
              <a:rPr lang="fa-IR" b="1" dirty="0" smtClean="0">
                <a:solidFill>
                  <a:srgbClr val="0070C0"/>
                </a:solidFill>
                <a:cs typeface="B Lotus" pitchFamily="2" charset="-78"/>
              </a:rPr>
              <a:t>دچار آسیب دیدگی </a:t>
            </a:r>
            <a:r>
              <a:rPr lang="fa-IR" b="1" dirty="0" smtClean="0">
                <a:cs typeface="B Lotus" pitchFamily="2" charset="-78"/>
              </a:rPr>
              <a:t>شده اند یا به علل دیگر از </a:t>
            </a:r>
            <a:r>
              <a:rPr lang="fa-IR" b="1" dirty="0" smtClean="0">
                <a:solidFill>
                  <a:srgbClr val="0070C0"/>
                </a:solidFill>
                <a:cs typeface="B Lotus" pitchFamily="2" charset="-78"/>
              </a:rPr>
              <a:t>تمرینات دور </a:t>
            </a:r>
            <a:r>
              <a:rPr lang="fa-IR" b="1" dirty="0" smtClean="0">
                <a:cs typeface="B Lotus" pitchFamily="2" charset="-78"/>
              </a:rPr>
              <a:t>هستند، </a:t>
            </a:r>
            <a:r>
              <a:rPr lang="fa-IR" b="1" dirty="0" smtClean="0">
                <a:solidFill>
                  <a:srgbClr val="0070C0"/>
                </a:solidFill>
                <a:cs typeface="B Lotus" pitchFamily="2" charset="-78"/>
              </a:rPr>
              <a:t>درگیر تمرین </a:t>
            </a:r>
            <a:r>
              <a:rPr lang="fa-IR" b="1" dirty="0" smtClean="0">
                <a:cs typeface="B Lotus" pitchFamily="2" charset="-78"/>
              </a:rPr>
              <a:t>کرد.</a:t>
            </a:r>
          </a:p>
          <a:p>
            <a:pPr>
              <a:lnSpc>
                <a:spcPct val="120000"/>
              </a:lnSpc>
            </a:pPr>
            <a:endParaRPr lang="en-US" b="1" dirty="0"/>
          </a:p>
        </p:txBody>
      </p:sp>
    </p:spTree>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a:xfrm>
            <a:off x="838200" y="2524125"/>
            <a:ext cx="7693025" cy="3724275"/>
          </a:xfrm>
        </p:spPr>
        <p:txBody>
          <a:bodyPr/>
          <a:lstStyle/>
          <a:p>
            <a:pPr algn="ctr">
              <a:lnSpc>
                <a:spcPct val="120000"/>
              </a:lnSpc>
            </a:pPr>
            <a:r>
              <a:rPr lang="fa-IR" sz="4000" b="1" dirty="0" smtClean="0">
                <a:solidFill>
                  <a:srgbClr val="92D050"/>
                </a:solidFill>
                <a:cs typeface="B Lotus" pitchFamily="2" charset="-78"/>
              </a:rPr>
              <a:t>تمرینات ذهنی دلگرمی برای موفقیت را بیشتر می نماید و آینده ای مطمئن تر و افقی روشن تر را پیش روی ورزشکاران قرار   می دهد.</a:t>
            </a:r>
          </a:p>
          <a:p>
            <a:pPr algn="ctr">
              <a:lnSpc>
                <a:spcPct val="120000"/>
              </a:lnSpc>
            </a:pPr>
            <a:endParaRPr lang="en-US" sz="4000" b="1" dirty="0">
              <a:solidFill>
                <a:srgbClr val="92D050"/>
              </a:solidFill>
            </a:endParaRPr>
          </a:p>
        </p:txBody>
      </p:sp>
    </p:spTree>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Grp="1" noChangeArrowheads="1"/>
          </p:cNvSpPr>
          <p:nvPr>
            <p:ph type="title"/>
          </p:nvPr>
        </p:nvSpPr>
        <p:spPr/>
        <p:txBody>
          <a:bodyPr/>
          <a:lstStyle/>
          <a:p>
            <a:pPr algn="ctr"/>
            <a:r>
              <a:rPr lang="fa-IR" dirty="0">
                <a:cs typeface="B Titr" pitchFamily="2" charset="-78"/>
              </a:rPr>
              <a:t>تمرین </a:t>
            </a:r>
            <a:r>
              <a:rPr lang="fa-IR" dirty="0" smtClean="0">
                <a:cs typeface="B Titr" pitchFamily="2" charset="-78"/>
              </a:rPr>
              <a:t>مسدود </a:t>
            </a:r>
            <a:r>
              <a:rPr lang="fa-IR" dirty="0">
                <a:cs typeface="B Titr" pitchFamily="2" charset="-78"/>
              </a:rPr>
              <a:t>و تمرین تصادفی</a:t>
            </a:r>
            <a:endParaRPr lang="en-US" dirty="0">
              <a:cs typeface="B Titr" pitchFamily="2" charset="-78"/>
            </a:endParaRPr>
          </a:p>
        </p:txBody>
      </p:sp>
      <p:sp>
        <p:nvSpPr>
          <p:cNvPr id="71683" name="Rectangle 3"/>
          <p:cNvSpPr>
            <a:spLocks noGrp="1" noChangeArrowheads="1"/>
          </p:cNvSpPr>
          <p:nvPr>
            <p:ph idx="1"/>
          </p:nvPr>
        </p:nvSpPr>
        <p:spPr>
          <a:xfrm>
            <a:off x="1066800" y="2600325"/>
            <a:ext cx="7924800" cy="3724275"/>
          </a:xfrm>
        </p:spPr>
        <p:txBody>
          <a:bodyPr/>
          <a:lstStyle/>
          <a:p>
            <a:pPr algn="just"/>
            <a:r>
              <a:rPr lang="fa-IR" sz="3600" b="1" dirty="0">
                <a:solidFill>
                  <a:srgbClr val="D60093"/>
                </a:solidFill>
                <a:cs typeface="B Nazanin" pitchFamily="2" charset="-78"/>
              </a:rPr>
              <a:t>در یک جلسه تمرین ممکن است نیاز براین باشد که چند تکنیک آموزش داده شود. به عنوان مثال در فوتبال ؛ والیبال و..... </a:t>
            </a:r>
            <a:r>
              <a:rPr lang="fa-IR" sz="3600" b="1" dirty="0" smtClean="0">
                <a:solidFill>
                  <a:srgbClr val="D60093"/>
                </a:solidFill>
                <a:cs typeface="B Nazanin" pitchFamily="2" charset="-78"/>
              </a:rPr>
              <a:t>تکنیک های </a:t>
            </a:r>
            <a:r>
              <a:rPr lang="fa-IR" sz="3600" b="1" dirty="0">
                <a:solidFill>
                  <a:srgbClr val="D60093"/>
                </a:solidFill>
                <a:cs typeface="B Nazanin" pitchFamily="2" charset="-78"/>
              </a:rPr>
              <a:t>مختلف اجرا شود.</a:t>
            </a:r>
          </a:p>
          <a:p>
            <a:pPr algn="just"/>
            <a:r>
              <a:rPr lang="fa-IR" sz="3600" b="1" dirty="0">
                <a:solidFill>
                  <a:srgbClr val="D60093"/>
                </a:solidFill>
                <a:cs typeface="B Nazanin" pitchFamily="2" charset="-78"/>
              </a:rPr>
              <a:t>در این مواقع به دو صورت </a:t>
            </a:r>
            <a:r>
              <a:rPr lang="fa-IR" sz="3600" b="1" dirty="0">
                <a:solidFill>
                  <a:srgbClr val="7030A0"/>
                </a:solidFill>
                <a:cs typeface="B Nazanin" pitchFamily="2" charset="-78"/>
              </a:rPr>
              <a:t>مسدود </a:t>
            </a:r>
            <a:r>
              <a:rPr lang="fa-IR" sz="3600" b="1" dirty="0">
                <a:solidFill>
                  <a:srgbClr val="D60093"/>
                </a:solidFill>
                <a:cs typeface="B Nazanin" pitchFamily="2" charset="-78"/>
              </a:rPr>
              <a:t>و</a:t>
            </a:r>
            <a:r>
              <a:rPr lang="fa-IR" sz="3600" b="1" dirty="0">
                <a:solidFill>
                  <a:srgbClr val="7030A0"/>
                </a:solidFill>
                <a:cs typeface="B Nazanin" pitchFamily="2" charset="-78"/>
              </a:rPr>
              <a:t> تصادفی </a:t>
            </a:r>
            <a:r>
              <a:rPr lang="fa-IR" sz="3600" b="1" dirty="0">
                <a:solidFill>
                  <a:srgbClr val="D60093"/>
                </a:solidFill>
                <a:cs typeface="B Nazanin" pitchFamily="2" charset="-78"/>
              </a:rPr>
              <a:t>تمرین صورت می گیرد.</a:t>
            </a:r>
            <a:endParaRPr lang="en-US" sz="3600" b="1" dirty="0">
              <a:solidFill>
                <a:srgbClr val="D60093"/>
              </a:solidFill>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Grp="1" noChangeArrowheads="1"/>
          </p:cNvSpPr>
          <p:nvPr>
            <p:ph type="title"/>
          </p:nvPr>
        </p:nvSpPr>
        <p:spPr/>
        <p:txBody>
          <a:bodyPr/>
          <a:lstStyle/>
          <a:p>
            <a:pPr algn="ctr"/>
            <a:r>
              <a:rPr lang="fa-IR" sz="4400" dirty="0">
                <a:cs typeface="B Titr" pitchFamily="2" charset="-78"/>
              </a:rPr>
              <a:t>تمرین مسدود</a:t>
            </a:r>
            <a:endParaRPr lang="en-US" sz="4400" dirty="0">
              <a:cs typeface="B Titr" pitchFamily="2" charset="-78"/>
            </a:endParaRPr>
          </a:p>
        </p:txBody>
      </p:sp>
      <p:sp>
        <p:nvSpPr>
          <p:cNvPr id="72707" name="Rectangle 3"/>
          <p:cNvSpPr>
            <a:spLocks noGrp="1" noChangeArrowheads="1"/>
          </p:cNvSpPr>
          <p:nvPr>
            <p:ph idx="1"/>
          </p:nvPr>
        </p:nvSpPr>
        <p:spPr>
          <a:xfrm>
            <a:off x="990600" y="2362200"/>
            <a:ext cx="7540625" cy="4114800"/>
          </a:xfrm>
        </p:spPr>
        <p:txBody>
          <a:bodyPr/>
          <a:lstStyle/>
          <a:p>
            <a:pPr algn="just"/>
            <a:endParaRPr lang="fa-IR" sz="3200" b="1" dirty="0">
              <a:solidFill>
                <a:srgbClr val="D60093"/>
              </a:solidFill>
              <a:cs typeface="B Nazanin" pitchFamily="2" charset="-78"/>
            </a:endParaRPr>
          </a:p>
          <a:p>
            <a:pPr algn="just"/>
            <a:endParaRPr lang="fa-IR" sz="3200" b="1" dirty="0">
              <a:solidFill>
                <a:srgbClr val="D60093"/>
              </a:solidFill>
              <a:cs typeface="B Nazanin" pitchFamily="2" charset="-78"/>
            </a:endParaRPr>
          </a:p>
          <a:p>
            <a:pPr algn="just"/>
            <a:r>
              <a:rPr lang="fa-IR" sz="3200" b="1" dirty="0">
                <a:solidFill>
                  <a:srgbClr val="D60093"/>
                </a:solidFill>
                <a:cs typeface="B Nazanin" pitchFamily="2" charset="-78"/>
              </a:rPr>
              <a:t>در تمرین مسدود ابتدا مهارت الف را انجام داده وتمام می کنیم و سپس مهارت ب و بعد مهارت ج را تمرین می کنیم.</a:t>
            </a:r>
          </a:p>
          <a:p>
            <a:pPr algn="just"/>
            <a:r>
              <a:rPr lang="fa-IR" sz="3200" b="1" dirty="0">
                <a:solidFill>
                  <a:srgbClr val="D60093"/>
                </a:solidFill>
                <a:cs typeface="B Nazanin" pitchFamily="2" charset="-78"/>
              </a:rPr>
              <a:t>به این روش که در آن تمام </a:t>
            </a:r>
            <a:r>
              <a:rPr lang="fa-IR" sz="3200" b="1" dirty="0" smtClean="0">
                <a:solidFill>
                  <a:srgbClr val="D60093"/>
                </a:solidFill>
                <a:cs typeface="B Nazanin" pitchFamily="2" charset="-78"/>
              </a:rPr>
              <a:t>کوشش های </a:t>
            </a:r>
            <a:r>
              <a:rPr lang="fa-IR" sz="3200" b="1" dirty="0">
                <a:solidFill>
                  <a:srgbClr val="D60093"/>
                </a:solidFill>
                <a:cs typeface="B Nazanin" pitchFamily="2" charset="-78"/>
              </a:rPr>
              <a:t>تمرینی  یک مهارت پیش از شروع مهارت بعدی کامل میشود  تمرین مسدود می گویند.</a:t>
            </a:r>
          </a:p>
          <a:p>
            <a:pPr algn="just"/>
            <a:endParaRPr lang="en-US" sz="3200" b="1" dirty="0">
              <a:solidFill>
                <a:srgbClr val="D60093"/>
              </a:solidFill>
              <a:cs typeface="B Nazanin" pitchFamily="2" charset="-78"/>
            </a:endParaRPr>
          </a:p>
        </p:txBody>
      </p:sp>
      <p:sp>
        <p:nvSpPr>
          <p:cNvPr id="72708" name="Oval 4"/>
          <p:cNvSpPr>
            <a:spLocks noChangeArrowheads="1"/>
          </p:cNvSpPr>
          <p:nvPr/>
        </p:nvSpPr>
        <p:spPr bwMode="auto">
          <a:xfrm>
            <a:off x="6324600" y="2590800"/>
            <a:ext cx="1676400" cy="685800"/>
          </a:xfrm>
          <a:prstGeom prst="ellipse">
            <a:avLst/>
          </a:prstGeom>
          <a:solidFill>
            <a:schemeClr val="accent1"/>
          </a:solidFill>
          <a:ln w="9525">
            <a:solidFill>
              <a:schemeClr val="tx1"/>
            </a:solidFill>
            <a:round/>
            <a:headEnd/>
            <a:tailEnd/>
          </a:ln>
          <a:effectLst/>
        </p:spPr>
        <p:txBody>
          <a:bodyPr wrap="none" anchor="ctr"/>
          <a:lstStyle/>
          <a:p>
            <a:r>
              <a:rPr lang="fa-IR" dirty="0"/>
              <a:t>الف</a:t>
            </a:r>
            <a:endParaRPr lang="en-US" dirty="0"/>
          </a:p>
        </p:txBody>
      </p:sp>
      <p:sp>
        <p:nvSpPr>
          <p:cNvPr id="72711" name="Oval 7"/>
          <p:cNvSpPr>
            <a:spLocks noChangeArrowheads="1"/>
          </p:cNvSpPr>
          <p:nvPr/>
        </p:nvSpPr>
        <p:spPr bwMode="auto">
          <a:xfrm>
            <a:off x="4038600" y="2590800"/>
            <a:ext cx="1828800" cy="685800"/>
          </a:xfrm>
          <a:prstGeom prst="ellipse">
            <a:avLst/>
          </a:prstGeom>
          <a:solidFill>
            <a:schemeClr val="accent1"/>
          </a:solidFill>
          <a:ln w="9525">
            <a:solidFill>
              <a:schemeClr val="tx1"/>
            </a:solidFill>
            <a:round/>
            <a:headEnd/>
            <a:tailEnd/>
          </a:ln>
          <a:effectLst/>
        </p:spPr>
        <p:txBody>
          <a:bodyPr wrap="none" anchor="ctr"/>
          <a:lstStyle/>
          <a:p>
            <a:r>
              <a:rPr lang="fa-IR"/>
              <a:t>ب</a:t>
            </a:r>
            <a:endParaRPr lang="en-US"/>
          </a:p>
        </p:txBody>
      </p:sp>
      <p:sp>
        <p:nvSpPr>
          <p:cNvPr id="72712" name="Oval 8"/>
          <p:cNvSpPr>
            <a:spLocks noChangeArrowheads="1"/>
          </p:cNvSpPr>
          <p:nvPr/>
        </p:nvSpPr>
        <p:spPr bwMode="auto">
          <a:xfrm>
            <a:off x="1447800" y="2590800"/>
            <a:ext cx="1981200" cy="685800"/>
          </a:xfrm>
          <a:prstGeom prst="ellipse">
            <a:avLst/>
          </a:prstGeom>
          <a:solidFill>
            <a:schemeClr val="accent1"/>
          </a:solidFill>
          <a:ln w="9525">
            <a:solidFill>
              <a:schemeClr val="tx1"/>
            </a:solidFill>
            <a:round/>
            <a:headEnd/>
            <a:tailEnd/>
          </a:ln>
          <a:effectLst/>
        </p:spPr>
        <p:txBody>
          <a:bodyPr wrap="none" anchor="ctr"/>
          <a:lstStyle/>
          <a:p>
            <a:r>
              <a:rPr lang="fa-IR"/>
              <a:t>ج</a:t>
            </a:r>
            <a:endParaRPr lang="en-US"/>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Grp="1" noChangeArrowheads="1"/>
          </p:cNvSpPr>
          <p:nvPr>
            <p:ph type="title"/>
          </p:nvPr>
        </p:nvSpPr>
        <p:spPr/>
        <p:txBody>
          <a:bodyPr/>
          <a:lstStyle/>
          <a:p>
            <a:pPr algn="ctr"/>
            <a:r>
              <a:rPr lang="fa-IR" sz="4400" dirty="0">
                <a:cs typeface="B Titr" pitchFamily="2" charset="-78"/>
              </a:rPr>
              <a:t>تمرین تصادفی</a:t>
            </a:r>
            <a:endParaRPr lang="en-US" sz="4400" dirty="0">
              <a:cs typeface="B Titr" pitchFamily="2" charset="-78"/>
            </a:endParaRPr>
          </a:p>
        </p:txBody>
      </p:sp>
      <p:sp>
        <p:nvSpPr>
          <p:cNvPr id="73731" name="Rectangle 3"/>
          <p:cNvSpPr>
            <a:spLocks noGrp="1" noChangeArrowheads="1"/>
          </p:cNvSpPr>
          <p:nvPr>
            <p:ph idx="1"/>
          </p:nvPr>
        </p:nvSpPr>
        <p:spPr>
          <a:xfrm>
            <a:off x="3733800" y="2362200"/>
            <a:ext cx="4797425" cy="4038600"/>
          </a:xfrm>
        </p:spPr>
        <p:txBody>
          <a:bodyPr/>
          <a:lstStyle/>
          <a:p>
            <a:pPr algn="just"/>
            <a:r>
              <a:rPr lang="fa-IR" sz="3600" b="1" dirty="0">
                <a:solidFill>
                  <a:srgbClr val="D60093"/>
                </a:solidFill>
                <a:cs typeface="B Nazanin" pitchFamily="2" charset="-78"/>
              </a:rPr>
              <a:t>در تمرین تصادفی ترتیب ارائه </a:t>
            </a:r>
            <a:r>
              <a:rPr lang="fa-IR" sz="3600" b="1" dirty="0" smtClean="0">
                <a:solidFill>
                  <a:srgbClr val="D60093"/>
                </a:solidFill>
                <a:cs typeface="B Nazanin" pitchFamily="2" charset="-78"/>
              </a:rPr>
              <a:t>مهارت ها </a:t>
            </a:r>
            <a:r>
              <a:rPr lang="fa-IR" sz="3600" b="1" dirty="0">
                <a:solidFill>
                  <a:srgbClr val="D60093"/>
                </a:solidFill>
                <a:cs typeface="B Nazanin" pitchFamily="2" charset="-78"/>
              </a:rPr>
              <a:t>آرایش تصادفی دارند.</a:t>
            </a:r>
          </a:p>
          <a:p>
            <a:pPr algn="just"/>
            <a:r>
              <a:rPr lang="fa-IR" sz="3600" b="1" dirty="0">
                <a:solidFill>
                  <a:srgbClr val="D60093"/>
                </a:solidFill>
                <a:cs typeface="B Nazanin" pitchFamily="2" charset="-78"/>
              </a:rPr>
              <a:t>فراگیرنده در این تمرین </a:t>
            </a:r>
            <a:r>
              <a:rPr lang="fa-IR" sz="3600" b="1" dirty="0" smtClean="0">
                <a:solidFill>
                  <a:srgbClr val="D60093"/>
                </a:solidFill>
                <a:cs typeface="B Nazanin" pitchFamily="2" charset="-78"/>
              </a:rPr>
              <a:t>    می </a:t>
            </a:r>
            <a:r>
              <a:rPr lang="fa-IR" sz="3600" b="1" dirty="0">
                <a:solidFill>
                  <a:srgbClr val="D60093"/>
                </a:solidFill>
                <a:cs typeface="B Nazanin" pitchFamily="2" charset="-78"/>
              </a:rPr>
              <a:t>تواند هر کدام از سه مهارت را بدون ترتیب انجام دهد.</a:t>
            </a:r>
            <a:endParaRPr lang="en-US" sz="3600" b="1" dirty="0">
              <a:solidFill>
                <a:srgbClr val="D60093"/>
              </a:solidFill>
              <a:cs typeface="B Nazanin" pitchFamily="2" charset="-78"/>
            </a:endParaRPr>
          </a:p>
        </p:txBody>
      </p:sp>
      <p:pic>
        <p:nvPicPr>
          <p:cNvPr id="1026" name="Picture 2" descr="C:\Users\asuse\Desktop\landing.gif"/>
          <p:cNvPicPr>
            <a:picLocks noChangeAspect="1" noChangeArrowheads="1" noCrop="1"/>
          </p:cNvPicPr>
          <p:nvPr/>
        </p:nvPicPr>
        <p:blipFill>
          <a:blip r:embed="rId2"/>
          <a:srcRect/>
          <a:stretch>
            <a:fillRect/>
          </a:stretch>
        </p:blipFill>
        <p:spPr bwMode="auto">
          <a:xfrm>
            <a:off x="381000" y="2438400"/>
            <a:ext cx="3027697" cy="3581400"/>
          </a:xfrm>
          <a:prstGeom prst="rect">
            <a:avLst/>
          </a:prstGeom>
          <a:noFill/>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0" y="0"/>
          <a:ext cx="9144000" cy="275844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85800">
                <a:tc>
                  <a:txBody>
                    <a:bodyPr/>
                    <a:lstStyle/>
                    <a:p>
                      <a:pPr algn="ctr"/>
                      <a:r>
                        <a:rPr lang="fa-IR" sz="2000" dirty="0" smtClean="0"/>
                        <a:t>مهارتهای شناختی         </a:t>
                      </a:r>
                      <a:endParaRPr lang="en-US" sz="2000" dirty="0"/>
                    </a:p>
                  </a:txBody>
                  <a:tcPr anchor="ctr"/>
                </a:tc>
                <a:tc>
                  <a:txBody>
                    <a:bodyPr/>
                    <a:lstStyle/>
                    <a:p>
                      <a:pPr algn="ctr"/>
                      <a:r>
                        <a:rPr lang="fa-IR" sz="2000" dirty="0" smtClean="0"/>
                        <a:t>        مهارتهای حرکتی         </a:t>
                      </a:r>
                      <a:endParaRPr lang="en-US" sz="2000" dirty="0"/>
                    </a:p>
                  </a:txBody>
                  <a:tcPr anchor="ctr"/>
                </a:tc>
                <a:extLst>
                  <a:ext uri="{0D108BD9-81ED-4DB2-BD59-A6C34878D82A}">
                    <a16:rowId xmlns:a16="http://schemas.microsoft.com/office/drawing/2014/main" val="10000"/>
                  </a:ext>
                </a:extLst>
              </a:tr>
              <a:tr h="1066800">
                <a:tc>
                  <a:txBody>
                    <a:bodyPr/>
                    <a:lstStyle/>
                    <a:p>
                      <a:pPr algn="ctr"/>
                      <a:r>
                        <a:rPr lang="fa-IR" sz="2000" b="1" dirty="0" smtClean="0"/>
                        <a:t>حداکثر تصمیم گیری       </a:t>
                      </a:r>
                    </a:p>
                    <a:p>
                      <a:pPr algn="ctr"/>
                      <a:r>
                        <a:rPr lang="fa-IR" sz="2000" b="1" dirty="0" smtClean="0"/>
                        <a:t>حداقل کنترل</a:t>
                      </a:r>
                      <a:r>
                        <a:rPr lang="fa-IR" sz="2000" b="1" baseline="0" dirty="0" smtClean="0"/>
                        <a:t> حرکتی        </a:t>
                      </a:r>
                      <a:endParaRPr lang="en-US" sz="2000" b="1" dirty="0"/>
                    </a:p>
                  </a:txBody>
                  <a:tcPr anchor="ctr"/>
                </a:tc>
                <a:tc>
                  <a:txBody>
                    <a:bodyPr/>
                    <a:lstStyle/>
                    <a:p>
                      <a:pPr algn="ctr"/>
                      <a:r>
                        <a:rPr lang="fa-IR" sz="2000" b="1" dirty="0" smtClean="0"/>
                        <a:t>حداقل تصمیم گیری        </a:t>
                      </a:r>
                    </a:p>
                    <a:p>
                      <a:pPr algn="ctr"/>
                      <a:r>
                        <a:rPr lang="fa-IR" sz="2000" b="1" dirty="0" smtClean="0"/>
                        <a:t>حدااکثر کنترل حرکتی       </a:t>
                      </a:r>
                      <a:endParaRPr lang="en-US" sz="2000" b="1" dirty="0"/>
                    </a:p>
                  </a:txBody>
                  <a:tcPr anchor="ctr"/>
                </a:tc>
                <a:extLst>
                  <a:ext uri="{0D108BD9-81ED-4DB2-BD59-A6C34878D82A}">
                    <a16:rowId xmlns:a16="http://schemas.microsoft.com/office/drawing/2014/main" val="10001"/>
                  </a:ext>
                </a:extLst>
              </a:tr>
              <a:tr h="534693">
                <a:tc>
                  <a:txBody>
                    <a:bodyPr/>
                    <a:lstStyle/>
                    <a:p>
                      <a:pPr algn="ctr"/>
                      <a:r>
                        <a:rPr lang="fa-IR" sz="2000" b="1" dirty="0" smtClean="0"/>
                        <a:t>بازی شطرنج </a:t>
                      </a:r>
                      <a:r>
                        <a:rPr lang="fa-IR" sz="2000" dirty="0" smtClean="0"/>
                        <a:t>            </a:t>
                      </a:r>
                      <a:endParaRPr lang="fa-IR" sz="2000" b="1" dirty="0" smtClean="0"/>
                    </a:p>
                    <a:p>
                      <a:pPr algn="ctr"/>
                      <a:r>
                        <a:rPr lang="fa-IR" sz="2000" b="1" dirty="0" smtClean="0"/>
                        <a:t>مربیگری ورزش          </a:t>
                      </a:r>
                      <a:endParaRPr lang="en-US" sz="2000" b="1" dirty="0"/>
                    </a:p>
                  </a:txBody>
                  <a:tcPr anchor="ctr"/>
                </a:tc>
                <a:tc>
                  <a:txBody>
                    <a:bodyPr/>
                    <a:lstStyle/>
                    <a:p>
                      <a:pPr algn="ctr"/>
                      <a:r>
                        <a:rPr lang="fa-IR" sz="2000" b="1" dirty="0" smtClean="0"/>
                        <a:t>پرش ارتفاع                </a:t>
                      </a:r>
                    </a:p>
                    <a:p>
                      <a:pPr algn="ctr"/>
                      <a:r>
                        <a:rPr lang="fa-IR" sz="2000" b="1" dirty="0" smtClean="0"/>
                        <a:t>وزنه برداری               </a:t>
                      </a:r>
                    </a:p>
                    <a:p>
                      <a:r>
                        <a:rPr lang="fa-IR" sz="2000" dirty="0" smtClean="0"/>
                        <a:t>        </a:t>
                      </a:r>
                      <a:endParaRPr lang="en-US" sz="2000" dirty="0"/>
                    </a:p>
                  </a:txBody>
                  <a:tcPr anchor="ctr"/>
                </a:tc>
                <a:extLst>
                  <a:ext uri="{0D108BD9-81ED-4DB2-BD59-A6C34878D82A}">
                    <a16:rowId xmlns:a16="http://schemas.microsoft.com/office/drawing/2014/main" val="10002"/>
                  </a:ext>
                </a:extLst>
              </a:tr>
            </a:tbl>
          </a:graphicData>
        </a:graphic>
      </p:graphicFrame>
      <p:sp>
        <p:nvSpPr>
          <p:cNvPr id="132098" name="AutoShape 2" descr="data:image/jpeg;base64,/9j/4AAQSkZJRgABAQAAAQABAAD/2wCEAAkGBxQTEBQUEhQUFBQUFBQVFBQUFBQUFBQUFBQWFxQUFBQYHCggGBolHBQUITEhJSkrLi4uFx8zODMsNygtLisBCgoKDg0OGhAQGiwlICQ0LCwsLCwsLCwvLCwsLCwsLCwsLCwsLCwsLCwsLCwsLCwsLCwsLCwsLCwsLCwsLCwsLP/AABEIALgBEgMBIgACEQEDEQH/xAAcAAABBQEBAQAAAAAAAAAAAAAEAAECAwUGBwj/xABBEAACAQIEAwQIAwcDAgcAAAABAgADEQQSITEFQVEGEyJhMlJxgZGSodEUQrEHI2KCweHwM3KyFfE0Q1Njk6Kz/8QAGgEAAwEBAQEAAAAAAAAAAAAAAAECAwQFBv/EACoRAAICAQQBAgYCAwAAAAAAAAABAhEDBBIhMUEyUQUTFCJhsXGRFWKh/9oADAMBAAIRAxEAPwAU1hIGvMlsXG/ExCNcV5Pv5jd+YjWMAo1Xxcr/ABcymcx1vGFGk2MlLYqC5Y2SAUEHESBrGVgSRgOiLVDGzxNGgA95ISu8leFATkhKc0S1Nbc46CwgR5WrSYhQtxIGTUyuLNChbi4mQMYNHgFjGIGMYgIBbJEyp2lwSRalAOSjPGvLe5kloxWOgRxKrTQajKzRhYUB5JIJChSiNOFhQKVjCnCu6jinAdA/dRQvJFADPtJKIgI4EAsmIiIgI9oCsaTWICSEYrHEVoooBY0YmORGywC2RMiZbkk8MAHBZSwB1UMUJ9jDUHmD5c4ByG8D4BVxWbugLKCbnQXGXw35E5tPYZ2GB7AqlNWqsKjMQCq57Br2yIgKljvdiwAttpOt4UFpUQ3dPTBXMaeUGsC25KJrfc6fSZdftzh1Fqa1BYWDd2Db2AG83hhnP0KzJ5Ix9ToprcEwdNXZMKtSogK07FKneMNmKF2VRm0uy6W1I1leFxbUayqUw6EUUNZlpimrVidRSLaMosdBcjTraJOPJUcM+IG4srCopN/y5c5H0lmKNYqowzK75vExqLYpryNwDqDoOU2jh28SMnl3dGg9DCNTaq1CgrFSc1VO6sLakl1vTIHlynF4uoFdsgpVVGlwgTTqO7y3HQm82e19crhlR7FmsGy7Am/0yioPtOQ4fUIGXmm3mp/z9J36LTxacmcmpyS4SYTiKlNx4qYGu62UjyvbX3wNuFqxOWoAfVcEH2Ei9vpDaoDDXnzEzRiN1bUowsdjlfQEHkQefmJ0ZdHhmujLFmyR8lT4VkOVxY2uOYIOxBG8kKc1cKQ47tzqtmVhYXU7MOXS4/wU18OVNj7jyPsni6nSywu1yj08GZZOH2Z5px1pQnJHyzkOkpWnLBTjxXgFkDTEiVlpkCIUFkGtKmlhWQIjoncRkTLLSJEKCyuKSyxBYBZGKTyxQCzLEmI1pIRDokI4iAj5YBQ8mokQs0+H4FWUM75RnChbatbLn1/LYNfnsdoFRhbpAGWOFmlxKkmdsgCAO6mndiyZGyE3N9CR1OsDAiTscoOLplWSOKcICyQEZJQKU2+AClhj+MxX+nTDGmp3qVF5qDyXe+2bL5y3srwg4nEKlroAWc2uqgA5c2ovdrC19dek6L9o3YlMZhAgZBiKKfuXKhLhbXVlQWynQaDQ2I6RxrdyKXRxWI7UVcY+HrNdCcPUYgXFhUxVdUH/AMdJPbfzjDWCYGiBtewp0FW4ym1OiiA5TqM2XPY6/vJ0mG4elKkKuIuS+tKiDlLD1nO4G309k+lwTjptOnkPGywlnztQMYiWUahX0SVA1sNvhtL/APqDFjnw+GanfRaYqUqgHUVSxDHyK2PlCEwKVVZsMxfILvRcZa9MHmVGjr/EunSLF8QwZntfH8jy6LNh5/QPXxjvYVCWA26jy22GtvaesGreFkcbXAP+1tD/AEMvyzG4jxmiuKTDu4Rag/eVG9GkxBKXA6m19rAgzfJKGGNvhGMIzyS45Ztet/CT8CLiZOGwxdqmlxl1B1Bu66a79J6Jheyiamo3eK2Ta6aAakkHUGYXbvGUqQpYSmiqHvVfIAAEXwKGsNSc7N/IOs5HrE3tjydcdK0t0uDFwua9mvnovlub3KkBhfnzt7RNqnVuMpFxcXB2tM3CVQ6rVZ1DEd2wqMqF2p63RibMVV0U3tsN7y9MQA2mo6zLPq8cIPc+fY1xaTJkmtq49y2vwwHVD/KT+jff4zPZSDYix6GawqSdRFqCx3Gx5j7jyngxyX2etkwVyjEjWhFbDlWsd/18xGCTQ5KYORGAlrrK4DSHFOMaUtQydoBQIacjkhTrKrQHRXkkSkuMgTAKIZIpK8eA6MvLFljkxwYqHY1pICKTEBbiIEv4ljzTakjIFUUkqCwAL56YzMTz8RYa9B0Eqj9oqP7nCVbamnXp39bu6xI//W3ukTR0aadSKaWOdqil9TV74sbanMwa/tzG808VQCZQGzXQMdLWJJ8O+uw185gYZiTT6Lm9p13+k3KtPcja/wAA2o91yR7oovk21ELhu8kRNvgPATWV6tRjToUvTe1yxH5EB57a+Y3keyvAjiq4TUIviqMOS9B/Edh7zym1+0jjC0Ep4OgAqqAzhdv4V8+ZPnaVKVI48cHJ0WcF7QjDqUoUlCE3u5LVGPIswsNuQFpoY3jB7mrXYhiFsABYa2sp575fdeecYPio/MbeU2u0WKyUKNAGzN+8qDmCdFB+vyidOixLNlX4HrH8nG/yD8CQO9StX0p0watTTko0W3PRRp5GV4jF1MVUarZjpsASKa/lBtt7eZvLsPgalXCJQojXEVC7sfy0aRsL+1gp87mR7U8bpYFMiGr3X7tkpoqqKmdWyu7HUkmmfEeWw5Tf4lqLybF4Mfh2BKO6Tr8kuHcDxFe5ogBFOructO/MZufsFzNPFcD7hqNU4nLWRgy9zS7xSPz0yzOmZGGh089wJ55xT9qmKfuwhKhCxK3zAi3gW55Dn166w3C9s1rAM7FqtgMh016L5eQnAuOTr3KXDZ1nE6iVKjPSGVSdVNrq3MG3nr75472qpFcZXBOuckH+FrFfoRPRsNxRqtTMAtiAhH5gw3uefK3SE1+x1DEDE4muHYCh3VBUOVmxAzWa+x/Igvpq19p6L1PztPtl3H9HC9KsOXdHp/s7/sPhyvDMGrkk/hqV7k3AZQwB6WBAtytPI+P8X7/FV6ieIVHKUra3poSoItvcZV/lnp/bHi/4fABAQK1amKaZNluoFSovkoJt5lZ4+lXuaZqrbvL91hV0/wBQCxqa8qYN78mKecMLWOLm/ATuTUTUpJd2F7rQ/cqeRqA5sQ49tQlb9Kaw2nisu/KCcLwuSgqr4ggAJHMnVj7yT8Y9RLa7f5vPDyS35G5eT3cMVDGoo2qeL6G45eYhdDEg6zm6VYXKKwNrEHS1j/cGG4ev/eOScWOlJHQ1LVF/iG3n1ECEhh8RLMQNbjY/Q8xN8c74ODUY9vKK6kFYy92lDzY5bEGkxUgzNJJh6h2puRvfKbW632idLsE7LWeVky+nw2qdwF9rA/RbmEJwr1qgHsFx8SR+kzlmxx7ZShJ9IAJlZmuuEpDmze/T6AfrJE0l2Rf5gD/yzTF6zGurZawTMS8U2hxMeXzD7RQ+r/1Y/kP3RzgpSXcwsLJ5J0mNAQpyWSEFIxWAUDkQ7F4LvuHlwSXwzt4b3HdVMpvbl4i+vPLBSJ0PYVj+MSnoUqhw6t6LZEd1v71+BMiSNcb2uzgsO+vuP1I/vOhwqMyhQCWJVQBqSeQA63tN3tD2Xp4epdmTO1u7p0kFJVAtmYqCQF5Abne+mu12a4QuFovja9lyqxoq3Ug+MjmTewHTXmLZJc2ds8ieOvc1lxVDhWDAqEd84zMBYszkf8RsP7zxXtBxhq1V6jHVyTv8BFxviFStUao7FmYkkkwXhXDzVbxXCjc/0EG9zFCCxqyns8mfFUUJJDVLkHooLn6LNjtBji+Iqtr6RUexPCP0+pmjg8BSpOHRfEt7EkncEfoTJ0uHo7WZsua/iYXUE82yi4F9zqR0O09HR5Vhu/J5+rrLVeDuOBWw/BFxB0qDDmqbasUAbuwB7ww66jnPJv2q8d7zFVKYLWsgsLKmW/e09B6TKKjJc6DLpO67c8Vy0fwlMqFpYWilrhqYVQuZiw3BXUW3CmeHcRxJqVXcm5dib+0/ScblvySkzXbtgkDxXjRSjM6jstx8rWVareFvAKh1KX9Et1UE38tZ7VWxapZE1FG1gdi3U9dd/aZ83KZ7F2L4gGw1PNvkym/O2n9JTybY0awi5v8AgM47gauIR6qZqtRQqWJuRnYLTCL0LsBpsbbR+3nY9MLTwzoxP7sUmB1s6DNppfUsxN+ZJ5zc7M4w0MQHb/TIKvqD4Tzy3ueRsBeU9r634iqchIog3UZWvcqBcg2t8ZjqdUpQUGx6XG4z3HDYDElCOXl1mzWpJUTMul9COh6SK8CT8zE+YKr7gLNC6eFWmpsCdOQJY/MbX904/qMbVPs7GmncTje6IamV6lb+w8/KafEMSKVMVG9YL7fCT+iwjGcOahVCPazotWmV1VkqC4tf4e0QPtPhmbDqEy370HxAEWCP1B11nTwNye20DYftCt/zW00sSTe9tOex+E26fHqeQk3Ay5hcDXpax0Oo1NgOfOcngeF5lyh7DTwi4BIN7mxFz577a6TSwPAKWocMxuPSN7ew725xXCL4MnHLNc0V4rtkB6FNeQu1UnU88irew8jBKnaTEOAaa2BNv3dAvccypcnoeWnWdJh+G0kFlprobC4udLczCZ0RluVnFKCi6OQqpjap0NZF2s1Tu7jmStMKPh/edP2VxD4fDmnU3zswy+KwYC92Y9QT75YwjBJOTGsi2y6CM3F2gp+JMevx/oJD8U3+a/rGOGIEpZ7SI6bGvBTyzfkseuepkM0oapI99NVFLozbvsIig/fRR0LgIFSTFSBs8S1ZfAWGl5BmlHeRjUiCy8Gdv+zPhmaq9c7U1KL5u41+C/8AOcCrz1bsVX7nhbOcqsXe3eHKuckImc8he1z0ky6GuzVxXZelUrivUYkjdTbKbbA+U8s/ab2qGIxHd02vRo3UW2Z7+JvMchC+237RWqIcPhiVTapV1Vn9YKPyqfjaee4LCPWcKgv9AB1JnNKSSO/Fjfci3C0jVa3LmegnR0UCqFXQCaGD4Th6SgZ2PUiwufgYUv4ddkLHqSTf3E2+kyjqsUfdsnLDJk4XCMjNLaNFm9FWbplUt+k0xxJV9CminyCg/EDWRfjDncj3An9Zf1U5emDMPp0vVJHM9tuHVPw4cBhoVYC3itmyXHlnaeXT3BsZm0e7i+ob0SOdwJy/bzsph8i1cBScaXqICzWJ3spJOmu3SaYnOrmqHNRdJM82ihCYKoxsqOT0CsT8LTb4Z2RrOQalqS+erH2KP6zYxMLDUC7AD49BPQuz11VVGwmz2q4JgcNRwy0abU6jYenUz3LiqzekKtzcG97EacrWtbK4e2U309k58krPQ08FFWdQcQRpc8tjYTS4FTo1XyVcwZtEObwggbEdd9fKZnBOG18SgalSZ7GxbQKD0zMQOYPvmu3AFokfjMTRw/PIG7yqR5KNvbrFHT4tttHPPJPe0jK7Q4GpRdlzNYbbC/wH+foBwvs1isWwNKmSL/6tQlaY9jH0vYoM63G9u8BTRVWnUxTILK1VVF+hJI/pOY4v+0DG4q6Uj3CbWpXDW6F9/haQoRizp3TlGq/sv7b00pVMLhxV72ph6bLVewsGZ8wTytrodgRMXixU0wB1v+szWpFfEbsdyTf3yviWMUmmFP5S1vaba/KZo+U2F7agV0lKvmHvnRYdcwzc7TAombvC5k0argsJ+/x3kGaW4gXqFelvv/WSfD6Ttx+lHlZXc2BtUmtwXB5rsdthMdaBNQL1P0na8PpBVAEpszAsThdJzeNSzTscc4VSTOWq08xJPOKx0ZbqZAJNI0JHuYWOgHJFDu7ihY6HTglU80HtYn4ZQROarcapr+WodQLEKmvM+kSANOU2/wDqLWI329Ik7fCZq4Kncm25Jtma1zv4b2mON5Xe9FSjBdGfU7RELdKOug8ZdlJN9FyhCeQ31vtCqHE3ewA5eLJSub2B0aoCNdRa5G3thlHDIvooo9igS+81pkqjGq/iqgtmqoOisAt97gFgVueQ08hOrwWOFLgNahUAepSrrUpm3ois2Vmtc3IYnX/3BM9TJlbgg7EWI5EHkYnHgqM0nZzNBWqMAOfPl7TOn4dSFIEKd7XvrtfYe+Rp0rCwFh0AsJZlk/KT7NJ6hvrgvNQ9f6RwYIXtJpVvNFCMekYObfYWDEXlSyFRoybCEe5t1m5RwdlHWZvAcLmbMdht7Z1a0tIWBzWNw9pmZTOk4pT0tzMzVw0W4pRBeN0BXwSn/wAzCXt/FQdrn5WPwYe7j/xGUT0PDUrHa4sQVOzKwsynyIJHvnE8Z7O1EqEIrOhPgYAsbcgwGxnPJcndgycbWDYTjdamx7qvVpgizCm7Ip9oB15SL4ssbkkk7km5J9s0uG9kKja1DkHnq3w+86PBdnaFPXLnPVtfptFtbLeWETl+HcLqVdSLL6x/p1noHZ7A0DQbDsiKxN1qkeJm1sGb9NpTkkpexVRzyzybsxeM8HqUWs4IGgva4vbYEjWcXxfglXP3lFHfYOqKzHyIsDPZMHikrZKNcA6gKx9osD5cr/4NjF8GemclFVKk+BTdQBpcsQNAAd+Z+MePGm/uY55+FR4LgK9wPqPvOm4WdZ0/abs3RNQlxTSsb3encNmtpn5N+W91JtsRMDB8LrUj41FrekrXU+y9j9L+UieOnUXZrDPGXD4JkXrk9bfQCapoaTPdbPrca89/fNZTpN4LhHDk9TMvuwHvNvD1tJjYzQyVCubSmiC7ieIzNl5DeBESdQayJklIjllbrLwIikQwK8UJ7uKAWc8lMy9KEOp4aFU8PHuFRmLQk+5mmaIjd0IWKgFKEvWhClQS0Qse0DXDyTYaGRRDoxsRQgWUgzoqtK8zcRh7GUhNF+Gp3WVYqjDsCvhkMauhjJNXg5AUATZ70WnJ8OxdodWx1xYSWhhFZ8zE/CRCymnU0luaSWPJqZQWjq8aQNhF4xMrzR7wEPeVsZImVVDACD1J33Z3tB3tM31dKdmvsWUEqSerC/vQ+V/OqpnTdgjcYkc8ike0E2Pxik6Q0rdHOcWxt61UltQ7qt/FfKTqQN9iTLeH8QK6G5Q2+t9V19ks4rws91+IYqGc37pRcsthlqAD0b9NNrje0y8LWAFhrbTX0vfeeZOE8f3IcsdHQvhkaxFiBe1/EB5LpcewWEWIemNha2+8yKOK5AkW5bS9wcnIknW4uCOYi/yOVKnRg0x8Thg4ujC/Q6X9h2+NplU6hBIIIINiDoQZppRBINttQeQ0tp8T8Zm4y+cZiC1tSBYWucvvAsPdOnS6t5ZbWOiVV9oxeQcaRgdJ2lItQy68HWTgOicUqjQGWER0MTGRBioZYRHCyIaPmgA5kQ0hUqSkvKomwxXjl4GKsY1YhhjPBsSZT3sjUfSAmHYBtJLFjSZ2ErWJluIqG0okGo1LGGLUmKtTxGHUWjZKNbDvpCc0Cwp0hUyNUMWiDRWkWjsKLlaWgwVDLbwCibNIEytmjoYhkWWdL2EWxrnqij/7Hl75hhZr8Fxq0KdV2uM5VF/3ZKht8cv0il0VDs4HH1m7whWK3OuUlb+e8N4XS0Hs+0DFK7E+e456/wDebGEp2X32v5jl9R8RMor7kdmR1BiroLefI7SOGJN+dzrc/wBJPEHSVYFvEZUtNjn2jz2wxrhCp1B68hbbbaZd/Fc7zVqnSY1ZrPLxYYY/ShMLfaCo2ktzaQPNqZqxJhlNpM1IEKkg1aSUF548z+9MUBmpnlT1JWjx21iAkKsc1YPGJgFFheNeQBl6LCworitLSsYQAZUjmnpLUkjGAHQTxQypRNoKGs4mtfSUSc7Vw9mhNBJLiO4jUHjEaGGhQMBovCTUkMtFpaVs0gakgzRDLFaWZ4MplqwAcyaSu8mICClM28ZkpYaglVR4y1QhkzgZrBCdDbwgQHs5he8xNJTtmzN0sgzEH22t75mdp+JYhMSazq1XCOtqirfvEszHPYekLFRblbS280xq2FmthsDQvfIh8tLfKftC+M4RGpCxVWpglUA1YHewG23SY2BCuqVaNbPS1Iy52LXFgDY3uLm4sDe21ptcMwltWJvY72FiRYtYfm+NvfNpRj4Qbm+zk6p0g2Gazzc45w4Ld09Em5UD0L3t7vCw8redhgJ6cwqnRLNRzpMfFjxzYtpMzHLrGhDLtKSnil9E6RyNRBiRV3MpelNMAQasJJYD3cUutHgBBDL801ezeMod1Rzvh/8Ax1LP3j0M34fIc+bMb5Ly2tj6Kd26HDVQtN+8DNRDO3e+Km9MHSy6KwuSNQdLBDMMmRtNqlisIMRTbvKb4fKq5XZA4FZmDKwGpZFJ8W11U31mLjHRKjJ3tN8rEB1dGVhyYEG1iLH3xAMIQhgYxKeuvzLLUxSeunzLGASxlZaQbFp66fMIMcUl/TX5h94AGh5LPAhiU9dfmH3khiU9dfmH3gIVdtbzUpVPCJi4iunrr8w+8OwmKTKPGnzL95RJXxQ6Xg2HeEY6shHpp8w+8EoVk9dfmH3jBh6NtLwTBUrp66fMPvC0rU7emnzL95BSHAlgWQGIp+unzL95MYmn66fMv3gMkFlgEq/FU/8A1E+ZfvJjFU/XT5l+8QxWk0EgcTT9dPnX7yH42mPzp8y/eAHQcAxfcu7/AJu5qBAebkeEfQwXD8TBFtAeY1I+G4maOJU/XT5l+8jXxtJtS9O+muZQdAANQegHwkS3p3BiaHxfDSlQ1cG4pOTmZBrRqHe9RB6L8sw13uDtL6mLfFgURiKmDrgElAqeMbXR93XfVGBHMCZ7Y5Bs6/MPvGrYuk4tUNN7EEXYXDDZlYG4PmDHHPOPrj/XP/OxGt2exmINQYavQzJStTbEGqwFXLZlYKylnJCi+trki8p4vwRkfNTBenuMurKPMDW3ntHwfHKSrlLi9hqagZtP9xudus1KPG6POop/mUWuf901+fil5oV2Y1NtJn8RbSdVj+J4WohXOt+TZ0uD19L6TjcfiUI9NfmWCnFv7XZJGhWlzPM3D4hfWX5h94alZCPTT5l+8bBB1MxPTvGoV6dvTT5l+8sOJp+unzL95BoD9zFLvxFP10+ZfvFGBR+zXi/ClwCpjXwy1UdtMRhRXNmCm6MyEgEg3F7aTmO2uJwLY9Wwxw5oik3+nQKU2cuwAZEA1ykG/kIoogMqnicNmOtAZdVbuKtnupVlIvfz19f+ESSVMOX9LDg6kN3VYKScgylTYWspPtJ63iigBjYnB0grFK4cjYd265vEBoT5G/uPlcCKKACiiigAooooAKKKKACiiigAooooAKKKKACiiigAooooAKKKKACiiigAooooAKKKKACiiigAooooAKKKKAH/2Q==">
            <a:hlinkClick r:id="rId2"/>
          </p:cNvPr>
          <p:cNvSpPr>
            <a:spLocks noChangeAspect="1" noChangeArrowheads="1"/>
          </p:cNvSpPr>
          <p:nvPr/>
        </p:nvSpPr>
        <p:spPr bwMode="auto">
          <a:xfrm>
            <a:off x="71438" y="-1462088"/>
            <a:ext cx="4552950" cy="3048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2100" name="AutoShape 4" descr="data:image/jpeg;base64,/9j/4AAQSkZJRgABAQAAAQABAAD/2wCEAAkGBxQTEBQUEhQUFBQUFBQVFBQUFBQUFBQUFBQWFxQUFBQYHCggGBolHBQUITEhJSkrLi4uFx8zODMsNygtLisBCgoKDg0OGhAQGiwlICQ0LCwsLCwsLCwvLCwsLCwsLCwsLCwsLCwsLCwsLCwsLCwsLCwsLCwsLCwsLCwsLCwsLP/AABEIALgBEgMBIgACEQEDEQH/xAAcAAABBQEBAQAAAAAAAAAAAAAEAAECAwUGBwj/xABBEAACAQIEAwQIAwcDAgcAAAABAgADEQQSITEFQVEGEyJhMlJxgZGSodEUQrEHI2KCweHwM3KyFfE0Q1Njk6Kz/8QAGgEAAwEBAQEAAAAAAAAAAAAAAAECAwQFBv/EACoRAAICAQQBAgYCAwAAAAAAAAABAhEDBBIhMUEyUQUTFCJhsXGRFWKh/9oADAMBAAIRAxEAPwAU1hIGvMlsXG/ExCNcV5Pv5jd+YjWMAo1Xxcr/ABcymcx1vGFGk2MlLYqC5Y2SAUEHESBrGVgSRgOiLVDGzxNGgA95ISu8leFATkhKc0S1Nbc46CwgR5WrSYhQtxIGTUyuLNChbi4mQMYNHgFjGIGMYgIBbJEyp2lwSRalAOSjPGvLe5kloxWOgRxKrTQajKzRhYUB5JIJChSiNOFhQKVjCnCu6jinAdA/dRQvJFADPtJKIgI4EAsmIiIgI9oCsaTWICSEYrHEVoooBY0YmORGywC2RMiZbkk8MAHBZSwB1UMUJ9jDUHmD5c4ByG8D4BVxWbugLKCbnQXGXw35E5tPYZ2GB7AqlNWqsKjMQCq57Br2yIgKljvdiwAttpOt4UFpUQ3dPTBXMaeUGsC25KJrfc6fSZdftzh1Fqa1BYWDd2Db2AG83hhnP0KzJ5Ix9ToprcEwdNXZMKtSogK07FKneMNmKF2VRm0uy6W1I1leFxbUayqUw6EUUNZlpimrVidRSLaMosdBcjTraJOPJUcM+IG4srCopN/y5c5H0lmKNYqowzK75vExqLYpryNwDqDoOU2jh28SMnl3dGg9DCNTaq1CgrFSc1VO6sLakl1vTIHlynF4uoFdsgpVVGlwgTTqO7y3HQm82e19crhlR7FmsGy7Am/0yioPtOQ4fUIGXmm3mp/z9J36LTxacmcmpyS4SYTiKlNx4qYGu62UjyvbX3wNuFqxOWoAfVcEH2Ei9vpDaoDDXnzEzRiN1bUowsdjlfQEHkQefmJ0ZdHhmujLFmyR8lT4VkOVxY2uOYIOxBG8kKc1cKQ47tzqtmVhYXU7MOXS4/wU18OVNj7jyPsni6nSywu1yj08GZZOH2Z5px1pQnJHyzkOkpWnLBTjxXgFkDTEiVlpkCIUFkGtKmlhWQIjoncRkTLLSJEKCyuKSyxBYBZGKTyxQCzLEmI1pIRDokI4iAj5YBQ8mokQs0+H4FWUM75RnChbatbLn1/LYNfnsdoFRhbpAGWOFmlxKkmdsgCAO6mndiyZGyE3N9CR1OsDAiTscoOLplWSOKcICyQEZJQKU2+AClhj+MxX+nTDGmp3qVF5qDyXe+2bL5y3srwg4nEKlroAWc2uqgA5c2ovdrC19dek6L9o3YlMZhAgZBiKKfuXKhLhbXVlQWynQaDQ2I6RxrdyKXRxWI7UVcY+HrNdCcPUYgXFhUxVdUH/AMdJPbfzjDWCYGiBtewp0FW4ym1OiiA5TqM2XPY6/vJ0mG4elKkKuIuS+tKiDlLD1nO4G309k+lwTjptOnkPGywlnztQMYiWUahX0SVA1sNvhtL/APqDFjnw+GanfRaYqUqgHUVSxDHyK2PlCEwKVVZsMxfILvRcZa9MHmVGjr/EunSLF8QwZntfH8jy6LNh5/QPXxjvYVCWA26jy22GtvaesGreFkcbXAP+1tD/AEMvyzG4jxmiuKTDu4Rag/eVG9GkxBKXA6m19rAgzfJKGGNvhGMIzyS45Ztet/CT8CLiZOGwxdqmlxl1B1Bu66a79J6Jheyiamo3eK2Ta6aAakkHUGYXbvGUqQpYSmiqHvVfIAAEXwKGsNSc7N/IOs5HrE3tjydcdK0t0uDFwua9mvnovlub3KkBhfnzt7RNqnVuMpFxcXB2tM3CVQ6rVZ1DEd2wqMqF2p63RibMVV0U3tsN7y9MQA2mo6zLPq8cIPc+fY1xaTJkmtq49y2vwwHVD/KT+jff4zPZSDYix6GawqSdRFqCx3Gx5j7jyngxyX2etkwVyjEjWhFbDlWsd/18xGCTQ5KYORGAlrrK4DSHFOMaUtQydoBQIacjkhTrKrQHRXkkSkuMgTAKIZIpK8eA6MvLFljkxwYqHY1pICKTEBbiIEv4ljzTakjIFUUkqCwAL56YzMTz8RYa9B0Eqj9oqP7nCVbamnXp39bu6xI//W3ukTR0aadSKaWOdqil9TV74sbanMwa/tzG808VQCZQGzXQMdLWJJ8O+uw185gYZiTT6Lm9p13+k3KtPcja/wAA2o91yR7oovk21ELhu8kRNvgPATWV6tRjToUvTe1yxH5EB57a+Y3keyvAjiq4TUIviqMOS9B/Edh7zym1+0jjC0Ep4OgAqqAzhdv4V8+ZPnaVKVI48cHJ0WcF7QjDqUoUlCE3u5LVGPIswsNuQFpoY3jB7mrXYhiFsABYa2sp575fdeecYPio/MbeU2u0WKyUKNAGzN+8qDmCdFB+vyidOixLNlX4HrH8nG/yD8CQO9StX0p0watTTko0W3PRRp5GV4jF1MVUarZjpsASKa/lBtt7eZvLsPgalXCJQojXEVC7sfy0aRsL+1gp87mR7U8bpYFMiGr3X7tkpoqqKmdWyu7HUkmmfEeWw5Tf4lqLybF4Mfh2BKO6Tr8kuHcDxFe5ogBFOructO/MZufsFzNPFcD7hqNU4nLWRgy9zS7xSPz0yzOmZGGh089wJ55xT9qmKfuwhKhCxK3zAi3gW55Dn166w3C9s1rAM7FqtgMh016L5eQnAuOTr3KXDZ1nE6iVKjPSGVSdVNrq3MG3nr75472qpFcZXBOuckH+FrFfoRPRsNxRqtTMAtiAhH5gw3uefK3SE1+x1DEDE4muHYCh3VBUOVmxAzWa+x/Igvpq19p6L1PztPtl3H9HC9KsOXdHp/s7/sPhyvDMGrkk/hqV7k3AZQwB6WBAtytPI+P8X7/FV6ieIVHKUra3poSoItvcZV/lnp/bHi/4fABAQK1amKaZNluoFSovkoJt5lZ4+lXuaZqrbvL91hV0/wBQCxqa8qYN78mKecMLWOLm/ATuTUTUpJd2F7rQ/cqeRqA5sQ49tQlb9Kaw2nisu/KCcLwuSgqr4ggAJHMnVj7yT8Y9RLa7f5vPDyS35G5eT3cMVDGoo2qeL6G45eYhdDEg6zm6VYXKKwNrEHS1j/cGG4ev/eOScWOlJHQ1LVF/iG3n1ECEhh8RLMQNbjY/Q8xN8c74ODUY9vKK6kFYy92lDzY5bEGkxUgzNJJh6h2puRvfKbW632idLsE7LWeVky+nw2qdwF9rA/RbmEJwr1qgHsFx8SR+kzlmxx7ZShJ9IAJlZmuuEpDmze/T6AfrJE0l2Rf5gD/yzTF6zGurZawTMS8U2hxMeXzD7RQ+r/1Y/kP3RzgpSXcwsLJ5J0mNAQpyWSEFIxWAUDkQ7F4LvuHlwSXwzt4b3HdVMpvbl4i+vPLBSJ0PYVj+MSnoUqhw6t6LZEd1v71+BMiSNcb2uzgsO+vuP1I/vOhwqMyhQCWJVQBqSeQA63tN3tD2Xp4epdmTO1u7p0kFJVAtmYqCQF5Abne+mu12a4QuFovja9lyqxoq3Ug+MjmTewHTXmLZJc2ds8ieOvc1lxVDhWDAqEd84zMBYszkf8RsP7zxXtBxhq1V6jHVyTv8BFxviFStUao7FmYkkkwXhXDzVbxXCjc/0EG9zFCCxqyns8mfFUUJJDVLkHooLn6LNjtBji+Iqtr6RUexPCP0+pmjg8BSpOHRfEt7EkncEfoTJ0uHo7WZsua/iYXUE82yi4F9zqR0O09HR5Vhu/J5+rrLVeDuOBWw/BFxB0qDDmqbasUAbuwB7ww66jnPJv2q8d7zFVKYLWsgsLKmW/e09B6TKKjJc6DLpO67c8Vy0fwlMqFpYWilrhqYVQuZiw3BXUW3CmeHcRxJqVXcm5dib+0/ScblvySkzXbtgkDxXjRSjM6jstx8rWVareFvAKh1KX9Et1UE38tZ7VWxapZE1FG1gdi3U9dd/aZ83KZ7F2L4gGw1PNvkym/O2n9JTybY0awi5v8AgM47gauIR6qZqtRQqWJuRnYLTCL0LsBpsbbR+3nY9MLTwzoxP7sUmB1s6DNppfUsxN+ZJ5zc7M4w0MQHb/TIKvqD4Tzy3ueRsBeU9r634iqchIog3UZWvcqBcg2t8ZjqdUpQUGx6XG4z3HDYDElCOXl1mzWpJUTMul9COh6SK8CT8zE+YKr7gLNC6eFWmpsCdOQJY/MbX904/qMbVPs7GmncTje6IamV6lb+w8/KafEMSKVMVG9YL7fCT+iwjGcOahVCPazotWmV1VkqC4tf4e0QPtPhmbDqEy370HxAEWCP1B11nTwNye20DYftCt/zW00sSTe9tOex+E26fHqeQk3Ay5hcDXpax0Oo1NgOfOcngeF5lyh7DTwi4BIN7mxFz577a6TSwPAKWocMxuPSN7ew725xXCL4MnHLNc0V4rtkB6FNeQu1UnU88irew8jBKnaTEOAaa2BNv3dAvccypcnoeWnWdJh+G0kFlprobC4udLczCZ0RluVnFKCi6OQqpjap0NZF2s1Tu7jmStMKPh/edP2VxD4fDmnU3zswy+KwYC92Y9QT75YwjBJOTGsi2y6CM3F2gp+JMevx/oJD8U3+a/rGOGIEpZ7SI6bGvBTyzfkseuepkM0oapI99NVFLozbvsIig/fRR0LgIFSTFSBs8S1ZfAWGl5BmlHeRjUiCy8Gdv+zPhmaq9c7U1KL5u41+C/8AOcCrz1bsVX7nhbOcqsXe3eHKuckImc8he1z0ky6GuzVxXZelUrivUYkjdTbKbbA+U8s/ab2qGIxHd02vRo3UW2Z7+JvMchC+237RWqIcPhiVTapV1Vn9YKPyqfjaee4LCPWcKgv9AB1JnNKSSO/Fjfci3C0jVa3LmegnR0UCqFXQCaGD4Th6SgZ2PUiwufgYUv4ddkLHqSTf3E2+kyjqsUfdsnLDJk4XCMjNLaNFm9FWbplUt+k0xxJV9CminyCg/EDWRfjDncj3An9Zf1U5emDMPp0vVJHM9tuHVPw4cBhoVYC3itmyXHlnaeXT3BsZm0e7i+ob0SOdwJy/bzsph8i1cBScaXqICzWJ3spJOmu3SaYnOrmqHNRdJM82ihCYKoxsqOT0CsT8LTb4Z2RrOQalqS+erH2KP6zYxMLDUC7AD49BPQuz11VVGwmz2q4JgcNRwy0abU6jYenUz3LiqzekKtzcG97EacrWtbK4e2U309k58krPQ08FFWdQcQRpc8tjYTS4FTo1XyVcwZtEObwggbEdd9fKZnBOG18SgalSZ7GxbQKD0zMQOYPvmu3AFokfjMTRw/PIG7yqR5KNvbrFHT4tttHPPJPe0jK7Q4GpRdlzNYbbC/wH+foBwvs1isWwNKmSL/6tQlaY9jH0vYoM63G9u8BTRVWnUxTILK1VVF+hJI/pOY4v+0DG4q6Uj3CbWpXDW6F9/haQoRizp3TlGq/sv7b00pVMLhxV72ph6bLVewsGZ8wTytrodgRMXixU0wB1v+szWpFfEbsdyTf3yviWMUmmFP5S1vaba/KZo+U2F7agV0lKvmHvnRYdcwzc7TAombvC5k0argsJ+/x3kGaW4gXqFelvv/WSfD6Ttx+lHlZXc2BtUmtwXB5rsdthMdaBNQL1P0na8PpBVAEpszAsThdJzeNSzTscc4VSTOWq08xJPOKx0ZbqZAJNI0JHuYWOgHJFDu7ihY6HTglU80HtYn4ZQROarcapr+WodQLEKmvM+kSANOU2/wDqLWI329Ik7fCZq4Kncm25Jtma1zv4b2mON5Xe9FSjBdGfU7RELdKOug8ZdlJN9FyhCeQ31vtCqHE3ewA5eLJSub2B0aoCNdRa5G3thlHDIvooo9igS+81pkqjGq/iqgtmqoOisAt97gFgVueQ08hOrwWOFLgNahUAepSrrUpm3ois2Vmtc3IYnX/3BM9TJlbgg7EWI5EHkYnHgqM0nZzNBWqMAOfPl7TOn4dSFIEKd7XvrtfYe+Rp0rCwFh0AsJZlk/KT7NJ6hvrgvNQ9f6RwYIXtJpVvNFCMekYObfYWDEXlSyFRoybCEe5t1m5RwdlHWZvAcLmbMdht7Z1a0tIWBzWNw9pmZTOk4pT0tzMzVw0W4pRBeN0BXwSn/wAzCXt/FQdrn5WPwYe7j/xGUT0PDUrHa4sQVOzKwsynyIJHvnE8Z7O1EqEIrOhPgYAsbcgwGxnPJcndgycbWDYTjdamx7qvVpgizCm7Ip9oB15SL4ssbkkk7km5J9s0uG9kKja1DkHnq3w+86PBdnaFPXLnPVtfptFtbLeWETl+HcLqVdSLL6x/p1noHZ7A0DQbDsiKxN1qkeJm1sGb9NpTkkpexVRzyzybsxeM8HqUWs4IGgva4vbYEjWcXxfglXP3lFHfYOqKzHyIsDPZMHikrZKNcA6gKx9osD5cr/4NjF8GemclFVKk+BTdQBpcsQNAAd+Z+MePGm/uY55+FR4LgK9wPqPvOm4WdZ0/abs3RNQlxTSsb3encNmtpn5N+W91JtsRMDB8LrUj41FrekrXU+y9j9L+UieOnUXZrDPGXD4JkXrk9bfQCapoaTPdbPrca89/fNZTpN4LhHDk9TMvuwHvNvD1tJjYzQyVCubSmiC7ieIzNl5DeBESdQayJklIjllbrLwIikQwK8UJ7uKAWc8lMy9KEOp4aFU8PHuFRmLQk+5mmaIjd0IWKgFKEvWhClQS0Qse0DXDyTYaGRRDoxsRQgWUgzoqtK8zcRh7GUhNF+Gp3WVYqjDsCvhkMauhjJNXg5AUATZ70WnJ8OxdodWx1xYSWhhFZ8zE/CRCymnU0luaSWPJqZQWjq8aQNhF4xMrzR7wEPeVsZImVVDACD1J33Z3tB3tM31dKdmvsWUEqSerC/vQ+V/OqpnTdgjcYkc8ike0E2Pxik6Q0rdHOcWxt61UltQ7qt/FfKTqQN9iTLeH8QK6G5Q2+t9V19ks4rws91+IYqGc37pRcsthlqAD0b9NNrje0y8LWAFhrbTX0vfeeZOE8f3IcsdHQvhkaxFiBe1/EB5LpcewWEWIemNha2+8yKOK5AkW5bS9wcnIknW4uCOYi/yOVKnRg0x8Thg4ujC/Q6X9h2+NplU6hBIIIINiDoQZppRBINttQeQ0tp8T8Zm4y+cZiC1tSBYWucvvAsPdOnS6t5ZbWOiVV9oxeQcaRgdJ2lItQy68HWTgOicUqjQGWER0MTGRBioZYRHCyIaPmgA5kQ0hUqSkvKomwxXjl4GKsY1YhhjPBsSZT3sjUfSAmHYBtJLFjSZ2ErWJluIqG0okGo1LGGLUmKtTxGHUWjZKNbDvpCc0Cwp0hUyNUMWiDRWkWjsKLlaWgwVDLbwCibNIEytmjoYhkWWdL2EWxrnqij/7Hl75hhZr8Fxq0KdV2uM5VF/3ZKht8cv0il0VDs4HH1m7whWK3OuUlb+e8N4XS0Hs+0DFK7E+e456/wDebGEp2X32v5jl9R8RMor7kdmR1BiroLefI7SOGJN+dzrc/wBJPEHSVYFvEZUtNjn2jz2wxrhCp1B68hbbbaZd/Fc7zVqnSY1ZrPLxYYY/ShMLfaCo2ktzaQPNqZqxJhlNpM1IEKkg1aSUF548z+9MUBmpnlT1JWjx21iAkKsc1YPGJgFFheNeQBl6LCworitLSsYQAZUjmnpLUkjGAHQTxQypRNoKGs4mtfSUSc7Vw9mhNBJLiO4jUHjEaGGhQMBovCTUkMtFpaVs0gakgzRDLFaWZ4MplqwAcyaSu8mICClM28ZkpYaglVR4y1QhkzgZrBCdDbwgQHs5he8xNJTtmzN0sgzEH22t75mdp+JYhMSazq1XCOtqirfvEszHPYekLFRblbS280xq2FmthsDQvfIh8tLfKftC+M4RGpCxVWpglUA1YHewG23SY2BCuqVaNbPS1Iy52LXFgDY3uLm4sDe21ptcMwltWJvY72FiRYtYfm+NvfNpRj4Qbm+zk6p0g2Gazzc45w4Ld09Em5UD0L3t7vCw8redhgJ6cwqnRLNRzpMfFjxzYtpMzHLrGhDLtKSnil9E6RyNRBiRV3MpelNMAQasJJYD3cUutHgBBDL801ezeMod1Rzvh/8Ax1LP3j0M34fIc+bMb5Ly2tj6Kd26HDVQtN+8DNRDO3e+Km9MHSy6KwuSNQdLBDMMmRtNqlisIMRTbvKb4fKq5XZA4FZmDKwGpZFJ8W11U31mLjHRKjJ3tN8rEB1dGVhyYEG1iLH3xAMIQhgYxKeuvzLLUxSeunzLGASxlZaQbFp66fMIMcUl/TX5h94AGh5LPAhiU9dfmH3khiU9dfmH3gIVdtbzUpVPCJi4iunrr8w+8OwmKTKPGnzL95RJXxQ6Xg2HeEY6shHpp8w+8EoVk9dfmH3jBh6NtLwTBUrp66fMPvC0rU7emnzL95BSHAlgWQGIp+unzL95MYmn66fMv3gMkFlgEq/FU/8A1E+ZfvJjFU/XT5l+8QxWk0EgcTT9dPnX7yH42mPzp8y/eAHQcAxfcu7/AJu5qBAebkeEfQwXD8TBFtAeY1I+G4maOJU/XT5l+8jXxtJtS9O+muZQdAANQegHwkS3p3BiaHxfDSlQ1cG4pOTmZBrRqHe9RB6L8sw13uDtL6mLfFgURiKmDrgElAqeMbXR93XfVGBHMCZ7Y5Bs6/MPvGrYuk4tUNN7EEXYXDDZlYG4PmDHHPOPrj/XP/OxGt2exmINQYavQzJStTbEGqwFXLZlYKylnJCi+trki8p4vwRkfNTBenuMurKPMDW3ntHwfHKSrlLi9hqagZtP9xudus1KPG6POop/mUWuf901+fil5oV2Y1NtJn8RbSdVj+J4WohXOt+TZ0uD19L6TjcfiUI9NfmWCnFv7XZJGhWlzPM3D4hfWX5h94alZCPTT5l+8bBB1MxPTvGoV6dvTT5l+8sOJp+unzL95BoD9zFLvxFP10+ZfvFGBR+zXi/ClwCpjXwy1UdtMRhRXNmCm6MyEgEg3F7aTmO2uJwLY9Wwxw5oik3+nQKU2cuwAZEA1ykG/kIoogMqnicNmOtAZdVbuKtnupVlIvfz19f+ESSVMOX9LDg6kN3VYKScgylTYWspPtJ63iigBjYnB0grFK4cjYd265vEBoT5G/uPlcCKKACiiigAooooAKKKKACiiigAooooAKKKKACiiigAooooAKKKKACiiigAooooAKKKKACiiigAooooAKKKKAH/2Q==">
            <a:hlinkClick r:id="rId2"/>
          </p:cNvPr>
          <p:cNvSpPr>
            <a:spLocks noChangeAspect="1" noChangeArrowheads="1"/>
          </p:cNvSpPr>
          <p:nvPr/>
        </p:nvSpPr>
        <p:spPr bwMode="auto">
          <a:xfrm>
            <a:off x="71438" y="-1462088"/>
            <a:ext cx="4552950" cy="30480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2106" name="Picture 10" descr="http://www.iusf.ir/wp-content/uploads/2011/08/30083049-702341-180x180.jpg"/>
          <p:cNvPicPr>
            <a:picLocks noChangeAspect="1" noChangeArrowheads="1"/>
          </p:cNvPicPr>
          <p:nvPr/>
        </p:nvPicPr>
        <p:blipFill>
          <a:blip r:embed="rId3"/>
          <a:srcRect/>
          <a:stretch>
            <a:fillRect/>
          </a:stretch>
        </p:blipFill>
        <p:spPr bwMode="auto">
          <a:xfrm>
            <a:off x="4572000" y="2590800"/>
            <a:ext cx="4572000" cy="4267200"/>
          </a:xfrm>
          <a:prstGeom prst="rect">
            <a:avLst/>
          </a:prstGeom>
          <a:noFill/>
        </p:spPr>
      </p:pic>
      <p:pic>
        <p:nvPicPr>
          <p:cNvPr id="132108" name="Picture 12" descr="http://t0.gstatic.com/images?q=tbn:ANd9GcTu1MpT6mMpuT0hbFqhu6-EPDM8xL2-4Gj57tx-ROJecP_xu4B9ow">
            <a:hlinkClick r:id="rId4"/>
          </p:cNvPr>
          <p:cNvPicPr>
            <a:picLocks noChangeAspect="1" noChangeArrowheads="1"/>
          </p:cNvPicPr>
          <p:nvPr/>
        </p:nvPicPr>
        <p:blipFill>
          <a:blip r:embed="rId5"/>
          <a:srcRect/>
          <a:stretch>
            <a:fillRect/>
          </a:stretch>
        </p:blipFill>
        <p:spPr bwMode="auto">
          <a:xfrm>
            <a:off x="0" y="2590800"/>
            <a:ext cx="4572000" cy="42672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noChangeArrowheads="1"/>
          </p:cNvSpPr>
          <p:nvPr>
            <p:ph type="title"/>
          </p:nvPr>
        </p:nvSpPr>
        <p:spPr/>
        <p:txBody>
          <a:bodyPr/>
          <a:lstStyle/>
          <a:p>
            <a:pPr algn="ctr"/>
            <a:r>
              <a:rPr lang="fa-IR" sz="4400" dirty="0">
                <a:cs typeface="B Titr" pitchFamily="2" charset="-78"/>
              </a:rPr>
              <a:t>آثار دو برنامه تمرینی چیست</a:t>
            </a:r>
            <a:endParaRPr lang="en-US" sz="4400" dirty="0">
              <a:cs typeface="B Titr" pitchFamily="2" charset="-78"/>
            </a:endParaRPr>
          </a:p>
        </p:txBody>
      </p:sp>
      <p:sp>
        <p:nvSpPr>
          <p:cNvPr id="74755" name="Rectangle 3"/>
          <p:cNvSpPr>
            <a:spLocks noGrp="1" noChangeArrowheads="1"/>
          </p:cNvSpPr>
          <p:nvPr>
            <p:ph idx="1"/>
          </p:nvPr>
        </p:nvSpPr>
        <p:spPr>
          <a:xfrm>
            <a:off x="1371600" y="2524125"/>
            <a:ext cx="7239000" cy="3724275"/>
          </a:xfrm>
        </p:spPr>
        <p:txBody>
          <a:bodyPr/>
          <a:lstStyle/>
          <a:p>
            <a:pPr algn="just"/>
            <a:r>
              <a:rPr lang="fa-IR" sz="3200" b="1" dirty="0">
                <a:solidFill>
                  <a:srgbClr val="D60093"/>
                </a:solidFill>
                <a:cs typeface="B Nazanin" pitchFamily="2" charset="-78"/>
              </a:rPr>
              <a:t>روش مسدود باعث اجرای تمرین بهتری نسبت به روش تصادفی </a:t>
            </a:r>
            <a:r>
              <a:rPr lang="fa-IR" sz="3200" b="1" dirty="0" smtClean="0">
                <a:solidFill>
                  <a:srgbClr val="D60093"/>
                </a:solidFill>
                <a:cs typeface="B Nazanin" pitchFamily="2" charset="-78"/>
              </a:rPr>
              <a:t>می</a:t>
            </a:r>
            <a:r>
              <a:rPr lang="fa-IR" sz="3200" b="1" dirty="0">
                <a:solidFill>
                  <a:srgbClr val="D60093"/>
                </a:solidFill>
                <a:cs typeface="B Nazanin" pitchFamily="2" charset="-78"/>
              </a:rPr>
              <a:t> </a:t>
            </a:r>
            <a:r>
              <a:rPr lang="fa-IR" sz="3200" b="1" dirty="0" smtClean="0">
                <a:solidFill>
                  <a:srgbClr val="D60093"/>
                </a:solidFill>
                <a:cs typeface="B Nazanin" pitchFamily="2" charset="-78"/>
              </a:rPr>
              <a:t>شود</a:t>
            </a:r>
            <a:r>
              <a:rPr lang="fa-IR" sz="3200" b="1" dirty="0">
                <a:solidFill>
                  <a:srgbClr val="D60093"/>
                </a:solidFill>
                <a:cs typeface="B Nazanin" pitchFamily="2" charset="-78"/>
              </a:rPr>
              <a:t>. </a:t>
            </a:r>
          </a:p>
          <a:p>
            <a:pPr algn="just"/>
            <a:r>
              <a:rPr lang="fa-IR" sz="3200" b="1" dirty="0">
                <a:solidFill>
                  <a:srgbClr val="D60093"/>
                </a:solidFill>
                <a:cs typeface="B Nazanin" pitchFamily="2" charset="-78"/>
              </a:rPr>
              <a:t>کسانی که با آرایش تصادفی تمرین کرده اند درآزمون </a:t>
            </a:r>
            <a:r>
              <a:rPr lang="fa-IR" sz="3200" b="1" dirty="0" smtClean="0">
                <a:solidFill>
                  <a:srgbClr val="D60093"/>
                </a:solidFill>
                <a:cs typeface="B Nazanin" pitchFamily="2" charset="-78"/>
              </a:rPr>
              <a:t>یادداری </a:t>
            </a:r>
            <a:r>
              <a:rPr lang="fa-IR" sz="3200" b="1" dirty="0">
                <a:solidFill>
                  <a:srgbClr val="D60093"/>
                </a:solidFill>
                <a:cs typeface="B Nazanin" pitchFamily="2" charset="-78"/>
              </a:rPr>
              <a:t>امتیازات بهتری به </a:t>
            </a:r>
            <a:r>
              <a:rPr lang="fa-IR" sz="3200" b="1" dirty="0" smtClean="0">
                <a:solidFill>
                  <a:srgbClr val="D60093"/>
                </a:solidFill>
                <a:cs typeface="B Nazanin" pitchFamily="2" charset="-78"/>
              </a:rPr>
              <a:t>دست       می </a:t>
            </a:r>
            <a:r>
              <a:rPr lang="fa-IR" sz="3200" b="1" dirty="0">
                <a:solidFill>
                  <a:srgbClr val="D60093"/>
                </a:solidFill>
                <a:cs typeface="B Nazanin" pitchFamily="2" charset="-78"/>
              </a:rPr>
              <a:t>آورند.</a:t>
            </a:r>
          </a:p>
          <a:p>
            <a:pPr algn="just"/>
            <a:r>
              <a:rPr lang="fa-IR" sz="3200" b="1" dirty="0" smtClean="0">
                <a:solidFill>
                  <a:srgbClr val="D60093"/>
                </a:solidFill>
                <a:cs typeface="B Nazanin" pitchFamily="2" charset="-78"/>
              </a:rPr>
              <a:t>هر چند </a:t>
            </a:r>
            <a:r>
              <a:rPr lang="fa-IR" sz="3200" b="1" dirty="0">
                <a:solidFill>
                  <a:srgbClr val="D60093"/>
                </a:solidFill>
                <a:cs typeface="B Nazanin" pitchFamily="2" charset="-78"/>
              </a:rPr>
              <a:t>تمرین تصادفی در طول </a:t>
            </a:r>
            <a:r>
              <a:rPr lang="fa-IR" sz="3200" b="1" dirty="0" smtClean="0">
                <a:solidFill>
                  <a:srgbClr val="D60093"/>
                </a:solidFill>
                <a:cs typeface="B Nazanin" pitchFamily="2" charset="-78"/>
              </a:rPr>
              <a:t>مراحل اولیه </a:t>
            </a:r>
            <a:r>
              <a:rPr lang="fa-IR" sz="3200" b="1" dirty="0">
                <a:solidFill>
                  <a:srgbClr val="D60093"/>
                </a:solidFill>
                <a:cs typeface="B Nazanin" pitchFamily="2" charset="-78"/>
              </a:rPr>
              <a:t>یادگیری کمتر موثر است برای </a:t>
            </a:r>
            <a:r>
              <a:rPr lang="fa-IR" sz="3200" b="1" dirty="0" smtClean="0">
                <a:solidFill>
                  <a:srgbClr val="D60093"/>
                </a:solidFill>
                <a:cs typeface="B Nazanin" pitchFamily="2" charset="-78"/>
              </a:rPr>
              <a:t>یادگیری </a:t>
            </a:r>
            <a:r>
              <a:rPr lang="fa-IR" sz="3200" b="1" dirty="0">
                <a:solidFill>
                  <a:srgbClr val="D60093"/>
                </a:solidFill>
                <a:cs typeface="B Nazanin" pitchFamily="2" charset="-78"/>
              </a:rPr>
              <a:t>از تمرین مسدود بهتر است.</a:t>
            </a:r>
            <a:endParaRPr lang="en-US" sz="32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algn="ctr"/>
            <a:r>
              <a:rPr lang="fa-IR" dirty="0">
                <a:cs typeface="B Titr" pitchFamily="2" charset="-78"/>
              </a:rPr>
              <a:t>چرا تمرین تصادفی </a:t>
            </a:r>
            <a:r>
              <a:rPr lang="fa-IR" dirty="0" smtClean="0">
                <a:cs typeface="B Titr" pitchFamily="2" charset="-78"/>
              </a:rPr>
              <a:t>موثر </a:t>
            </a:r>
            <a:r>
              <a:rPr lang="fa-IR" dirty="0">
                <a:cs typeface="B Titr" pitchFamily="2" charset="-78"/>
              </a:rPr>
              <a:t>است</a:t>
            </a:r>
            <a:endParaRPr lang="en-US" dirty="0">
              <a:cs typeface="B Titr" pitchFamily="2" charset="-78"/>
            </a:endParaRPr>
          </a:p>
        </p:txBody>
      </p:sp>
      <p:sp>
        <p:nvSpPr>
          <p:cNvPr id="75779" name="Rectangle 3"/>
          <p:cNvSpPr>
            <a:spLocks noGrp="1" noChangeArrowheads="1"/>
          </p:cNvSpPr>
          <p:nvPr>
            <p:ph idx="1"/>
          </p:nvPr>
        </p:nvSpPr>
        <p:spPr>
          <a:xfrm>
            <a:off x="1066800" y="2895600"/>
            <a:ext cx="7464425" cy="3190875"/>
          </a:xfrm>
        </p:spPr>
        <p:txBody>
          <a:bodyPr/>
          <a:lstStyle/>
          <a:p>
            <a:pPr algn="just"/>
            <a:r>
              <a:rPr lang="fa-IR" sz="3600" b="1" dirty="0">
                <a:solidFill>
                  <a:srgbClr val="D60093"/>
                </a:solidFill>
                <a:cs typeface="B Nazanin" pitchFamily="2" charset="-78"/>
              </a:rPr>
              <a:t>در تمرین مسدود فراگیرنده لازم نیست روش انجام حرکت را از ذهن خود بازیابی کند در صورتی که در تمرین تصادفی این مسئله به </a:t>
            </a:r>
            <a:r>
              <a:rPr lang="fa-IR" sz="3600" b="1" dirty="0" smtClean="0">
                <a:solidFill>
                  <a:srgbClr val="D60093"/>
                </a:solidFill>
                <a:cs typeface="B Nazanin" pitchFamily="2" charset="-78"/>
              </a:rPr>
              <a:t>خاطر اینکه ویژگی ها تغییر می کند </a:t>
            </a:r>
            <a:r>
              <a:rPr lang="fa-IR" sz="3600" b="1" dirty="0">
                <a:solidFill>
                  <a:srgbClr val="D60093"/>
                </a:solidFill>
                <a:cs typeface="B Nazanin" pitchFamily="2" charset="-78"/>
              </a:rPr>
              <a:t>باعث فراموشی </a:t>
            </a:r>
            <a:r>
              <a:rPr lang="fa-IR" sz="3600" b="1" dirty="0" smtClean="0">
                <a:solidFill>
                  <a:srgbClr val="D60093"/>
                </a:solidFill>
                <a:cs typeface="B Nazanin" pitchFamily="2" charset="-78"/>
              </a:rPr>
              <a:t>می شود و فراگیرنده </a:t>
            </a:r>
            <a:r>
              <a:rPr lang="fa-IR" sz="3600" b="1" dirty="0">
                <a:solidFill>
                  <a:srgbClr val="D60093"/>
                </a:solidFill>
                <a:cs typeface="B Nazanin" pitchFamily="2" charset="-78"/>
              </a:rPr>
              <a:t>می باید در هرکوشش برنامه متفاوتی را بازیابی کند. </a:t>
            </a:r>
            <a:endParaRPr lang="en-US" sz="36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6803" name="Rectangle 3"/>
          <p:cNvSpPr>
            <a:spLocks noGrp="1" noChangeArrowheads="1"/>
          </p:cNvSpPr>
          <p:nvPr>
            <p:ph idx="1"/>
          </p:nvPr>
        </p:nvSpPr>
        <p:spPr>
          <a:xfrm>
            <a:off x="1219200" y="2600325"/>
            <a:ext cx="7312025" cy="3724275"/>
          </a:xfrm>
        </p:spPr>
        <p:txBody>
          <a:bodyPr/>
          <a:lstStyle/>
          <a:p>
            <a:pPr algn="just"/>
            <a:r>
              <a:rPr lang="fa-IR" sz="3200" b="1" dirty="0">
                <a:solidFill>
                  <a:srgbClr val="D60093"/>
                </a:solidFill>
                <a:cs typeface="B Nazanin" pitchFamily="2" charset="-78"/>
              </a:rPr>
              <a:t>ارائه مکرر یک تکلیف باعث </a:t>
            </a:r>
            <a:r>
              <a:rPr lang="fa-IR" sz="3200" b="1" dirty="0" smtClean="0">
                <a:solidFill>
                  <a:srgbClr val="D60093"/>
                </a:solidFill>
                <a:cs typeface="B Nazanin" pitchFamily="2" charset="-78"/>
              </a:rPr>
              <a:t>می شود </a:t>
            </a:r>
            <a:r>
              <a:rPr lang="fa-IR" sz="3200" b="1" dirty="0">
                <a:solidFill>
                  <a:srgbClr val="D60093"/>
                </a:solidFill>
                <a:cs typeface="B Nazanin" pitchFamily="2" charset="-78"/>
              </a:rPr>
              <a:t>که اختلافات و </a:t>
            </a:r>
            <a:r>
              <a:rPr lang="fa-IR" sz="3200" b="1" dirty="0" smtClean="0">
                <a:solidFill>
                  <a:srgbClr val="D60093"/>
                </a:solidFill>
                <a:cs typeface="B Nazanin" pitchFamily="2" charset="-78"/>
              </a:rPr>
              <a:t>شباهت های </a:t>
            </a:r>
            <a:r>
              <a:rPr lang="fa-IR" sz="3200" b="1" dirty="0">
                <a:solidFill>
                  <a:srgbClr val="D60093"/>
                </a:solidFill>
                <a:cs typeface="B Nazanin" pitchFamily="2" charset="-78"/>
              </a:rPr>
              <a:t>بین </a:t>
            </a:r>
            <a:r>
              <a:rPr lang="fa-IR" sz="3200" b="1" dirty="0" smtClean="0">
                <a:solidFill>
                  <a:srgbClr val="D60093"/>
                </a:solidFill>
                <a:cs typeface="B Nazanin" pitchFamily="2" charset="-78"/>
              </a:rPr>
              <a:t>تکلیف های </a:t>
            </a:r>
            <a:r>
              <a:rPr lang="fa-IR" sz="3200" b="1" dirty="0">
                <a:solidFill>
                  <a:srgbClr val="D60093"/>
                </a:solidFill>
                <a:cs typeface="B Nazanin" pitchFamily="2" charset="-78"/>
              </a:rPr>
              <a:t>متعدد </a:t>
            </a:r>
            <a:r>
              <a:rPr lang="fa-IR" sz="3200" b="1" dirty="0" smtClean="0">
                <a:solidFill>
                  <a:srgbClr val="D60093"/>
                </a:solidFill>
                <a:cs typeface="B Nazanin" pitchFamily="2" charset="-78"/>
              </a:rPr>
              <a:t>به طور واضح آشکار </a:t>
            </a:r>
            <a:r>
              <a:rPr lang="fa-IR" sz="3200" b="1" dirty="0">
                <a:solidFill>
                  <a:srgbClr val="D60093"/>
                </a:solidFill>
                <a:cs typeface="B Nazanin" pitchFamily="2" charset="-78"/>
              </a:rPr>
              <a:t>نشود</a:t>
            </a:r>
            <a:r>
              <a:rPr lang="fa-IR" sz="3200" b="1" dirty="0" smtClean="0">
                <a:solidFill>
                  <a:srgbClr val="D60093"/>
                </a:solidFill>
                <a:cs typeface="B Nazanin" pitchFamily="2" charset="-78"/>
              </a:rPr>
              <a:t>.</a:t>
            </a:r>
          </a:p>
          <a:p>
            <a:pPr algn="just"/>
            <a:r>
              <a:rPr lang="fa-IR" sz="3200" b="1" dirty="0" smtClean="0">
                <a:solidFill>
                  <a:srgbClr val="D60093"/>
                </a:solidFill>
                <a:cs typeface="B Nazanin" pitchFamily="2" charset="-78"/>
              </a:rPr>
              <a:t>در </a:t>
            </a:r>
            <a:r>
              <a:rPr lang="fa-IR" sz="3200" b="1" dirty="0">
                <a:solidFill>
                  <a:srgbClr val="D60093"/>
                </a:solidFill>
                <a:cs typeface="B Nazanin" pitchFamily="2" charset="-78"/>
              </a:rPr>
              <a:t>صورتی که در تمرین تصادفی افزایش معنا و تمایز در تکالیف حرکتی حافظه با دوام تری را به وجود می آورد</a:t>
            </a:r>
            <a:r>
              <a:rPr lang="fa-IR" sz="3200" b="1" dirty="0" smtClean="0">
                <a:solidFill>
                  <a:srgbClr val="D60093"/>
                </a:solidFill>
                <a:cs typeface="B Nazanin" pitchFamily="2" charset="-78"/>
              </a:rPr>
              <a:t>؛ این </a:t>
            </a:r>
            <a:r>
              <a:rPr lang="fa-IR" sz="3200" b="1" dirty="0">
                <a:solidFill>
                  <a:srgbClr val="D60093"/>
                </a:solidFill>
                <a:cs typeface="B Nazanin" pitchFamily="2" charset="-78"/>
              </a:rPr>
              <a:t>امر حافظه را تقویت می کند. </a:t>
            </a:r>
            <a:endParaRPr lang="en-US" sz="32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Grp="1" noChangeArrowheads="1"/>
          </p:cNvSpPr>
          <p:nvPr>
            <p:ph type="title"/>
          </p:nvPr>
        </p:nvSpPr>
        <p:spPr>
          <a:xfrm>
            <a:off x="762000" y="762000"/>
            <a:ext cx="8382000" cy="1143000"/>
          </a:xfrm>
        </p:spPr>
        <p:txBody>
          <a:bodyPr/>
          <a:lstStyle/>
          <a:p>
            <a:pPr algn="ctr"/>
            <a:r>
              <a:rPr lang="fa-IR" sz="3200" dirty="0">
                <a:solidFill>
                  <a:srgbClr val="D60093"/>
                </a:solidFill>
                <a:cs typeface="B Titr" pitchFamily="2" charset="-78"/>
              </a:rPr>
              <a:t>چگونه از </a:t>
            </a:r>
            <a:r>
              <a:rPr lang="fa-IR" sz="3200" dirty="0" smtClean="0">
                <a:solidFill>
                  <a:srgbClr val="D60093"/>
                </a:solidFill>
                <a:cs typeface="B Titr" pitchFamily="2" charset="-78"/>
              </a:rPr>
              <a:t>تمرین </a:t>
            </a:r>
            <a:r>
              <a:rPr lang="fa-IR" sz="3200" dirty="0">
                <a:solidFill>
                  <a:srgbClr val="D60093"/>
                </a:solidFill>
                <a:cs typeface="B Titr" pitchFamily="2" charset="-78"/>
              </a:rPr>
              <a:t>تصادفی در آموزش استفاده شود</a:t>
            </a:r>
            <a:endParaRPr lang="en-US" sz="3200" dirty="0">
              <a:solidFill>
                <a:srgbClr val="D60093"/>
              </a:solidFill>
              <a:cs typeface="B Titr" pitchFamily="2" charset="-78"/>
            </a:endParaRPr>
          </a:p>
        </p:txBody>
      </p:sp>
      <p:sp>
        <p:nvSpPr>
          <p:cNvPr id="77827" name="Rectangle 3"/>
          <p:cNvSpPr>
            <a:spLocks noGrp="1" noChangeArrowheads="1"/>
          </p:cNvSpPr>
          <p:nvPr>
            <p:ph idx="1"/>
          </p:nvPr>
        </p:nvSpPr>
        <p:spPr>
          <a:xfrm>
            <a:off x="838200" y="2362200"/>
            <a:ext cx="7848600" cy="4038600"/>
          </a:xfrm>
        </p:spPr>
        <p:txBody>
          <a:bodyPr/>
          <a:lstStyle/>
          <a:p>
            <a:pPr algn="just"/>
            <a:r>
              <a:rPr lang="fa-IR" b="1" dirty="0">
                <a:solidFill>
                  <a:schemeClr val="accent1">
                    <a:lumMod val="50000"/>
                  </a:schemeClr>
                </a:solidFill>
                <a:cs typeface="B Nazanin" pitchFamily="2" charset="-78"/>
              </a:rPr>
              <a:t>در ابتدای یادگیری یعنی در مرحله کلامی </a:t>
            </a:r>
            <a:r>
              <a:rPr lang="fa-IR" b="1" dirty="0" smtClean="0">
                <a:solidFill>
                  <a:schemeClr val="accent1">
                    <a:lumMod val="50000"/>
                  </a:schemeClr>
                </a:solidFill>
                <a:cs typeface="B Nazanin" pitchFamily="2" charset="-78"/>
              </a:rPr>
              <a:t>– شناختی </a:t>
            </a:r>
            <a:r>
              <a:rPr lang="fa-IR" b="1" dirty="0">
                <a:solidFill>
                  <a:schemeClr val="accent1">
                    <a:lumMod val="50000"/>
                  </a:schemeClr>
                </a:solidFill>
                <a:cs typeface="B Nazanin" pitchFamily="2" charset="-78"/>
              </a:rPr>
              <a:t>ممکن است تمرین مسدود کمی از تمرین تصادفی مفید تر است.</a:t>
            </a:r>
          </a:p>
          <a:p>
            <a:pPr algn="just"/>
            <a:r>
              <a:rPr lang="fa-IR" b="1" dirty="0">
                <a:solidFill>
                  <a:schemeClr val="accent1">
                    <a:lumMod val="50000"/>
                  </a:schemeClr>
                </a:solidFill>
                <a:cs typeface="B Nazanin" pitchFamily="2" charset="-78"/>
              </a:rPr>
              <a:t>پس از مرحله اول یادگیری مربی </a:t>
            </a:r>
            <a:r>
              <a:rPr lang="fa-IR" b="1" dirty="0" smtClean="0">
                <a:solidFill>
                  <a:schemeClr val="accent1">
                    <a:lumMod val="50000"/>
                  </a:schemeClr>
                </a:solidFill>
                <a:cs typeface="B Nazanin" pitchFamily="2" charset="-78"/>
              </a:rPr>
              <a:t>باید </a:t>
            </a:r>
            <a:r>
              <a:rPr lang="fa-IR" b="1" dirty="0">
                <a:solidFill>
                  <a:schemeClr val="accent1">
                    <a:lumMod val="50000"/>
                  </a:schemeClr>
                </a:solidFill>
                <a:cs typeface="B Nazanin" pitchFamily="2" charset="-78"/>
              </a:rPr>
              <a:t>برای پرهیز از تمرینات تکراری از </a:t>
            </a:r>
            <a:r>
              <a:rPr lang="fa-IR" b="1" dirty="0" smtClean="0">
                <a:solidFill>
                  <a:schemeClr val="accent1">
                    <a:lumMod val="50000"/>
                  </a:schemeClr>
                </a:solidFill>
                <a:cs typeface="B Nazanin" pitchFamily="2" charset="-78"/>
              </a:rPr>
              <a:t>روش های </a:t>
            </a:r>
            <a:r>
              <a:rPr lang="fa-IR" b="1" dirty="0">
                <a:solidFill>
                  <a:schemeClr val="accent1">
                    <a:lumMod val="50000"/>
                  </a:schemeClr>
                </a:solidFill>
                <a:cs typeface="B Nazanin" pitchFamily="2" charset="-78"/>
              </a:rPr>
              <a:t>دیگر استفاده کند.</a:t>
            </a:r>
          </a:p>
          <a:p>
            <a:pPr algn="just"/>
            <a:r>
              <a:rPr lang="fa-IR" b="1" dirty="0">
                <a:solidFill>
                  <a:schemeClr val="accent1">
                    <a:lumMod val="50000"/>
                  </a:schemeClr>
                </a:solidFill>
                <a:cs typeface="B Nazanin" pitchFamily="2" charset="-78"/>
              </a:rPr>
              <a:t>به فراگیرنده توضیح دهید که تمرین تصادفی هر چند در کیفیت اجرای تمرین اولیه کاهش را ایجاد می کند در واقع در آزمون یادداری بهتر عمل می کند.</a:t>
            </a:r>
          </a:p>
          <a:p>
            <a:pPr algn="just"/>
            <a:r>
              <a:rPr lang="fa-IR" b="1" dirty="0">
                <a:solidFill>
                  <a:schemeClr val="accent1">
                    <a:lumMod val="50000"/>
                  </a:schemeClr>
                </a:solidFill>
                <a:cs typeface="B Nazanin" pitchFamily="2" charset="-78"/>
              </a:rPr>
              <a:t>تکرار ؛ مخصوصا تکرارهای بدون تغییر؛ عموما در یادگیری </a:t>
            </a:r>
            <a:r>
              <a:rPr lang="fa-IR" b="1" dirty="0" smtClean="0">
                <a:solidFill>
                  <a:schemeClr val="accent1">
                    <a:lumMod val="50000"/>
                  </a:schemeClr>
                </a:solidFill>
                <a:cs typeface="B Nazanin" pitchFamily="2" charset="-78"/>
              </a:rPr>
              <a:t>تاثیر </a:t>
            </a:r>
            <a:r>
              <a:rPr lang="fa-IR" b="1" dirty="0">
                <a:solidFill>
                  <a:schemeClr val="accent1">
                    <a:lumMod val="50000"/>
                  </a:schemeClr>
                </a:solidFill>
                <a:cs typeface="B Nazanin" pitchFamily="2" charset="-78"/>
              </a:rPr>
              <a:t>کمی </a:t>
            </a:r>
            <a:r>
              <a:rPr lang="fa-IR" b="1" dirty="0" smtClean="0">
                <a:solidFill>
                  <a:schemeClr val="accent1">
                    <a:lumMod val="50000"/>
                  </a:schemeClr>
                </a:solidFill>
                <a:cs typeface="B Nazanin" pitchFamily="2" charset="-78"/>
              </a:rPr>
              <a:t>دارند</a:t>
            </a:r>
            <a:r>
              <a:rPr lang="fa-IR" b="1" dirty="0">
                <a:solidFill>
                  <a:schemeClr val="accent1">
                    <a:lumMod val="50000"/>
                  </a:schemeClr>
                </a:solidFill>
                <a:cs typeface="B Nazanin" pitchFamily="2" charset="-78"/>
              </a:rPr>
              <a:t>.</a:t>
            </a:r>
            <a:endParaRPr lang="en-US" b="1" dirty="0">
              <a:solidFill>
                <a:schemeClr val="accent1">
                  <a:lumMod val="50000"/>
                </a:schemeClr>
              </a:solidFill>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24125"/>
            <a:ext cx="7924800" cy="3724275"/>
          </a:xfrm>
        </p:spPr>
        <p:txBody>
          <a:bodyPr/>
          <a:lstStyle/>
          <a:p>
            <a:pPr algn="just"/>
            <a:r>
              <a:rPr lang="fa-IR" sz="2400" b="1" dirty="0" smtClean="0">
                <a:solidFill>
                  <a:schemeClr val="accent1">
                    <a:lumMod val="50000"/>
                  </a:schemeClr>
                </a:solidFill>
                <a:cs typeface="B Nazanin" panose="00000400000000000000" pitchFamily="2" charset="-78"/>
              </a:rPr>
              <a:t>وقتی شرایط ملاک مهارت به صورت تصادفی باشد (مانند گلف) هرگز پس از چند کوشش اولیه از تمرین مسدود استفاده نکنید.</a:t>
            </a:r>
          </a:p>
          <a:p>
            <a:pPr algn="just"/>
            <a:endParaRPr lang="fa-IR" sz="1050" b="1" dirty="0" smtClean="0">
              <a:solidFill>
                <a:schemeClr val="accent1">
                  <a:lumMod val="50000"/>
                </a:schemeClr>
              </a:solidFill>
              <a:cs typeface="B Nazanin" panose="00000400000000000000" pitchFamily="2" charset="-78"/>
            </a:endParaRPr>
          </a:p>
          <a:p>
            <a:pPr algn="just"/>
            <a:r>
              <a:rPr lang="fa-IR" sz="2400" b="1" dirty="0">
                <a:solidFill>
                  <a:schemeClr val="accent1">
                    <a:lumMod val="50000"/>
                  </a:schemeClr>
                </a:solidFill>
                <a:cs typeface="B Nazanin" panose="00000400000000000000" pitchFamily="2" charset="-78"/>
              </a:rPr>
              <a:t>حتی در زمانی که مهارت ملاک در حالت مسدود انجام می شود، مانند تیراندازی باز هم از تمرین تصادفی استفاده کنید، این روش باز هم کمی مفیدتر از روش مسدود است</a:t>
            </a:r>
            <a:r>
              <a:rPr lang="fa-IR" sz="2400" b="1" dirty="0" smtClean="0">
                <a:solidFill>
                  <a:schemeClr val="accent1">
                    <a:lumMod val="50000"/>
                  </a:schemeClr>
                </a:solidFill>
                <a:cs typeface="B Nazanin" panose="00000400000000000000" pitchFamily="2" charset="-78"/>
              </a:rPr>
              <a:t>.</a:t>
            </a:r>
          </a:p>
          <a:p>
            <a:pPr algn="just"/>
            <a:endParaRPr lang="en-US" sz="1200" b="1" dirty="0">
              <a:solidFill>
                <a:schemeClr val="accent1">
                  <a:lumMod val="50000"/>
                </a:schemeClr>
              </a:solidFill>
              <a:cs typeface="B Nazanin" panose="00000400000000000000" pitchFamily="2" charset="-78"/>
            </a:endParaRPr>
          </a:p>
          <a:p>
            <a:pPr algn="just"/>
            <a:r>
              <a:rPr lang="fa-IR" sz="2400" b="1" dirty="0" smtClean="0">
                <a:solidFill>
                  <a:schemeClr val="accent1">
                    <a:lumMod val="50000"/>
                  </a:schemeClr>
                </a:solidFill>
                <a:cs typeface="B Nazanin" panose="00000400000000000000" pitchFamily="2" charset="-78"/>
              </a:rPr>
              <a:t>در </a:t>
            </a:r>
            <a:r>
              <a:rPr lang="fa-IR" sz="2400" b="1" dirty="0">
                <a:solidFill>
                  <a:schemeClr val="accent1">
                    <a:lumMod val="50000"/>
                  </a:schemeClr>
                </a:solidFill>
                <a:cs typeface="B Nazanin" panose="00000400000000000000" pitchFamily="2" charset="-78"/>
              </a:rPr>
              <a:t>کلاس چندین مهارت را تمرین کنید و برای پرهیز از تمرین مسدود، شاگردان را وادار کنید تا مهارت های مختلف را تمرین و سپس آن را عوض کنید</a:t>
            </a:r>
            <a:r>
              <a:rPr lang="fa-IR" sz="2400" b="1" dirty="0" smtClean="0">
                <a:solidFill>
                  <a:schemeClr val="accent1">
                    <a:lumMod val="50000"/>
                  </a:schemeClr>
                </a:solidFill>
                <a:cs typeface="B Nazanin" panose="00000400000000000000" pitchFamily="2" charset="-78"/>
              </a:rPr>
              <a:t>.</a:t>
            </a:r>
            <a:endParaRPr lang="fa-IR" sz="2400" b="1" dirty="0">
              <a:solidFill>
                <a:schemeClr val="accent1">
                  <a:lumMod val="50000"/>
                </a:schemeClr>
              </a:solidFill>
              <a:cs typeface="B Nazanin" panose="00000400000000000000" pitchFamily="2" charset="-78"/>
            </a:endParaRPr>
          </a:p>
        </p:txBody>
      </p:sp>
      <p:sp>
        <p:nvSpPr>
          <p:cNvPr id="2" name="Title 1"/>
          <p:cNvSpPr>
            <a:spLocks noGrp="1"/>
          </p:cNvSpPr>
          <p:nvPr>
            <p:ph type="title"/>
          </p:nvPr>
        </p:nvSpPr>
        <p:spPr/>
        <p:txBody>
          <a:bodyPr/>
          <a:lstStyle/>
          <a:p>
            <a:pPr algn="r"/>
            <a:endParaRPr lang="en-US" dirty="0"/>
          </a:p>
        </p:txBody>
      </p:sp>
    </p:spTree>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Grp="1" noChangeArrowheads="1"/>
          </p:cNvSpPr>
          <p:nvPr>
            <p:ph type="title"/>
          </p:nvPr>
        </p:nvSpPr>
        <p:spPr/>
        <p:txBody>
          <a:bodyPr/>
          <a:lstStyle/>
          <a:p>
            <a:pPr algn="ctr"/>
            <a:r>
              <a:rPr lang="fa-IR" dirty="0">
                <a:cs typeface="B Titr" pitchFamily="2" charset="-78"/>
              </a:rPr>
              <a:t>بازخورد</a:t>
            </a:r>
            <a:endParaRPr lang="en-US" dirty="0">
              <a:cs typeface="B Titr" pitchFamily="2" charset="-78"/>
            </a:endParaRPr>
          </a:p>
        </p:txBody>
      </p:sp>
      <p:sp>
        <p:nvSpPr>
          <p:cNvPr id="79875" name="Rectangle 3"/>
          <p:cNvSpPr>
            <a:spLocks noGrp="1" noChangeArrowheads="1"/>
          </p:cNvSpPr>
          <p:nvPr>
            <p:ph idx="1"/>
          </p:nvPr>
        </p:nvSpPr>
        <p:spPr>
          <a:xfrm>
            <a:off x="914400" y="2438400"/>
            <a:ext cx="7924800" cy="4419600"/>
          </a:xfrm>
        </p:spPr>
        <p:txBody>
          <a:bodyPr/>
          <a:lstStyle/>
          <a:p>
            <a:pPr algn="just">
              <a:lnSpc>
                <a:spcPct val="90000"/>
              </a:lnSpc>
            </a:pPr>
            <a:r>
              <a:rPr lang="fa-IR" sz="3200" b="1" dirty="0">
                <a:solidFill>
                  <a:srgbClr val="D60093"/>
                </a:solidFill>
                <a:cs typeface="B Nazanin" pitchFamily="2" charset="-78"/>
              </a:rPr>
              <a:t>یکی از مهمترین </a:t>
            </a:r>
            <a:r>
              <a:rPr lang="fa-IR" sz="3200" b="1" dirty="0" smtClean="0">
                <a:solidFill>
                  <a:srgbClr val="D60093"/>
                </a:solidFill>
                <a:cs typeface="B Nazanin" pitchFamily="2" charset="-78"/>
              </a:rPr>
              <a:t>فرآیندهای </a:t>
            </a:r>
            <a:r>
              <a:rPr lang="fa-IR" sz="3200" b="1" dirty="0">
                <a:solidFill>
                  <a:srgbClr val="D60093"/>
                </a:solidFill>
                <a:cs typeface="B Nazanin" pitchFamily="2" charset="-78"/>
              </a:rPr>
              <a:t>یادگیری استفاده از </a:t>
            </a:r>
            <a:r>
              <a:rPr lang="fa-IR" sz="3200" b="1" dirty="0" smtClean="0">
                <a:solidFill>
                  <a:srgbClr val="D60093"/>
                </a:solidFill>
                <a:cs typeface="B Nazanin" pitchFamily="2" charset="-78"/>
              </a:rPr>
              <a:t>بازخورد</a:t>
            </a:r>
            <a:r>
              <a:rPr lang="en-US" sz="3200" b="1" dirty="0" smtClean="0">
                <a:solidFill>
                  <a:srgbClr val="D60093"/>
                </a:solidFill>
                <a:cs typeface="B Nazanin" pitchFamily="2" charset="-78"/>
              </a:rPr>
              <a:t> </a:t>
            </a:r>
            <a:r>
              <a:rPr lang="fa-IR" sz="3200" b="1" dirty="0" smtClean="0">
                <a:solidFill>
                  <a:srgbClr val="D60093"/>
                </a:solidFill>
                <a:cs typeface="B Nazanin" pitchFamily="2" charset="-78"/>
              </a:rPr>
              <a:t>در </a:t>
            </a:r>
            <a:r>
              <a:rPr lang="fa-IR" sz="3200" b="1" dirty="0">
                <a:solidFill>
                  <a:srgbClr val="D60093"/>
                </a:solidFill>
                <a:cs typeface="B Nazanin" pitchFamily="2" charset="-78"/>
              </a:rPr>
              <a:t>اعمالی است که در  تمرین انجام می شود.</a:t>
            </a:r>
          </a:p>
          <a:p>
            <a:pPr algn="just">
              <a:lnSpc>
                <a:spcPct val="90000"/>
              </a:lnSpc>
            </a:pPr>
            <a:r>
              <a:rPr lang="fa-IR" sz="3200" b="1" dirty="0">
                <a:solidFill>
                  <a:srgbClr val="D60093"/>
                </a:solidFill>
                <a:cs typeface="B Nazanin" pitchFamily="2" charset="-78"/>
              </a:rPr>
              <a:t>بازخورد می تواند پیامد طبیعی حرکت باشد. مثل پرواز توپ </a:t>
            </a:r>
            <a:r>
              <a:rPr lang="fa-IR" sz="3200" b="1" dirty="0" smtClean="0">
                <a:solidFill>
                  <a:srgbClr val="D60093"/>
                </a:solidFill>
                <a:cs typeface="B Nazanin" pitchFamily="2" charset="-78"/>
              </a:rPr>
              <a:t>گلف به طرف هدف</a:t>
            </a:r>
            <a:endParaRPr lang="fa-IR" sz="3200" b="1" dirty="0">
              <a:solidFill>
                <a:srgbClr val="D60093"/>
              </a:solidFill>
              <a:cs typeface="B Nazanin" pitchFamily="2" charset="-78"/>
            </a:endParaRPr>
          </a:p>
          <a:p>
            <a:pPr algn="just">
              <a:lnSpc>
                <a:spcPct val="90000"/>
              </a:lnSpc>
            </a:pPr>
            <a:r>
              <a:rPr lang="fa-IR" sz="3200" b="1" dirty="0">
                <a:solidFill>
                  <a:srgbClr val="D60093"/>
                </a:solidFill>
                <a:cs typeface="B Nazanin" pitchFamily="2" charset="-78"/>
              </a:rPr>
              <a:t>بازخورد می تواند به اشکال مصنوعی ارائه شود مثل امتیازات در ورزش </a:t>
            </a:r>
          </a:p>
          <a:p>
            <a:pPr algn="just">
              <a:lnSpc>
                <a:spcPct val="90000"/>
              </a:lnSpc>
            </a:pPr>
            <a:r>
              <a:rPr lang="fa-IR" sz="3200" b="1" dirty="0">
                <a:solidFill>
                  <a:srgbClr val="D60093"/>
                </a:solidFill>
                <a:cs typeface="B Nazanin" pitchFamily="2" charset="-78"/>
              </a:rPr>
              <a:t>بازخورد می تواند به صورت کلامی باشد مثل ادامه بده ؛ آفرین و.....</a:t>
            </a:r>
            <a:endParaRPr lang="en-US" sz="32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80899" name="Rectangle 3"/>
          <p:cNvSpPr>
            <a:spLocks noGrp="1" noChangeArrowheads="1"/>
          </p:cNvSpPr>
          <p:nvPr>
            <p:ph idx="1"/>
          </p:nvPr>
        </p:nvSpPr>
        <p:spPr>
          <a:xfrm>
            <a:off x="1219199" y="2438400"/>
            <a:ext cx="7391401" cy="4267200"/>
          </a:xfrm>
        </p:spPr>
        <p:txBody>
          <a:bodyPr/>
          <a:lstStyle/>
          <a:p>
            <a:pPr algn="just"/>
            <a:r>
              <a:rPr lang="fa-IR" b="1" dirty="0">
                <a:solidFill>
                  <a:srgbClr val="D60093"/>
                </a:solidFill>
                <a:cs typeface="B Nazanin" pitchFamily="2" charset="-78"/>
              </a:rPr>
              <a:t>واژه بازخورد به تحلیل دستگاه کنترل حلقه </a:t>
            </a:r>
            <a:r>
              <a:rPr lang="fa-IR" b="1" dirty="0" smtClean="0">
                <a:solidFill>
                  <a:srgbClr val="D60093"/>
                </a:solidFill>
                <a:cs typeface="B Nazanin" pitchFamily="2" charset="-78"/>
              </a:rPr>
              <a:t>بسته (عمل ترموستات سیستم گرمای مرکزی خانه) </a:t>
            </a:r>
            <a:r>
              <a:rPr lang="fa-IR" b="1" dirty="0">
                <a:solidFill>
                  <a:srgbClr val="D60093"/>
                </a:solidFill>
                <a:cs typeface="B Nazanin" pitchFamily="2" charset="-78"/>
              </a:rPr>
              <a:t>باز می گردد و به معنای </a:t>
            </a:r>
            <a:r>
              <a:rPr lang="fa-IR" b="1" dirty="0" smtClean="0">
                <a:solidFill>
                  <a:srgbClr val="D60093"/>
                </a:solidFill>
                <a:cs typeface="B Nazanin" pitchFamily="2" charset="-78"/>
              </a:rPr>
              <a:t>خبرهایی </a:t>
            </a:r>
            <a:r>
              <a:rPr lang="fa-IR" b="1" dirty="0">
                <a:solidFill>
                  <a:srgbClr val="D60093"/>
                </a:solidFill>
                <a:cs typeface="B Nazanin" pitchFamily="2" charset="-78"/>
              </a:rPr>
              <a:t>درباره تفاوت بین اجرا و حالت هدف است.</a:t>
            </a:r>
          </a:p>
          <a:p>
            <a:pPr algn="just"/>
            <a:r>
              <a:rPr lang="fa-IR" b="1" dirty="0">
                <a:solidFill>
                  <a:srgbClr val="D60093"/>
                </a:solidFill>
                <a:cs typeface="B Nazanin" pitchFamily="2" charset="-78"/>
              </a:rPr>
              <a:t>در کنترل حلقه بسته بازخورد به معنای خبر </a:t>
            </a:r>
            <a:r>
              <a:rPr lang="fa-IR" b="1" dirty="0" smtClean="0">
                <a:solidFill>
                  <a:srgbClr val="D60093"/>
                </a:solidFill>
                <a:cs typeface="B Nazanin" pitchFamily="2" charset="-78"/>
              </a:rPr>
              <a:t>درباره خطا است.</a:t>
            </a:r>
          </a:p>
          <a:p>
            <a:pPr algn="just"/>
            <a:r>
              <a:rPr lang="fa-IR" b="1" dirty="0" smtClean="0">
                <a:solidFill>
                  <a:srgbClr val="D60093"/>
                </a:solidFill>
                <a:cs typeface="B Nazanin" pitchFamily="2" charset="-78"/>
              </a:rPr>
              <a:t>البته اخیرا بازخورد به معنای کلی تری بیان می شود: بازخورد هر گونه خبر حسی درباره حرکت نه فقط خطا است.</a:t>
            </a:r>
          </a:p>
        </p:txBody>
      </p:sp>
    </p:spTree>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2"/>
          <p:cNvSpPr>
            <a:spLocks noGrp="1" noChangeArrowheads="1"/>
          </p:cNvSpPr>
          <p:nvPr>
            <p:ph type="title"/>
          </p:nvPr>
        </p:nvSpPr>
        <p:spPr/>
        <p:txBody>
          <a:bodyPr/>
          <a:lstStyle/>
          <a:p>
            <a:pPr algn="ctr"/>
            <a:r>
              <a:rPr lang="fa-IR" dirty="0" smtClean="0">
                <a:cs typeface="B Titr" pitchFamily="2" charset="-78"/>
              </a:rPr>
              <a:t> طبقه بندی بازخورد</a:t>
            </a:r>
            <a:endParaRPr lang="en-US" dirty="0">
              <a:cs typeface="B Titr" pitchFamily="2" charset="-78"/>
            </a:endParaRPr>
          </a:p>
        </p:txBody>
      </p:sp>
      <p:sp>
        <p:nvSpPr>
          <p:cNvPr id="81923" name="Rectangle 3"/>
          <p:cNvSpPr>
            <a:spLocks noGrp="1" noChangeArrowheads="1"/>
          </p:cNvSpPr>
          <p:nvPr>
            <p:ph idx="1"/>
          </p:nvPr>
        </p:nvSpPr>
        <p:spPr>
          <a:xfrm>
            <a:off x="533400" y="2600325"/>
            <a:ext cx="7693025" cy="3724275"/>
          </a:xfrm>
        </p:spPr>
        <p:txBody>
          <a:bodyPr/>
          <a:lstStyle/>
          <a:p>
            <a:pPr algn="just">
              <a:buSzPct val="85000"/>
              <a:buFont typeface="Wingdings 2" pitchFamily="18" charset="2"/>
              <a:buChar char="P"/>
            </a:pPr>
            <a:r>
              <a:rPr lang="fa-IR" sz="4000" b="1" dirty="0">
                <a:solidFill>
                  <a:srgbClr val="D60093"/>
                </a:solidFill>
                <a:cs typeface="B Nazanin" pitchFamily="2" charset="-78"/>
              </a:rPr>
              <a:t>طبقه بندی بازخورد</a:t>
            </a:r>
          </a:p>
          <a:p>
            <a:pPr algn="just"/>
            <a:r>
              <a:rPr lang="fa-IR" sz="4000" b="1" dirty="0">
                <a:solidFill>
                  <a:srgbClr val="D60093"/>
                </a:solidFill>
                <a:cs typeface="B Nazanin" pitchFamily="2" charset="-78"/>
              </a:rPr>
              <a:t>الف- بازخورد درونی </a:t>
            </a:r>
          </a:p>
          <a:p>
            <a:pPr algn="just"/>
            <a:r>
              <a:rPr lang="fa-IR" sz="4000" b="1" dirty="0">
                <a:solidFill>
                  <a:srgbClr val="D60093"/>
                </a:solidFill>
                <a:cs typeface="B Nazanin" pitchFamily="2" charset="-78"/>
              </a:rPr>
              <a:t>ب- بازخورد بیرونی</a:t>
            </a:r>
            <a:endParaRPr lang="en-US" sz="40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p:txBody>
          <a:bodyPr/>
          <a:lstStyle/>
          <a:p>
            <a:pPr algn="ctr"/>
            <a:r>
              <a:rPr lang="fa-IR" sz="4000" dirty="0" smtClean="0">
                <a:cs typeface="B Titr" pitchFamily="2" charset="-78"/>
              </a:rPr>
              <a:t>بازخورد درونی</a:t>
            </a:r>
            <a:endParaRPr lang="en-US" sz="4000" dirty="0">
              <a:cs typeface="B Titr" pitchFamily="2" charset="-78"/>
            </a:endParaRPr>
          </a:p>
        </p:txBody>
      </p:sp>
      <p:sp>
        <p:nvSpPr>
          <p:cNvPr id="82947" name="Rectangle 3"/>
          <p:cNvSpPr>
            <a:spLocks noGrp="1" noChangeArrowheads="1"/>
          </p:cNvSpPr>
          <p:nvPr>
            <p:ph idx="1"/>
          </p:nvPr>
        </p:nvSpPr>
        <p:spPr>
          <a:xfrm>
            <a:off x="1066800" y="2600325"/>
            <a:ext cx="7464425" cy="3724275"/>
          </a:xfrm>
        </p:spPr>
        <p:txBody>
          <a:bodyPr/>
          <a:lstStyle/>
          <a:p>
            <a:pPr algn="just"/>
            <a:r>
              <a:rPr lang="fa-IR" sz="3200" b="1" dirty="0" smtClean="0">
                <a:solidFill>
                  <a:srgbClr val="D60093"/>
                </a:solidFill>
                <a:cs typeface="B Nazanin" pitchFamily="2" charset="-78"/>
              </a:rPr>
              <a:t>به </a:t>
            </a:r>
            <a:r>
              <a:rPr lang="fa-IR" sz="3200" b="1" dirty="0">
                <a:solidFill>
                  <a:srgbClr val="D60093"/>
                </a:solidFill>
                <a:cs typeface="B Nazanin" pitchFamily="2" charset="-78"/>
              </a:rPr>
              <a:t>آن بازخورد ذاتی می گویند.</a:t>
            </a:r>
          </a:p>
          <a:p>
            <a:pPr algn="just"/>
            <a:r>
              <a:rPr lang="fa-IR" sz="3200" b="1" dirty="0">
                <a:solidFill>
                  <a:srgbClr val="D60093"/>
                </a:solidFill>
                <a:cs typeface="B Nazanin" pitchFamily="2" charset="-78"/>
              </a:rPr>
              <a:t>خبرهایی است که به عنوان پیامد طبیعی و ذاتی یک عمل فراهم شده است. مثل ضربه زدن </a:t>
            </a:r>
            <a:r>
              <a:rPr lang="fa-IR" sz="3200" b="1" dirty="0" smtClean="0">
                <a:solidFill>
                  <a:srgbClr val="D60093"/>
                </a:solidFill>
                <a:cs typeface="B Nazanin" pitchFamily="2" charset="-78"/>
              </a:rPr>
              <a:t>با </a:t>
            </a:r>
            <a:r>
              <a:rPr lang="fa-IR" sz="3200" b="1" dirty="0">
                <a:solidFill>
                  <a:srgbClr val="D60093"/>
                </a:solidFill>
                <a:cs typeface="B Nazanin" pitchFamily="2" charset="-78"/>
              </a:rPr>
              <a:t>راکت و احساس در </a:t>
            </a:r>
            <a:r>
              <a:rPr lang="fa-IR" sz="3200" b="1" dirty="0" smtClean="0">
                <a:solidFill>
                  <a:srgbClr val="D60093"/>
                </a:solidFill>
                <a:cs typeface="B Nazanin" pitchFamily="2" charset="-78"/>
              </a:rPr>
              <a:t>بدن و دیدن حرکت توپ در فضا.</a:t>
            </a:r>
            <a:endParaRPr lang="fa-IR" sz="3200" b="1" dirty="0">
              <a:solidFill>
                <a:srgbClr val="D60093"/>
              </a:solidFill>
              <a:cs typeface="B Nazanin" pitchFamily="2" charset="-78"/>
            </a:endParaRPr>
          </a:p>
          <a:p>
            <a:pPr algn="just"/>
            <a:r>
              <a:rPr lang="fa-IR" sz="3200" b="1" dirty="0">
                <a:solidFill>
                  <a:srgbClr val="D60093"/>
                </a:solidFill>
                <a:cs typeface="B Nazanin" pitchFamily="2" charset="-78"/>
              </a:rPr>
              <a:t>به طور مستقیم و بدون استفاده از وسیله </a:t>
            </a:r>
            <a:r>
              <a:rPr lang="fa-IR" sz="3200" b="1" dirty="0" smtClean="0">
                <a:solidFill>
                  <a:srgbClr val="D60093"/>
                </a:solidFill>
                <a:cs typeface="B Nazanin" pitchFamily="2" charset="-78"/>
              </a:rPr>
              <a:t>ویژه ای </a:t>
            </a:r>
            <a:r>
              <a:rPr lang="fa-IR" sz="3200" b="1" dirty="0">
                <a:solidFill>
                  <a:srgbClr val="D60093"/>
                </a:solidFill>
                <a:cs typeface="B Nazanin" pitchFamily="2" charset="-78"/>
              </a:rPr>
              <a:t>آنرا </a:t>
            </a:r>
            <a:r>
              <a:rPr lang="fa-IR" sz="3200" b="1" dirty="0" smtClean="0">
                <a:solidFill>
                  <a:srgbClr val="D60093"/>
                </a:solidFill>
                <a:cs typeface="B Nazanin" pitchFamily="2" charset="-78"/>
              </a:rPr>
              <a:t>درک </a:t>
            </a:r>
            <a:r>
              <a:rPr lang="fa-IR" sz="3200" b="1" dirty="0">
                <a:solidFill>
                  <a:srgbClr val="D60093"/>
                </a:solidFill>
                <a:cs typeface="B Nazanin" pitchFamily="2" charset="-78"/>
              </a:rPr>
              <a:t>می کنیم.</a:t>
            </a:r>
            <a:endParaRPr lang="en-US" sz="32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p:cNvSpPr>
            <a:spLocks noGrp="1" noChangeArrowheads="1"/>
          </p:cNvSpPr>
          <p:nvPr>
            <p:ph type="title"/>
          </p:nvPr>
        </p:nvSpPr>
        <p:spPr/>
        <p:txBody>
          <a:bodyPr/>
          <a:lstStyle/>
          <a:p>
            <a:pPr algn="ctr"/>
            <a:r>
              <a:rPr lang="fa-IR" sz="4400" dirty="0" smtClean="0">
                <a:cs typeface="B Titr" pitchFamily="2" charset="-78"/>
              </a:rPr>
              <a:t>بازخورد بیرونی</a:t>
            </a:r>
            <a:endParaRPr lang="en-US" sz="4400" dirty="0">
              <a:cs typeface="B Titr" pitchFamily="2" charset="-78"/>
            </a:endParaRPr>
          </a:p>
        </p:txBody>
      </p:sp>
      <p:sp>
        <p:nvSpPr>
          <p:cNvPr id="83971" name="Rectangle 3"/>
          <p:cNvSpPr>
            <a:spLocks noGrp="1" noChangeArrowheads="1"/>
          </p:cNvSpPr>
          <p:nvPr>
            <p:ph idx="1"/>
          </p:nvPr>
        </p:nvSpPr>
        <p:spPr>
          <a:xfrm>
            <a:off x="1066800" y="2438400"/>
            <a:ext cx="7464425" cy="3724275"/>
          </a:xfrm>
        </p:spPr>
        <p:txBody>
          <a:bodyPr/>
          <a:lstStyle/>
          <a:p>
            <a:pPr algn="just">
              <a:buNone/>
            </a:pPr>
            <a:r>
              <a:rPr lang="fa-IR" b="1" dirty="0" smtClean="0">
                <a:solidFill>
                  <a:srgbClr val="D60093"/>
                </a:solidFill>
                <a:cs typeface="B Nazanin" pitchFamily="2" charset="-78"/>
              </a:rPr>
              <a:t>به </a:t>
            </a:r>
            <a:r>
              <a:rPr lang="fa-IR" b="1" dirty="0">
                <a:solidFill>
                  <a:srgbClr val="D60093"/>
                </a:solidFill>
                <a:cs typeface="B Nazanin" pitchFamily="2" charset="-78"/>
              </a:rPr>
              <a:t>آن بازخورد افزوده می گویند </a:t>
            </a:r>
          </a:p>
          <a:p>
            <a:pPr algn="just"/>
            <a:r>
              <a:rPr lang="fa-IR" b="1" dirty="0">
                <a:solidFill>
                  <a:srgbClr val="D60093"/>
                </a:solidFill>
                <a:cs typeface="B Nazanin" pitchFamily="2" charset="-78"/>
              </a:rPr>
              <a:t>شامل خبرهایی است که در نتیجه اجرا حاصل می شود مانند صدای مربی ؛ عقربه کرونومتر ؛ امتیاز داور ؛ فیلم  یا نوار ویدئویی بازی و.......</a:t>
            </a:r>
          </a:p>
          <a:p>
            <a:pPr algn="just"/>
            <a:r>
              <a:rPr lang="fa-IR" b="1" dirty="0" smtClean="0">
                <a:solidFill>
                  <a:srgbClr val="D60093"/>
                </a:solidFill>
                <a:cs typeface="B Nazanin" pitchFamily="2" charset="-78"/>
              </a:rPr>
              <a:t>بازخورد بیرونی، خبرهایی که به طور طبیعی وجود دارند جمع آوری یا تکمیل می کند.</a:t>
            </a:r>
          </a:p>
          <a:p>
            <a:pPr algn="just"/>
            <a:r>
              <a:rPr lang="fa-IR" b="1" dirty="0" smtClean="0">
                <a:solidFill>
                  <a:srgbClr val="D60093"/>
                </a:solidFill>
                <a:cs typeface="B Nazanin" pitchFamily="2" charset="-78"/>
              </a:rPr>
              <a:t>بازخورد بیرونی تحت کنترل مربی است و می تواند در زمان مناسب ارائه دهد</a:t>
            </a:r>
            <a:endParaRPr lang="en-US"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905000"/>
          </a:xfrm>
        </p:spPr>
        <p:txBody>
          <a:bodyPr/>
          <a:lstStyle/>
          <a:p>
            <a:pPr algn="r"/>
            <a:r>
              <a:rPr lang="fa-IR" sz="3200" dirty="0" smtClean="0">
                <a:solidFill>
                  <a:schemeClr val="accent6">
                    <a:lumMod val="75000"/>
                  </a:schemeClr>
                </a:solidFill>
                <a:cs typeface="B Titr" pitchFamily="2" charset="-78"/>
              </a:rPr>
              <a:t>3- طبقه بندی مهارت ها بر حسب قابل پیش بینی بودن محیط</a:t>
            </a:r>
            <a:endParaRPr lang="en-US" sz="3200" dirty="0">
              <a:solidFill>
                <a:schemeClr val="accent6">
                  <a:lumMod val="75000"/>
                </a:schemeClr>
              </a:solidFill>
              <a:cs typeface="B Titr" pitchFamily="2" charset="-78"/>
            </a:endParaRPr>
          </a:p>
        </p:txBody>
      </p:sp>
      <p:sp>
        <p:nvSpPr>
          <p:cNvPr id="3" name="Content Placeholder 2"/>
          <p:cNvSpPr>
            <a:spLocks noGrp="1"/>
          </p:cNvSpPr>
          <p:nvPr>
            <p:ph idx="1"/>
          </p:nvPr>
        </p:nvSpPr>
        <p:spPr/>
        <p:txBody>
          <a:bodyPr/>
          <a:lstStyle/>
          <a:p>
            <a:pPr algn="just"/>
            <a:r>
              <a:rPr lang="fa-IR" dirty="0" smtClean="0">
                <a:solidFill>
                  <a:srgbClr val="00B050"/>
                </a:solidFill>
                <a:cs typeface="B Titr" pitchFamily="2" charset="-78"/>
              </a:rPr>
              <a:t>مهارت های باز</a:t>
            </a:r>
            <a:endParaRPr lang="fa-IR" b="1" dirty="0" smtClean="0">
              <a:solidFill>
                <a:srgbClr val="00B050"/>
              </a:solidFill>
              <a:cs typeface="B Titr" pitchFamily="2" charset="-78"/>
            </a:endParaRPr>
          </a:p>
          <a:p>
            <a:pPr algn="just"/>
            <a:r>
              <a:rPr lang="fa-IR" b="1" dirty="0" smtClean="0">
                <a:cs typeface="B Mitra" pitchFamily="2" charset="-78"/>
              </a:rPr>
              <a:t>محیط </a:t>
            </a:r>
            <a:r>
              <a:rPr lang="fa-IR" b="1" dirty="0">
                <a:cs typeface="B Mitra" pitchFamily="2" charset="-78"/>
              </a:rPr>
              <a:t>اجرا قابل پیش بینی نیست</a:t>
            </a:r>
            <a:r>
              <a:rPr lang="fa-IR" b="1" dirty="0" smtClean="0">
                <a:cs typeface="B Mitra" pitchFamily="2" charset="-78"/>
              </a:rPr>
              <a:t>، مثل دفاع بسکتبال در مقابل مهاجم</a:t>
            </a:r>
            <a:endParaRPr lang="en-US" b="1" dirty="0">
              <a:cs typeface="B Mitra" pitchFamily="2" charset="-78"/>
            </a:endParaRPr>
          </a:p>
          <a:p>
            <a:pPr algn="just"/>
            <a:r>
              <a:rPr lang="fa-IR" dirty="0" smtClean="0">
                <a:cs typeface="B Mitra" pitchFamily="2" charset="-78"/>
              </a:rPr>
              <a:t>در موقعیت هایی نظیر این ورزش ها برای ورزشکار پیش بینی موثر حرکات آینده دیگران دشوار است و لذا پاسخ به آنها نیز دشوارتر است</a:t>
            </a:r>
            <a:r>
              <a:rPr lang="fa-IR" dirty="0" smtClean="0"/>
              <a:t>.</a:t>
            </a:r>
          </a:p>
          <a:p>
            <a:pPr algn="just"/>
            <a:r>
              <a:rPr lang="fa-IR" dirty="0" smtClean="0">
                <a:solidFill>
                  <a:srgbClr val="00B050"/>
                </a:solidFill>
                <a:cs typeface="B Titr" pitchFamily="2" charset="-78"/>
              </a:rPr>
              <a:t>مهارت های بسته</a:t>
            </a:r>
          </a:p>
          <a:p>
            <a:pPr algn="just"/>
            <a:r>
              <a:rPr lang="fa-IR" b="1" dirty="0" smtClean="0">
                <a:cs typeface="B Mitra" pitchFamily="2" charset="-78"/>
              </a:rPr>
              <a:t>مهارت هایی که در آن محیط اطراف اجرا کننده قابل پیش بینی است؛ مثل ژیمناستیک (مثلا حرکات زمینی)</a:t>
            </a:r>
          </a:p>
          <a:p>
            <a:pPr algn="just"/>
            <a:endParaRPr lang="en-US" dirty="0"/>
          </a:p>
        </p:txBody>
      </p:sp>
    </p:spTree>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84995" name="Rectangle 3"/>
          <p:cNvSpPr>
            <a:spLocks noGrp="1" noChangeArrowheads="1"/>
          </p:cNvSpPr>
          <p:nvPr>
            <p:ph idx="1"/>
          </p:nvPr>
        </p:nvSpPr>
        <p:spPr>
          <a:xfrm>
            <a:off x="1066800" y="2600325"/>
            <a:ext cx="7772400" cy="4257675"/>
          </a:xfrm>
        </p:spPr>
        <p:txBody>
          <a:bodyPr/>
          <a:lstStyle/>
          <a:p>
            <a:pPr algn="just">
              <a:buSzPct val="84000"/>
              <a:buFont typeface="Wingdings 2" pitchFamily="18" charset="2"/>
              <a:buChar char="P"/>
            </a:pPr>
            <a:r>
              <a:rPr lang="fa-IR" sz="4000" b="1" dirty="0">
                <a:solidFill>
                  <a:srgbClr val="D60093"/>
                </a:solidFill>
                <a:cs typeface="B Nazanin" pitchFamily="2" charset="-78"/>
              </a:rPr>
              <a:t>بازخورد بیرونی به دو دسته </a:t>
            </a:r>
            <a:r>
              <a:rPr lang="fa-IR" sz="4000" b="1" dirty="0" smtClean="0">
                <a:solidFill>
                  <a:srgbClr val="D60093"/>
                </a:solidFill>
                <a:cs typeface="B Nazanin" pitchFamily="2" charset="-78"/>
              </a:rPr>
              <a:t>تقسیم         می </a:t>
            </a:r>
            <a:r>
              <a:rPr lang="fa-IR" sz="4000" b="1" dirty="0">
                <a:solidFill>
                  <a:srgbClr val="D60093"/>
                </a:solidFill>
                <a:cs typeface="B Nazanin" pitchFamily="2" charset="-78"/>
              </a:rPr>
              <a:t>شود .</a:t>
            </a:r>
          </a:p>
          <a:p>
            <a:pPr algn="just"/>
            <a:r>
              <a:rPr lang="fa-IR" sz="3200" b="1" dirty="0">
                <a:solidFill>
                  <a:srgbClr val="D60093"/>
                </a:solidFill>
                <a:cs typeface="B Nazanin" pitchFamily="2" charset="-78"/>
              </a:rPr>
              <a:t>الف – آگاهی از </a:t>
            </a:r>
            <a:r>
              <a:rPr lang="fa-IR" sz="3200" b="1" dirty="0" smtClean="0">
                <a:solidFill>
                  <a:srgbClr val="D60093"/>
                </a:solidFill>
                <a:cs typeface="B Nazanin" pitchFamily="2" charset="-78"/>
              </a:rPr>
              <a:t>نتیجه</a:t>
            </a:r>
            <a:r>
              <a:rPr lang="en-US" sz="3200" b="1" dirty="0" smtClean="0">
                <a:solidFill>
                  <a:srgbClr val="D60093"/>
                </a:solidFill>
                <a:cs typeface="B Nazanin" pitchFamily="2" charset="-78"/>
              </a:rPr>
              <a:t>KR</a:t>
            </a:r>
            <a:r>
              <a:rPr lang="fa-IR" sz="3200" b="1" dirty="0" smtClean="0">
                <a:solidFill>
                  <a:srgbClr val="D60093"/>
                </a:solidFill>
                <a:cs typeface="B Nazanin" pitchFamily="2" charset="-78"/>
              </a:rPr>
              <a:t> </a:t>
            </a:r>
            <a:r>
              <a:rPr lang="fa-IR" b="1" dirty="0" smtClean="0">
                <a:solidFill>
                  <a:srgbClr val="D60093"/>
                </a:solidFill>
                <a:cs typeface="B Nazanin" pitchFamily="2" charset="-78"/>
              </a:rPr>
              <a:t>(</a:t>
            </a:r>
            <a:r>
              <a:rPr lang="en-US" sz="2400" b="1" dirty="0" smtClean="0">
                <a:solidFill>
                  <a:srgbClr val="D60093"/>
                </a:solidFill>
                <a:cs typeface="B Nazanin" pitchFamily="2" charset="-78"/>
              </a:rPr>
              <a:t>knowledge of result</a:t>
            </a:r>
            <a:r>
              <a:rPr lang="fa-IR" sz="2400" b="1" dirty="0" smtClean="0">
                <a:solidFill>
                  <a:srgbClr val="D60093"/>
                </a:solidFill>
                <a:cs typeface="B Nazanin" pitchFamily="2" charset="-78"/>
              </a:rPr>
              <a:t>)</a:t>
            </a:r>
            <a:endParaRPr lang="fa-IR" b="1" dirty="0" smtClean="0">
              <a:solidFill>
                <a:srgbClr val="D60093"/>
              </a:solidFill>
              <a:cs typeface="B Nazanin" pitchFamily="2" charset="-78"/>
            </a:endParaRPr>
          </a:p>
          <a:p>
            <a:pPr algn="just"/>
            <a:endParaRPr lang="fa-IR" b="1" dirty="0">
              <a:solidFill>
                <a:srgbClr val="D60093"/>
              </a:solidFill>
              <a:cs typeface="B Nazanin" pitchFamily="2" charset="-78"/>
            </a:endParaRPr>
          </a:p>
          <a:p>
            <a:pPr algn="just"/>
            <a:r>
              <a:rPr lang="fa-IR" sz="3200" b="1" dirty="0">
                <a:solidFill>
                  <a:srgbClr val="D60093"/>
                </a:solidFill>
                <a:cs typeface="B Nazanin" pitchFamily="2" charset="-78"/>
              </a:rPr>
              <a:t>ب- آگاهی از </a:t>
            </a:r>
            <a:r>
              <a:rPr lang="fa-IR" sz="3200" b="1" dirty="0" smtClean="0">
                <a:solidFill>
                  <a:srgbClr val="D60093"/>
                </a:solidFill>
                <a:cs typeface="B Nazanin" pitchFamily="2" charset="-78"/>
              </a:rPr>
              <a:t>اجرا </a:t>
            </a:r>
            <a:r>
              <a:rPr lang="en-US" sz="3200" b="1" dirty="0" smtClean="0">
                <a:solidFill>
                  <a:srgbClr val="D60093"/>
                </a:solidFill>
                <a:cs typeface="B Nazanin" pitchFamily="2" charset="-78"/>
              </a:rPr>
              <a:t>KP</a:t>
            </a:r>
            <a:r>
              <a:rPr lang="fa-IR" b="1" dirty="0" smtClean="0">
                <a:solidFill>
                  <a:srgbClr val="D60093"/>
                </a:solidFill>
                <a:cs typeface="B Nazanin" pitchFamily="2" charset="-78"/>
              </a:rPr>
              <a:t> </a:t>
            </a:r>
            <a:r>
              <a:rPr lang="fa-IR" sz="2400" b="1" dirty="0" smtClean="0">
                <a:solidFill>
                  <a:srgbClr val="D60093"/>
                </a:solidFill>
                <a:cs typeface="B Nazanin" pitchFamily="2" charset="-78"/>
              </a:rPr>
              <a:t>(</a:t>
            </a:r>
            <a:r>
              <a:rPr lang="en-US" sz="2400" b="1" dirty="0" smtClean="0">
                <a:solidFill>
                  <a:srgbClr val="D60093"/>
                </a:solidFill>
                <a:cs typeface="B Nazanin" pitchFamily="2" charset="-78"/>
              </a:rPr>
              <a:t>knowledge of performance</a:t>
            </a:r>
            <a:r>
              <a:rPr lang="fa-IR" sz="2400" b="1" dirty="0" smtClean="0">
                <a:solidFill>
                  <a:srgbClr val="D60093"/>
                </a:solidFill>
                <a:cs typeface="B Nazanin" pitchFamily="2" charset="-78"/>
              </a:rPr>
              <a:t>)</a:t>
            </a:r>
            <a:endParaRPr lang="en-US"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p:txBody>
          <a:bodyPr/>
          <a:lstStyle/>
          <a:p>
            <a:pPr algn="ctr"/>
            <a:r>
              <a:rPr lang="fa-IR" sz="4400" dirty="0">
                <a:cs typeface="B Titr" pitchFamily="2" charset="-78"/>
              </a:rPr>
              <a:t>آگاهی از نتیجه</a:t>
            </a:r>
            <a:endParaRPr lang="en-US" sz="4400" dirty="0">
              <a:cs typeface="B Titr" pitchFamily="2" charset="-78"/>
            </a:endParaRPr>
          </a:p>
        </p:txBody>
      </p:sp>
      <p:sp>
        <p:nvSpPr>
          <p:cNvPr id="86019" name="Rectangle 3"/>
          <p:cNvSpPr>
            <a:spLocks noGrp="1" noChangeArrowheads="1"/>
          </p:cNvSpPr>
          <p:nvPr>
            <p:ph idx="1"/>
          </p:nvPr>
        </p:nvSpPr>
        <p:spPr>
          <a:xfrm>
            <a:off x="990600" y="2514600"/>
            <a:ext cx="7540625" cy="4038600"/>
          </a:xfrm>
        </p:spPr>
        <p:txBody>
          <a:bodyPr/>
          <a:lstStyle/>
          <a:p>
            <a:pPr algn="just"/>
            <a:r>
              <a:rPr lang="fa-IR" sz="3200" b="1" dirty="0">
                <a:solidFill>
                  <a:srgbClr val="D60093"/>
                </a:solidFill>
                <a:cs typeface="B Nazanin" pitchFamily="2" charset="-78"/>
              </a:rPr>
              <a:t>آگاهی از نتیجه خبرهای کلامی یا قابل کلامی شدن </a:t>
            </a:r>
            <a:r>
              <a:rPr lang="fa-IR" sz="3200" b="1" dirty="0" smtClean="0">
                <a:solidFill>
                  <a:srgbClr val="D60093"/>
                </a:solidFill>
                <a:cs typeface="B Nazanin" pitchFamily="2" charset="-78"/>
              </a:rPr>
              <a:t>درباره </a:t>
            </a:r>
            <a:r>
              <a:rPr lang="fa-IR" sz="3200" b="1" dirty="0">
                <a:solidFill>
                  <a:srgbClr val="FF0000"/>
                </a:solidFill>
                <a:cs typeface="B Nazanin" pitchFamily="2" charset="-78"/>
              </a:rPr>
              <a:t>موفقیت</a:t>
            </a:r>
            <a:r>
              <a:rPr lang="fa-IR" sz="3200" b="1" dirty="0">
                <a:solidFill>
                  <a:srgbClr val="D60093"/>
                </a:solidFill>
                <a:cs typeface="B Nazanin" pitchFamily="2" charset="-78"/>
              </a:rPr>
              <a:t> یک عمل با توجه به هدف محیطی است.</a:t>
            </a:r>
          </a:p>
          <a:p>
            <a:pPr algn="just"/>
            <a:r>
              <a:rPr lang="fa-IR" sz="3200" b="1" dirty="0">
                <a:solidFill>
                  <a:srgbClr val="D60093"/>
                </a:solidFill>
                <a:cs typeface="B Nazanin" pitchFamily="2" charset="-78"/>
              </a:rPr>
              <a:t>وجود بازخورد درونی  </a:t>
            </a:r>
            <a:r>
              <a:rPr lang="fa-IR" sz="3200" b="1" dirty="0" smtClean="0">
                <a:solidFill>
                  <a:srgbClr val="D60093"/>
                </a:solidFill>
                <a:cs typeface="B Nazanin" pitchFamily="2" charset="-78"/>
              </a:rPr>
              <a:t>دربسیاری </a:t>
            </a:r>
            <a:r>
              <a:rPr lang="fa-IR" sz="3200" b="1" dirty="0">
                <a:solidFill>
                  <a:srgbClr val="D60093"/>
                </a:solidFill>
                <a:cs typeface="B Nazanin" pitchFamily="2" charset="-78"/>
              </a:rPr>
              <a:t>از حرکات باعث بی نیازی از بازخورد بیرونی می شود مثل اینکه به ژیمناست بگویید با پشت به زمین خورده است.</a:t>
            </a:r>
          </a:p>
          <a:p>
            <a:pPr algn="just"/>
            <a:r>
              <a:rPr lang="fa-IR" sz="3200" b="1" dirty="0">
                <a:solidFill>
                  <a:srgbClr val="D60093"/>
                </a:solidFill>
                <a:cs typeface="B Nazanin" pitchFamily="2" charset="-78"/>
              </a:rPr>
              <a:t>با وجود این ژیمناست باید منتظر امتیاز داور </a:t>
            </a:r>
            <a:r>
              <a:rPr lang="fa-IR" sz="3200" b="1" dirty="0" smtClean="0">
                <a:solidFill>
                  <a:srgbClr val="D60093"/>
                </a:solidFill>
                <a:cs typeface="B Nazanin" pitchFamily="2" charset="-78"/>
              </a:rPr>
              <a:t>باشد، تا کیفیت اجرای او را نشان دهد.</a:t>
            </a:r>
            <a:endParaRPr lang="en-US" sz="32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pPr algn="ctr"/>
            <a:r>
              <a:rPr lang="fa-IR" sz="4000" dirty="0">
                <a:cs typeface="B Titr" pitchFamily="2" charset="-78"/>
              </a:rPr>
              <a:t>آگاهی از </a:t>
            </a:r>
            <a:r>
              <a:rPr lang="fa-IR" sz="4000" dirty="0" smtClean="0">
                <a:cs typeface="B Titr" pitchFamily="2" charset="-78"/>
              </a:rPr>
              <a:t>اجرا</a:t>
            </a:r>
            <a:endParaRPr lang="en-US" sz="4000" dirty="0">
              <a:cs typeface="B Titr" pitchFamily="2" charset="-78"/>
            </a:endParaRPr>
          </a:p>
        </p:txBody>
      </p:sp>
      <p:sp>
        <p:nvSpPr>
          <p:cNvPr id="88067" name="Rectangle 3"/>
          <p:cNvSpPr>
            <a:spLocks noGrp="1" noChangeArrowheads="1"/>
          </p:cNvSpPr>
          <p:nvPr>
            <p:ph idx="1"/>
          </p:nvPr>
        </p:nvSpPr>
        <p:spPr>
          <a:xfrm>
            <a:off x="1066800" y="2524125"/>
            <a:ext cx="7772400" cy="3724275"/>
          </a:xfrm>
        </p:spPr>
        <p:txBody>
          <a:bodyPr/>
          <a:lstStyle/>
          <a:p>
            <a:pPr algn="just"/>
            <a:r>
              <a:rPr lang="fa-IR" sz="3200" b="1" dirty="0">
                <a:solidFill>
                  <a:srgbClr val="D60093"/>
                </a:solidFill>
                <a:cs typeface="B Nazanin" pitchFamily="2" charset="-78"/>
              </a:rPr>
              <a:t>به آن بازخورد جنبشی می گویند. </a:t>
            </a:r>
          </a:p>
          <a:p>
            <a:pPr algn="just"/>
            <a:r>
              <a:rPr lang="fa-IR" sz="3200" b="1" dirty="0">
                <a:solidFill>
                  <a:srgbClr val="D60093"/>
                </a:solidFill>
                <a:cs typeface="B Nazanin" pitchFamily="2" charset="-78"/>
              </a:rPr>
              <a:t>اطلاعات افزوده ای درباره الگوی حرکتی است. که فراگیرنده آن را انجام داده است مثل ( به اندازه کافی تنت را خم نکردی </a:t>
            </a:r>
            <a:r>
              <a:rPr lang="fa-IR" sz="3200" b="1" dirty="0" smtClean="0">
                <a:solidFill>
                  <a:srgbClr val="D60093"/>
                </a:solidFill>
                <a:cs typeface="B Nazanin" pitchFamily="2" charset="-78"/>
              </a:rPr>
              <a:t>)</a:t>
            </a:r>
          </a:p>
          <a:p>
            <a:pPr algn="just"/>
            <a:r>
              <a:rPr lang="fa-IR" sz="3200" b="1" dirty="0" smtClean="0">
                <a:solidFill>
                  <a:srgbClr val="FF0000"/>
                </a:solidFill>
                <a:cs typeface="B Nazanin" pitchFamily="2" charset="-78"/>
              </a:rPr>
              <a:t>الزاما درباره موفقیت </a:t>
            </a:r>
            <a:r>
              <a:rPr lang="fa-IR" sz="3200" b="1" dirty="0" smtClean="0">
                <a:solidFill>
                  <a:srgbClr val="D60093"/>
                </a:solidFill>
                <a:cs typeface="B Nazanin" pitchFamily="2" charset="-78"/>
              </a:rPr>
              <a:t>حرکت از نظر رسیدن به هدف محیطی </a:t>
            </a:r>
            <a:r>
              <a:rPr lang="fa-IR" sz="3200" b="1" dirty="0" smtClean="0">
                <a:solidFill>
                  <a:srgbClr val="FF0000"/>
                </a:solidFill>
                <a:cs typeface="B Nazanin" pitchFamily="2" charset="-78"/>
              </a:rPr>
              <a:t>خبر نمی دهد.</a:t>
            </a:r>
          </a:p>
          <a:p>
            <a:pPr algn="just"/>
            <a:r>
              <a:rPr lang="fa-IR" sz="3200" b="1" dirty="0" smtClean="0">
                <a:solidFill>
                  <a:srgbClr val="D60093"/>
                </a:solidFill>
                <a:cs typeface="B Nazanin" pitchFamily="2" charset="-78"/>
              </a:rPr>
              <a:t>هدف  موفقیت در ساختن الگوی صحیح است.</a:t>
            </a:r>
            <a:endParaRPr lang="en-US" sz="3200"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pPr algn="ctr"/>
            <a:r>
              <a:rPr lang="fa-IR" sz="4400" dirty="0">
                <a:cs typeface="B Titr" pitchFamily="2" charset="-78"/>
              </a:rPr>
              <a:t>بازخورد بیرونی </a:t>
            </a:r>
            <a:endParaRPr lang="en-US" sz="4400" dirty="0">
              <a:cs typeface="B Titr" pitchFamily="2" charset="-78"/>
            </a:endParaRPr>
          </a:p>
        </p:txBody>
      </p:sp>
      <p:sp>
        <p:nvSpPr>
          <p:cNvPr id="89091" name="Rectangle 3"/>
          <p:cNvSpPr>
            <a:spLocks noGrp="1" noChangeArrowheads="1"/>
          </p:cNvSpPr>
          <p:nvPr>
            <p:ph idx="1"/>
          </p:nvPr>
        </p:nvSpPr>
        <p:spPr>
          <a:xfrm>
            <a:off x="1143000" y="2667000"/>
            <a:ext cx="7543800" cy="3724275"/>
          </a:xfrm>
        </p:spPr>
        <p:txBody>
          <a:bodyPr/>
          <a:lstStyle/>
          <a:p>
            <a:pPr algn="just"/>
            <a:r>
              <a:rPr lang="fa-IR" b="1" dirty="0">
                <a:solidFill>
                  <a:srgbClr val="7030A0"/>
                </a:solidFill>
                <a:cs typeface="B Nazanin" pitchFamily="2" charset="-78"/>
              </a:rPr>
              <a:t>به طور خلاصه بازخورد بیرونی این اعمال را انجام </a:t>
            </a:r>
            <a:r>
              <a:rPr lang="fa-IR" b="1" dirty="0" smtClean="0">
                <a:solidFill>
                  <a:srgbClr val="7030A0"/>
                </a:solidFill>
                <a:cs typeface="B Nazanin" pitchFamily="2" charset="-78"/>
              </a:rPr>
              <a:t>می دهد:</a:t>
            </a:r>
            <a:endParaRPr lang="fa-IR" b="1" dirty="0">
              <a:solidFill>
                <a:srgbClr val="7030A0"/>
              </a:solidFill>
              <a:cs typeface="B Nazanin" pitchFamily="2" charset="-78"/>
            </a:endParaRPr>
          </a:p>
          <a:p>
            <a:pPr algn="just"/>
            <a:r>
              <a:rPr lang="fa-IR" b="1" dirty="0">
                <a:solidFill>
                  <a:srgbClr val="D60093"/>
                </a:solidFill>
                <a:cs typeface="B Nazanin" pitchFamily="2" charset="-78"/>
              </a:rPr>
              <a:t>انگیزش ایجاد می کند.</a:t>
            </a:r>
          </a:p>
          <a:p>
            <a:pPr algn="just"/>
            <a:r>
              <a:rPr lang="fa-IR" b="1" dirty="0">
                <a:solidFill>
                  <a:srgbClr val="D60093"/>
                </a:solidFill>
                <a:cs typeface="B Nazanin" pitchFamily="2" charset="-78"/>
              </a:rPr>
              <a:t>موجب تقویت اعمال صحیح و </a:t>
            </a:r>
            <a:r>
              <a:rPr lang="fa-IR" b="1" dirty="0" smtClean="0">
                <a:solidFill>
                  <a:srgbClr val="D60093"/>
                </a:solidFill>
                <a:cs typeface="B Nazanin" pitchFamily="2" charset="-78"/>
              </a:rPr>
              <a:t>اصلاح اعمال غلط </a:t>
            </a:r>
            <a:r>
              <a:rPr lang="fa-IR" b="1" dirty="0">
                <a:solidFill>
                  <a:srgbClr val="D60093"/>
                </a:solidFill>
                <a:cs typeface="B Nazanin" pitchFamily="2" charset="-78"/>
              </a:rPr>
              <a:t>می شود.</a:t>
            </a:r>
          </a:p>
          <a:p>
            <a:pPr algn="just"/>
            <a:r>
              <a:rPr lang="fa-IR" b="1" dirty="0">
                <a:solidFill>
                  <a:srgbClr val="D60093"/>
                </a:solidFill>
                <a:cs typeface="B Nazanin" pitchFamily="2" charset="-78"/>
              </a:rPr>
              <a:t>درباره خطاها خبرهایی را به عنوان اساس اصلاح به وجود می آورد.</a:t>
            </a:r>
          </a:p>
          <a:p>
            <a:pPr algn="just"/>
            <a:r>
              <a:rPr lang="fa-IR" b="1" dirty="0">
                <a:solidFill>
                  <a:srgbClr val="D60093"/>
                </a:solidFill>
                <a:cs typeface="B Nazanin" pitchFamily="2" charset="-78"/>
              </a:rPr>
              <a:t>وابستگی به وجود می آورد.</a:t>
            </a:r>
            <a:endParaRPr lang="en-US"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p:cNvSpPr>
            <a:spLocks noGrp="1" noChangeArrowheads="1"/>
          </p:cNvSpPr>
          <p:nvPr>
            <p:ph type="title"/>
          </p:nvPr>
        </p:nvSpPr>
        <p:spPr/>
        <p:txBody>
          <a:bodyPr/>
          <a:lstStyle/>
          <a:p>
            <a:pPr algn="ctr"/>
            <a:r>
              <a:rPr lang="fa-IR" sz="4000" dirty="0">
                <a:cs typeface="B Titr" pitchFamily="2" charset="-78"/>
              </a:rPr>
              <a:t>ویژگی انگیزشی </a:t>
            </a:r>
            <a:r>
              <a:rPr lang="fa-IR" sz="4000" dirty="0" smtClean="0">
                <a:cs typeface="B Titr" pitchFamily="2" charset="-78"/>
              </a:rPr>
              <a:t>بازخورد</a:t>
            </a:r>
            <a:endParaRPr lang="en-US" sz="4000" dirty="0">
              <a:cs typeface="B Titr" pitchFamily="2" charset="-78"/>
            </a:endParaRPr>
          </a:p>
        </p:txBody>
      </p:sp>
      <p:sp>
        <p:nvSpPr>
          <p:cNvPr id="90115" name="Rectangle 3"/>
          <p:cNvSpPr>
            <a:spLocks noGrp="1" noChangeArrowheads="1"/>
          </p:cNvSpPr>
          <p:nvPr>
            <p:ph idx="1"/>
          </p:nvPr>
        </p:nvSpPr>
        <p:spPr>
          <a:xfrm>
            <a:off x="1143000" y="2524125"/>
            <a:ext cx="7620000" cy="4029075"/>
          </a:xfrm>
        </p:spPr>
        <p:txBody>
          <a:bodyPr/>
          <a:lstStyle/>
          <a:p>
            <a:pPr algn="just"/>
            <a:r>
              <a:rPr lang="fa-IR" sz="2400" b="1" dirty="0">
                <a:solidFill>
                  <a:srgbClr val="D60093"/>
                </a:solidFill>
                <a:cs typeface="B Nazanin" pitchFamily="2" charset="-78"/>
              </a:rPr>
              <a:t>بازخورد به عنوان نوعی محرک برای فعالیت عمل کرده است.</a:t>
            </a:r>
          </a:p>
          <a:p>
            <a:pPr algn="just"/>
            <a:r>
              <a:rPr lang="fa-IR" sz="2400" b="1" dirty="0">
                <a:solidFill>
                  <a:srgbClr val="D60093"/>
                </a:solidFill>
                <a:cs typeface="B Nazanin" pitchFamily="2" charset="-78"/>
              </a:rPr>
              <a:t>ارائه بیش از حد باز خورد از تاثیر اطلاعاتی آن می کاهد</a:t>
            </a:r>
            <a:r>
              <a:rPr lang="fa-IR" sz="2400" b="1" dirty="0" smtClean="0">
                <a:solidFill>
                  <a:srgbClr val="D60093"/>
                </a:solidFill>
                <a:cs typeface="B Nazanin" pitchFamily="2" charset="-78"/>
              </a:rPr>
              <a:t>.</a:t>
            </a:r>
          </a:p>
          <a:p>
            <a:pPr algn="just"/>
            <a:r>
              <a:rPr lang="fa-IR" sz="2400" b="1" dirty="0" smtClean="0">
                <a:solidFill>
                  <a:srgbClr val="D60093"/>
                </a:solidFill>
                <a:cs typeface="B Nazanin" pitchFamily="2" charset="-78"/>
              </a:rPr>
              <a:t>بازخورد را برای مدت طولانی قطع نکنید زیرا تمرین بدون بازخورد انگیزش را از بین می برد.</a:t>
            </a:r>
            <a:endParaRPr lang="fa-IR" sz="2400" b="1" dirty="0">
              <a:solidFill>
                <a:srgbClr val="D60093"/>
              </a:solidFill>
              <a:cs typeface="B Nazanin" pitchFamily="2" charset="-78"/>
            </a:endParaRPr>
          </a:p>
          <a:p>
            <a:pPr algn="just"/>
            <a:r>
              <a:rPr lang="fa-IR" sz="2400" b="1" dirty="0">
                <a:solidFill>
                  <a:srgbClr val="D60093"/>
                </a:solidFill>
                <a:cs typeface="B Nazanin" pitchFamily="2" charset="-78"/>
              </a:rPr>
              <a:t> </a:t>
            </a:r>
            <a:r>
              <a:rPr lang="fa-IR" sz="2400" b="1" dirty="0" smtClean="0">
                <a:solidFill>
                  <a:srgbClr val="D60093"/>
                </a:solidFill>
                <a:cs typeface="B Nazanin" pitchFamily="2" charset="-78"/>
              </a:rPr>
              <a:t>بازخورد </a:t>
            </a:r>
            <a:r>
              <a:rPr lang="fa-IR" sz="2400" b="1" dirty="0">
                <a:solidFill>
                  <a:srgbClr val="D60093"/>
                </a:solidFill>
                <a:cs typeface="B Nazanin" pitchFamily="2" charset="-78"/>
              </a:rPr>
              <a:t>عمومی تاثیر ویژه ای </a:t>
            </a:r>
            <a:r>
              <a:rPr lang="fa-IR" sz="2400" b="1" dirty="0" smtClean="0">
                <a:solidFill>
                  <a:srgbClr val="D60093"/>
                </a:solidFill>
                <a:cs typeface="B Nazanin" pitchFamily="2" charset="-78"/>
              </a:rPr>
              <a:t>دارد. بخصوص در مواردی که فرد پیشرفت عالی ای در بازی داشته است.</a:t>
            </a:r>
          </a:p>
          <a:p>
            <a:pPr algn="just"/>
            <a:r>
              <a:rPr lang="fa-IR" sz="2400" b="1" dirty="0" smtClean="0">
                <a:solidFill>
                  <a:srgbClr val="D60093"/>
                </a:solidFill>
                <a:cs typeface="B Nazanin" pitchFamily="2" charset="-78"/>
              </a:rPr>
              <a:t>هیچگاه امتیازات را با اسم اعلام نکنید بلکه از طریق کد اعلام نمایید تا بازیکنانی که نمی خواهند امتیازشان را دیگران بدانند نیز مورد توجه قرار گرفته باشند</a:t>
            </a:r>
            <a:endParaRPr lang="en-US" sz="2400" b="1" dirty="0">
              <a:solidFill>
                <a:srgbClr val="D60093"/>
              </a:solidFill>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p:txBody>
          <a:bodyPr/>
          <a:lstStyle/>
          <a:p>
            <a:pPr algn="ctr"/>
            <a:r>
              <a:rPr lang="fa-IR" dirty="0">
                <a:cs typeface="B Titr" pitchFamily="2" charset="-78"/>
              </a:rPr>
              <a:t>ویژگیهای تقویتی بازخورد</a:t>
            </a:r>
            <a:endParaRPr lang="en-US" dirty="0">
              <a:cs typeface="B Titr" pitchFamily="2" charset="-78"/>
            </a:endParaRPr>
          </a:p>
        </p:txBody>
      </p:sp>
      <p:sp>
        <p:nvSpPr>
          <p:cNvPr id="91139" name="Rectangle 3"/>
          <p:cNvSpPr>
            <a:spLocks noGrp="1" noChangeArrowheads="1"/>
          </p:cNvSpPr>
          <p:nvPr>
            <p:ph idx="1"/>
          </p:nvPr>
        </p:nvSpPr>
        <p:spPr>
          <a:xfrm>
            <a:off x="990600" y="2524125"/>
            <a:ext cx="7540625" cy="3724275"/>
          </a:xfrm>
        </p:spPr>
        <p:txBody>
          <a:bodyPr/>
          <a:lstStyle/>
          <a:p>
            <a:pPr algn="just"/>
            <a:r>
              <a:rPr lang="fa-IR" b="1" dirty="0">
                <a:solidFill>
                  <a:srgbClr val="D60093"/>
                </a:solidFill>
                <a:cs typeface="B Nazanin" pitchFamily="2" charset="-78"/>
              </a:rPr>
              <a:t>جملاتی چون آفرین </a:t>
            </a:r>
          </a:p>
          <a:p>
            <a:pPr algn="just"/>
            <a:r>
              <a:rPr lang="fa-IR" b="1" dirty="0">
                <a:solidFill>
                  <a:srgbClr val="D60093"/>
                </a:solidFill>
                <a:cs typeface="B Nazanin" pitchFamily="2" charset="-78"/>
              </a:rPr>
              <a:t>روانشناسان این مسئله را در آزمایشگاه مورد بررسی قرار </a:t>
            </a:r>
            <a:r>
              <a:rPr lang="fa-IR" b="1" dirty="0" smtClean="0">
                <a:solidFill>
                  <a:srgbClr val="D60093"/>
                </a:solidFill>
                <a:cs typeface="B Nazanin" pitchFamily="2" charset="-78"/>
              </a:rPr>
              <a:t>دادند.اگر حیوان گرسنه پس از شنیدن صدا اهرمی را فشار دهد به او غذا داده می شود. پس حیوان می آموزد که در زمان مقرر اهرم را بفشارد تا به غذا دست یابد.</a:t>
            </a:r>
          </a:p>
          <a:p>
            <a:pPr algn="just"/>
            <a:r>
              <a:rPr lang="fa-IR" b="1" dirty="0" smtClean="0">
                <a:solidFill>
                  <a:srgbClr val="D60093"/>
                </a:solidFill>
                <a:cs typeface="B Nazanin" pitchFamily="2" charset="-78"/>
              </a:rPr>
              <a:t>برای انجام ندادن خطا استفاده از شوک الکتریکی در حصارهای الکتریکی برای اسب ها، اسب یاد می گیرد که از عملی که منجر به تنبیه می شود پرهیز کند.</a:t>
            </a:r>
            <a:endParaRPr lang="en-US" b="1" dirty="0">
              <a:solidFill>
                <a:srgbClr val="D60093"/>
              </a:solidFill>
              <a:cs typeface="B Nazanin" pitchFamily="2" charset="-78"/>
            </a:endParaRPr>
          </a:p>
        </p:txBody>
      </p:sp>
    </p:spTree>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Grp="1" noChangeArrowheads="1"/>
          </p:cNvSpPr>
          <p:nvPr>
            <p:ph type="title"/>
          </p:nvPr>
        </p:nvSpPr>
        <p:spPr/>
        <p:txBody>
          <a:bodyPr/>
          <a:lstStyle/>
          <a:p>
            <a:pPr algn="ctr"/>
            <a:r>
              <a:rPr lang="fa-IR" dirty="0">
                <a:cs typeface="B Titr" pitchFamily="2" charset="-78"/>
              </a:rPr>
              <a:t>ویژگیهای تقویتی بازخورد</a:t>
            </a:r>
            <a:endParaRPr lang="en-US" dirty="0">
              <a:cs typeface="B Titr" pitchFamily="2" charset="-78"/>
            </a:endParaRPr>
          </a:p>
        </p:txBody>
      </p:sp>
      <p:sp>
        <p:nvSpPr>
          <p:cNvPr id="92163" name="Rectangle 3"/>
          <p:cNvSpPr>
            <a:spLocks noGrp="1" noChangeArrowheads="1"/>
          </p:cNvSpPr>
          <p:nvPr>
            <p:ph idx="1"/>
          </p:nvPr>
        </p:nvSpPr>
        <p:spPr>
          <a:xfrm>
            <a:off x="993775" y="2524125"/>
            <a:ext cx="7693025" cy="3724275"/>
          </a:xfrm>
        </p:spPr>
        <p:txBody>
          <a:bodyPr/>
          <a:lstStyle/>
          <a:p>
            <a:pPr algn="just"/>
            <a:r>
              <a:rPr lang="fa-IR" sz="3200" b="1" dirty="0">
                <a:solidFill>
                  <a:srgbClr val="D60093"/>
                </a:solidFill>
                <a:cs typeface="B Lotus" pitchFamily="2" charset="-78"/>
              </a:rPr>
              <a:t>قانون تجربی </a:t>
            </a:r>
            <a:r>
              <a:rPr lang="fa-IR" sz="3200" b="1" dirty="0" smtClean="0">
                <a:solidFill>
                  <a:srgbClr val="D60093"/>
                </a:solidFill>
                <a:cs typeface="B Lotus" pitchFamily="2" charset="-78"/>
              </a:rPr>
              <a:t>اثر </a:t>
            </a:r>
            <a:r>
              <a:rPr lang="fa-IR" sz="3200" b="1" dirty="0">
                <a:solidFill>
                  <a:srgbClr val="D60093"/>
                </a:solidFill>
                <a:cs typeface="B Lotus" pitchFamily="2" charset="-78"/>
              </a:rPr>
              <a:t>:</a:t>
            </a:r>
          </a:p>
          <a:p>
            <a:pPr algn="just"/>
            <a:r>
              <a:rPr lang="fa-IR" sz="3200" b="1" dirty="0">
                <a:solidFill>
                  <a:srgbClr val="D60093"/>
                </a:solidFill>
                <a:cs typeface="B Lotus" pitchFamily="2" charset="-78"/>
              </a:rPr>
              <a:t>عملی که به وسیله محرکی فراخوانده  شود و با پیامدی مطبوع یا پاداش دنبال شود با ظهور دوباره محرک میل به تکرار آن خواهد </a:t>
            </a:r>
            <a:r>
              <a:rPr lang="fa-IR" sz="3200" b="1" dirty="0" smtClean="0">
                <a:solidFill>
                  <a:srgbClr val="D60093"/>
                </a:solidFill>
                <a:cs typeface="B Lotus" pitchFamily="2" charset="-78"/>
              </a:rPr>
              <a:t>بود. </a:t>
            </a:r>
          </a:p>
          <a:p>
            <a:pPr algn="just"/>
            <a:r>
              <a:rPr lang="fa-IR" sz="3200" b="1" dirty="0" smtClean="0">
                <a:solidFill>
                  <a:srgbClr val="D60093"/>
                </a:solidFill>
                <a:cs typeface="B Lotus" pitchFamily="2" charset="-78"/>
              </a:rPr>
              <a:t>و </a:t>
            </a:r>
            <a:r>
              <a:rPr lang="fa-IR" sz="3200" b="1" dirty="0">
                <a:solidFill>
                  <a:srgbClr val="D60093"/>
                </a:solidFill>
                <a:cs typeface="B Lotus" pitchFamily="2" charset="-78"/>
              </a:rPr>
              <a:t>پیامدی که با پیامدی نامطبوع یا با تنبیه دنبال شود میل به عدم تکرار آن خواهد بود.</a:t>
            </a:r>
          </a:p>
          <a:p>
            <a:pPr algn="just"/>
            <a:r>
              <a:rPr lang="fa-IR" sz="3200" b="1" dirty="0">
                <a:solidFill>
                  <a:srgbClr val="D60093"/>
                </a:solidFill>
                <a:cs typeface="B Lotus" pitchFamily="2" charset="-78"/>
              </a:rPr>
              <a:t>این دید گاه </a:t>
            </a:r>
            <a:r>
              <a:rPr lang="fa-IR" sz="3200" b="1" dirty="0" smtClean="0">
                <a:solidFill>
                  <a:srgbClr val="D60093"/>
                </a:solidFill>
                <a:cs typeface="B Lotus" pitchFamily="2" charset="-78"/>
              </a:rPr>
              <a:t>از </a:t>
            </a:r>
            <a:r>
              <a:rPr lang="fa-IR" sz="3200" b="1" dirty="0">
                <a:solidFill>
                  <a:srgbClr val="D60093"/>
                </a:solidFill>
                <a:cs typeface="B Lotus" pitchFamily="2" charset="-78"/>
              </a:rPr>
              <a:t>بازخوردهای تقویت کننده است.</a:t>
            </a:r>
            <a:endParaRPr lang="en-US" sz="3200"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93187" name="Rectangle 3"/>
          <p:cNvSpPr>
            <a:spLocks noGrp="1" noChangeArrowheads="1"/>
          </p:cNvSpPr>
          <p:nvPr>
            <p:ph idx="1"/>
          </p:nvPr>
        </p:nvSpPr>
        <p:spPr>
          <a:xfrm>
            <a:off x="1219200" y="2600325"/>
            <a:ext cx="7467600" cy="3724275"/>
          </a:xfrm>
        </p:spPr>
        <p:txBody>
          <a:bodyPr/>
          <a:lstStyle/>
          <a:p>
            <a:pPr algn="just"/>
            <a:r>
              <a:rPr lang="fa-IR" b="1" dirty="0">
                <a:solidFill>
                  <a:schemeClr val="tx1">
                    <a:lumMod val="75000"/>
                  </a:schemeClr>
                </a:solidFill>
                <a:cs typeface="B Titr" pitchFamily="2" charset="-78"/>
              </a:rPr>
              <a:t>تقویت ناپیاپی </a:t>
            </a:r>
            <a:r>
              <a:rPr lang="fa-IR" b="1" dirty="0" smtClean="0">
                <a:solidFill>
                  <a:schemeClr val="tx1">
                    <a:lumMod val="75000"/>
                  </a:schemeClr>
                </a:solidFill>
                <a:cs typeface="B Titr" pitchFamily="2" charset="-78"/>
              </a:rPr>
              <a:t>: </a:t>
            </a:r>
            <a:r>
              <a:rPr lang="fa-IR" b="1" dirty="0">
                <a:solidFill>
                  <a:srgbClr val="D60093"/>
                </a:solidFill>
                <a:cs typeface="B Lotus" pitchFamily="2" charset="-78"/>
              </a:rPr>
              <a:t>در این اصل بازخورد فقط هنگام لزوم ارائه می گردد و برای یادگیری </a:t>
            </a:r>
            <a:r>
              <a:rPr lang="fa-IR" b="1" dirty="0" smtClean="0">
                <a:solidFill>
                  <a:srgbClr val="D60093"/>
                </a:solidFill>
                <a:cs typeface="B Lotus" pitchFamily="2" charset="-78"/>
              </a:rPr>
              <a:t>موثرتر </a:t>
            </a:r>
            <a:r>
              <a:rPr lang="fa-IR" b="1" dirty="0">
                <a:solidFill>
                  <a:srgbClr val="D60093"/>
                </a:solidFill>
                <a:cs typeface="B Lotus" pitchFamily="2" charset="-78"/>
              </a:rPr>
              <a:t>از زمانی است که بازخورد در هر کوشش داده می شود</a:t>
            </a:r>
            <a:r>
              <a:rPr lang="fa-IR" b="1" dirty="0" smtClean="0">
                <a:solidFill>
                  <a:srgbClr val="D60093"/>
                </a:solidFill>
                <a:cs typeface="B Lotus" pitchFamily="2" charset="-78"/>
              </a:rPr>
              <a:t>.</a:t>
            </a:r>
          </a:p>
          <a:p>
            <a:pPr algn="just"/>
            <a:r>
              <a:rPr lang="fa-IR" b="1" dirty="0" smtClean="0">
                <a:solidFill>
                  <a:srgbClr val="D60093"/>
                </a:solidFill>
                <a:cs typeface="B Lotus" pitchFamily="2" charset="-78"/>
              </a:rPr>
              <a:t>کاهش تدریجی مقدار و تواتر تقویت درتمرین، به موازات یادگیری رفتار مناسب، معمولا باعث استحکام اجرا هنگام حذف کامل تقویت خواهد شد.</a:t>
            </a:r>
          </a:p>
          <a:p>
            <a:pPr algn="just"/>
            <a:r>
              <a:rPr lang="fa-IR" b="1" dirty="0" smtClean="0">
                <a:solidFill>
                  <a:srgbClr val="D60093"/>
                </a:solidFill>
                <a:cs typeface="B Lotus" pitchFamily="2" charset="-78"/>
              </a:rPr>
              <a:t>در واقع در زمان بازی و مسابقه زمانی است که تقویت کامل حذف شده، بنابراین این روش، روش بسیار مفیدی برای این مواقع می باشد.</a:t>
            </a:r>
            <a:endParaRPr lang="fa-IR"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pPr algn="ctr"/>
            <a:r>
              <a:rPr lang="fa-IR" dirty="0">
                <a:cs typeface="B Titr" pitchFamily="2" charset="-78"/>
              </a:rPr>
              <a:t>بازخورد باید شامل چه اطلاعاتی باشد ؟</a:t>
            </a:r>
            <a:endParaRPr lang="en-US" dirty="0">
              <a:cs typeface="B Titr" pitchFamily="2" charset="-78"/>
            </a:endParaRPr>
          </a:p>
        </p:txBody>
      </p:sp>
      <p:sp>
        <p:nvSpPr>
          <p:cNvPr id="95235" name="Rectangle 3"/>
          <p:cNvSpPr>
            <a:spLocks noGrp="1" noChangeArrowheads="1"/>
          </p:cNvSpPr>
          <p:nvPr>
            <p:ph idx="1"/>
          </p:nvPr>
        </p:nvSpPr>
        <p:spPr>
          <a:xfrm>
            <a:off x="917575" y="2524125"/>
            <a:ext cx="7693025" cy="3724275"/>
          </a:xfrm>
        </p:spPr>
        <p:txBody>
          <a:bodyPr/>
          <a:lstStyle/>
          <a:p>
            <a:pPr algn="just"/>
            <a:r>
              <a:rPr lang="fa-IR" sz="4000" b="1" dirty="0">
                <a:solidFill>
                  <a:srgbClr val="C00000"/>
                </a:solidFill>
                <a:cs typeface="B Lotus" pitchFamily="2" charset="-78"/>
              </a:rPr>
              <a:t>همخوانی بازخورد با آنچه که قابل کنترل است.</a:t>
            </a:r>
          </a:p>
          <a:p>
            <a:pPr algn="just"/>
            <a:r>
              <a:rPr lang="fa-IR" sz="4000" b="1" dirty="0">
                <a:solidFill>
                  <a:srgbClr val="C00000"/>
                </a:solidFill>
                <a:cs typeface="B Lotus" pitchFamily="2" charset="-78"/>
              </a:rPr>
              <a:t>مقدارخبرهای بازخورد</a:t>
            </a:r>
          </a:p>
          <a:p>
            <a:pPr algn="just"/>
            <a:r>
              <a:rPr lang="fa-IR" sz="4000" b="1" dirty="0">
                <a:solidFill>
                  <a:srgbClr val="C00000"/>
                </a:solidFill>
                <a:cs typeface="B Lotus" pitchFamily="2" charset="-78"/>
              </a:rPr>
              <a:t>بازخورد </a:t>
            </a:r>
            <a:r>
              <a:rPr lang="fa-IR" sz="4000" b="1" dirty="0" smtClean="0">
                <a:solidFill>
                  <a:srgbClr val="C00000"/>
                </a:solidFill>
                <a:cs typeface="B Lotus" pitchFamily="2" charset="-78"/>
              </a:rPr>
              <a:t>درباره </a:t>
            </a:r>
            <a:r>
              <a:rPr lang="fa-IR" sz="4000" b="1" dirty="0">
                <a:solidFill>
                  <a:srgbClr val="C00000"/>
                </a:solidFill>
                <a:cs typeface="B Lotus" pitchFamily="2" charset="-78"/>
              </a:rPr>
              <a:t>جهت ؛ اندازه و دقت</a:t>
            </a:r>
          </a:p>
          <a:p>
            <a:pPr algn="just"/>
            <a:r>
              <a:rPr lang="fa-IR" sz="4000" b="1" dirty="0">
                <a:solidFill>
                  <a:srgbClr val="C00000"/>
                </a:solidFill>
                <a:cs typeface="B Lotus" pitchFamily="2" charset="-78"/>
              </a:rPr>
              <a:t>بازخورد </a:t>
            </a:r>
            <a:r>
              <a:rPr lang="fa-IR" sz="4000" b="1" dirty="0" smtClean="0">
                <a:solidFill>
                  <a:srgbClr val="C00000"/>
                </a:solidFill>
                <a:cs typeface="B Lotus" pitchFamily="2" charset="-78"/>
              </a:rPr>
              <a:t>تجویزی</a:t>
            </a:r>
            <a:endParaRPr lang="en-US" sz="4000" b="1" dirty="0">
              <a:solidFill>
                <a:srgbClr val="C00000"/>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pPr algn="ctr"/>
            <a:r>
              <a:rPr lang="fa-IR" sz="3200" dirty="0">
                <a:cs typeface="B Titr" pitchFamily="2" charset="-78"/>
              </a:rPr>
              <a:t>همخوانی بازخورد با آنچه که قابل کنترل است</a:t>
            </a:r>
            <a:r>
              <a:rPr lang="fa-IR" sz="3200" dirty="0" smtClean="0">
                <a:cs typeface="B Titr" pitchFamily="2" charset="-78"/>
              </a:rPr>
              <a:t>.</a:t>
            </a:r>
            <a:endParaRPr lang="en-US" sz="3200" dirty="0">
              <a:cs typeface="B Titr" pitchFamily="2" charset="-78"/>
            </a:endParaRPr>
          </a:p>
        </p:txBody>
      </p:sp>
      <p:sp>
        <p:nvSpPr>
          <p:cNvPr id="96259" name="Rectangle 3"/>
          <p:cNvSpPr>
            <a:spLocks noGrp="1" noChangeArrowheads="1"/>
          </p:cNvSpPr>
          <p:nvPr>
            <p:ph idx="1"/>
          </p:nvPr>
        </p:nvSpPr>
        <p:spPr>
          <a:xfrm>
            <a:off x="1066800" y="2676525"/>
            <a:ext cx="7696200" cy="4333875"/>
          </a:xfrm>
        </p:spPr>
        <p:txBody>
          <a:bodyPr/>
          <a:lstStyle/>
          <a:p>
            <a:pPr algn="just"/>
            <a:r>
              <a:rPr lang="fa-IR" b="1" dirty="0" smtClean="0">
                <a:solidFill>
                  <a:srgbClr val="D60093"/>
                </a:solidFill>
                <a:cs typeface="B Lotus" pitchFamily="2" charset="-78"/>
              </a:rPr>
              <a:t>بازخورد </a:t>
            </a:r>
            <a:r>
              <a:rPr lang="fa-IR" b="1" dirty="0">
                <a:solidFill>
                  <a:srgbClr val="D60093"/>
                </a:solidFill>
                <a:cs typeface="B Lotus" pitchFamily="2" charset="-78"/>
              </a:rPr>
              <a:t>باید </a:t>
            </a:r>
            <a:r>
              <a:rPr lang="fa-IR" b="1" dirty="0" smtClean="0">
                <a:solidFill>
                  <a:srgbClr val="D60093"/>
                </a:solidFill>
                <a:cs typeface="B Lotus" pitchFamily="2" charset="-78"/>
              </a:rPr>
              <a:t>درباره </a:t>
            </a:r>
            <a:r>
              <a:rPr lang="fa-IR" b="1" dirty="0">
                <a:solidFill>
                  <a:srgbClr val="D60093"/>
                </a:solidFill>
                <a:cs typeface="B Lotus" pitchFamily="2" charset="-78"/>
              </a:rPr>
              <a:t>ویژگی هایی باشد که فراگیرنده می تواند آنها را کنترل کند.</a:t>
            </a:r>
          </a:p>
          <a:p>
            <a:pPr algn="just"/>
            <a:r>
              <a:rPr lang="fa-IR" b="1" dirty="0">
                <a:solidFill>
                  <a:srgbClr val="D60093"/>
                </a:solidFill>
                <a:cs typeface="B Lotus" pitchFamily="2" charset="-78"/>
              </a:rPr>
              <a:t>به عنوان مثال دیدن برخورد توپ با راکت </a:t>
            </a:r>
            <a:r>
              <a:rPr lang="fa-IR" b="1" dirty="0" smtClean="0">
                <a:solidFill>
                  <a:srgbClr val="D60093"/>
                </a:solidFill>
                <a:cs typeface="B Lotus" pitchFamily="2" charset="-78"/>
              </a:rPr>
              <a:t>یا به چوب </a:t>
            </a:r>
            <a:r>
              <a:rPr lang="fa-IR" b="1" dirty="0">
                <a:solidFill>
                  <a:srgbClr val="D60093"/>
                </a:solidFill>
                <a:cs typeface="B Lotus" pitchFamily="2" charset="-78"/>
              </a:rPr>
              <a:t>بیسبال کنترل فرد را بر </a:t>
            </a:r>
            <a:r>
              <a:rPr lang="fa-IR" b="1" dirty="0" smtClean="0">
                <a:solidFill>
                  <a:srgbClr val="D60093"/>
                </a:solidFill>
                <a:cs typeface="B Lotus" pitchFamily="2" charset="-78"/>
              </a:rPr>
              <a:t>ویژگی های </a:t>
            </a:r>
            <a:r>
              <a:rPr lang="fa-IR" b="1" dirty="0">
                <a:solidFill>
                  <a:srgbClr val="D60093"/>
                </a:solidFill>
                <a:cs typeface="B Lotus" pitchFamily="2" charset="-78"/>
              </a:rPr>
              <a:t>دیگر باز می </a:t>
            </a:r>
            <a:r>
              <a:rPr lang="fa-IR" b="1" dirty="0" smtClean="0">
                <a:solidFill>
                  <a:srgbClr val="D60093"/>
                </a:solidFill>
                <a:cs typeface="B Lotus" pitchFamily="2" charset="-78"/>
              </a:rPr>
              <a:t>دارد.</a:t>
            </a:r>
          </a:p>
          <a:p>
            <a:pPr algn="just">
              <a:lnSpc>
                <a:spcPct val="90000"/>
              </a:lnSpc>
            </a:pPr>
            <a:r>
              <a:rPr lang="fa-IR" b="1" dirty="0" smtClean="0">
                <a:solidFill>
                  <a:srgbClr val="D60093"/>
                </a:solidFill>
                <a:cs typeface="B Lotus" pitchFamily="2" charset="-78"/>
              </a:rPr>
              <a:t>استفاده از پارامترها به عنوان بازخورد صحیح می باشد. مثل حرکت را سریع تر انجام بده ؛ میله را محکمتر بکش و .....</a:t>
            </a:r>
          </a:p>
          <a:p>
            <a:pPr algn="just">
              <a:lnSpc>
                <a:spcPct val="90000"/>
              </a:lnSpc>
            </a:pPr>
            <a:r>
              <a:rPr lang="fa-IR" b="1" dirty="0" smtClean="0">
                <a:solidFill>
                  <a:srgbClr val="D60093"/>
                </a:solidFill>
                <a:cs typeface="B Lotus" pitchFamily="2" charset="-78"/>
              </a:rPr>
              <a:t>به فراگیرنده بگویید در مراحل اول تمرین درباره متغیرهای ظاهری مثل کوتاهی و بلندی پرتاب ناراحت نباشند.</a:t>
            </a:r>
          </a:p>
          <a:p>
            <a:pPr algn="just"/>
            <a:endParaRPr lang="fa-IR" b="1" dirty="0">
              <a:solidFill>
                <a:srgbClr val="D60093"/>
              </a:solidFill>
              <a:cs typeface="B Lotus" pitchFamily="2" charset="-78"/>
            </a:endParaRPr>
          </a:p>
          <a:p>
            <a:pPr algn="just"/>
            <a:endParaRPr lang="en-US"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311" name="Group 23"/>
          <p:cNvGraphicFramePr>
            <a:graphicFrameLocks noGrp="1"/>
          </p:cNvGraphicFramePr>
          <p:nvPr>
            <p:ph idx="1"/>
          </p:nvPr>
        </p:nvGraphicFramePr>
        <p:xfrm>
          <a:off x="0" y="0"/>
          <a:ext cx="9144000" cy="347472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B Titr" pitchFamily="2" charset="-78"/>
                        </a:rPr>
                        <a:t>باز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B Titr" pitchFamily="2" charset="-78"/>
                        </a:rPr>
                        <a:t>(محیط غیرقابل پیش بینی)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B Titr" pitchFamily="2" charset="-78"/>
                        </a:rPr>
                        <a:t>(محیط تا حدی قابل پیش بینی)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B Titr" pitchFamily="2" charset="-78"/>
                        </a:rPr>
                        <a:t>بسته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FFFFF"/>
                          </a:solidFill>
                          <a:effectLst/>
                          <a:latin typeface="Calibri" pitchFamily="34" charset="0"/>
                          <a:cs typeface="B Titr" pitchFamily="2" charset="-78"/>
                        </a:rPr>
                        <a:t>(محیط قابل پیش بینی )         </a:t>
                      </a:r>
                      <a:endParaRPr kumimoji="0" lang="en-US" sz="1800" b="1" i="0" u="none" strike="noStrike" cap="none" normalizeH="0" baseline="0" dirty="0" smtClean="0">
                        <a:ln>
                          <a:noFill/>
                        </a:ln>
                        <a:solidFill>
                          <a:srgbClr val="FFFFFF"/>
                        </a:solidFill>
                        <a:effectLst/>
                        <a:latin typeface="Calibri" pitchFamily="34" charset="0"/>
                        <a:cs typeface="B Titr"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62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B Titr" pitchFamily="2" charset="-78"/>
                        </a:rPr>
                        <a:t>بازی فوتبال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B Titr" pitchFamily="2" charset="-78"/>
                        </a:rPr>
                        <a:t>کشتی     </a:t>
                      </a:r>
                      <a:r>
                        <a:rPr kumimoji="0" lang="fa-IR" sz="1800" b="0" i="0" u="none" strike="noStrike" cap="none" normalizeH="0" baseline="0" dirty="0" smtClean="0">
                          <a:ln>
                            <a:noFill/>
                          </a:ln>
                          <a:solidFill>
                            <a:srgbClr val="000000"/>
                          </a:solidFill>
                          <a:effectLst/>
                          <a:latin typeface="Calibri" pitchFamily="34" charset="0"/>
                          <a:cs typeface="B Titr" pitchFamily="2" charset="-78"/>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B Titr" pitchFamily="2" charset="-78"/>
                        </a:rPr>
                        <a:t>راه رفتن روی طناب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B Titr" pitchFamily="2" charset="-78"/>
                        </a:rPr>
                        <a:t>بازی شطرنج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cs typeface="B Titr"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a-IR" sz="1800" b="1"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B Titr" pitchFamily="2" charset="-78"/>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B Titr" pitchFamily="2" charset="-78"/>
                        </a:rPr>
                        <a:t>ژیمناستیک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000000"/>
                          </a:solidFill>
                          <a:effectLst/>
                          <a:latin typeface="Calibri" pitchFamily="34" charset="0"/>
                          <a:cs typeface="B Titr" pitchFamily="2" charset="-78"/>
                        </a:rPr>
                        <a:t>تیر اندازی با کمان          </a:t>
                      </a: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Calibri" pitchFamily="34" charset="0"/>
                          <a:cs typeface="B Titr" pitchFamily="2" charset="-7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rgbClr val="000000"/>
                        </a:solidFill>
                        <a:effectLst/>
                        <a:latin typeface="Calibri" pitchFamily="34" charset="0"/>
                        <a:cs typeface="B Titr" pitchFamily="2" charset="-7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a-IR" sz="1800" b="0" i="0" u="none" strike="noStrike" cap="none" normalizeH="0" baseline="0" dirty="0" smtClean="0">
                          <a:ln>
                            <a:noFill/>
                          </a:ln>
                          <a:solidFill>
                            <a:srgbClr val="000000"/>
                          </a:solidFill>
                          <a:effectLst/>
                          <a:latin typeface="Calibri" pitchFamily="34" charset="0"/>
                          <a:cs typeface="B Titr" pitchFamily="2" charset="-78"/>
                        </a:rPr>
                        <a:t>             </a:t>
                      </a:r>
                      <a:endParaRPr kumimoji="0" lang="en-US" sz="1800" b="0" i="0" u="none" strike="noStrike" cap="none" normalizeH="0" baseline="0" dirty="0" smtClean="0">
                        <a:ln>
                          <a:noFill/>
                        </a:ln>
                        <a:solidFill>
                          <a:srgbClr val="000000"/>
                        </a:solidFill>
                        <a:effectLst/>
                        <a:latin typeface="Calibri" pitchFamily="34" charset="0"/>
                        <a:cs typeface="B Titr" pitchFamily="2" charset="-7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pic>
        <p:nvPicPr>
          <p:cNvPr id="12306" name="Picture 18" descr="E:\Varzeshi\ماشین\PIC_01546.JPG"/>
          <p:cNvPicPr>
            <a:picLocks noChangeAspect="1" noChangeArrowheads="1"/>
          </p:cNvPicPr>
          <p:nvPr/>
        </p:nvPicPr>
        <p:blipFill>
          <a:blip r:embed="rId2" cstate="print"/>
          <a:srcRect/>
          <a:stretch>
            <a:fillRect/>
          </a:stretch>
        </p:blipFill>
        <p:spPr bwMode="auto">
          <a:xfrm>
            <a:off x="3071813" y="2857500"/>
            <a:ext cx="3000375" cy="4000500"/>
          </a:xfrm>
          <a:prstGeom prst="rect">
            <a:avLst/>
          </a:prstGeom>
          <a:noFill/>
          <a:ln w="9525">
            <a:noFill/>
            <a:miter lim="800000"/>
            <a:headEnd/>
            <a:tailEnd/>
          </a:ln>
        </p:spPr>
      </p:pic>
      <p:sp>
        <p:nvSpPr>
          <p:cNvPr id="7" name="Rectangle 6"/>
          <p:cNvSpPr/>
          <p:nvPr/>
        </p:nvSpPr>
        <p:spPr>
          <a:xfrm>
            <a:off x="3200400" y="1062335"/>
            <a:ext cx="2460930"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a:ln w="11430"/>
                <a:solidFill>
                  <a:schemeClr val="tx2">
                    <a:lumMod val="75000"/>
                  </a:schemeClr>
                </a:solidFill>
                <a:effectLst>
                  <a:outerShdw blurRad="80000" dist="40000" dir="5040000" algn="tl">
                    <a:srgbClr val="000000">
                      <a:alpha val="30000"/>
                    </a:srgbClr>
                  </a:outerShdw>
                </a:effectLst>
              </a:rPr>
              <a:t>هدایت و راندن اتومبیل</a:t>
            </a:r>
            <a:endParaRPr lang="en-US" sz="2400" b="1" dirty="0">
              <a:ln w="11430"/>
              <a:solidFill>
                <a:schemeClr val="tx2">
                  <a:lumMod val="75000"/>
                </a:schemeClr>
              </a:solidFill>
              <a:effectLst>
                <a:outerShdw blurRad="80000" dist="40000" dir="5040000" algn="tl">
                  <a:srgbClr val="000000">
                    <a:alpha val="30000"/>
                  </a:srgbClr>
                </a:outerShdw>
              </a:effectLst>
            </a:endParaRPr>
          </a:p>
        </p:txBody>
      </p:sp>
      <p:pic>
        <p:nvPicPr>
          <p:cNvPr id="12307" name="Picture 19" descr="E:\سگ\PIC_01798.JPG"/>
          <p:cNvPicPr>
            <a:picLocks noChangeAspect="1" noChangeArrowheads="1"/>
          </p:cNvPicPr>
          <p:nvPr/>
        </p:nvPicPr>
        <p:blipFill>
          <a:blip r:embed="rId3" cstate="print"/>
          <a:srcRect/>
          <a:stretch>
            <a:fillRect/>
          </a:stretch>
        </p:blipFill>
        <p:spPr bwMode="auto">
          <a:xfrm>
            <a:off x="6072188" y="2857500"/>
            <a:ext cx="3071812" cy="4000500"/>
          </a:xfrm>
          <a:prstGeom prst="rect">
            <a:avLst/>
          </a:prstGeom>
          <a:noFill/>
          <a:ln w="9525">
            <a:noFill/>
            <a:miter lim="800000"/>
            <a:headEnd/>
            <a:tailEnd/>
          </a:ln>
        </p:spPr>
      </p:pic>
      <p:sp>
        <p:nvSpPr>
          <p:cNvPr id="9" name="Rectangle 8"/>
          <p:cNvSpPr/>
          <p:nvPr/>
        </p:nvSpPr>
        <p:spPr>
          <a:xfrm>
            <a:off x="7233186" y="1062335"/>
            <a:ext cx="1225014"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a:ln w="11430"/>
                <a:solidFill>
                  <a:schemeClr val="tx2">
                    <a:lumMod val="75000"/>
                  </a:schemeClr>
                </a:solidFill>
                <a:effectLst>
                  <a:outerShdw blurRad="80000" dist="40000" dir="5040000" algn="tl">
                    <a:srgbClr val="000000">
                      <a:alpha val="30000"/>
                    </a:srgbClr>
                  </a:outerShdw>
                </a:effectLst>
              </a:rPr>
              <a:t>تایپ کردن</a:t>
            </a:r>
            <a:endParaRPr lang="en-US" sz="2400" b="1" dirty="0">
              <a:ln w="11430"/>
              <a:solidFill>
                <a:schemeClr val="tx2">
                  <a:lumMod val="75000"/>
                </a:schemeClr>
              </a:solidFill>
              <a:effectLst>
                <a:outerShdw blurRad="80000" dist="40000" dir="5040000" algn="tl">
                  <a:srgbClr val="000000">
                    <a:alpha val="30000"/>
                  </a:srgbClr>
                </a:outerShdw>
              </a:effectLst>
            </a:endParaRPr>
          </a:p>
        </p:txBody>
      </p:sp>
      <p:sp>
        <p:nvSpPr>
          <p:cNvPr id="10" name="Rectangle 9"/>
          <p:cNvSpPr/>
          <p:nvPr/>
        </p:nvSpPr>
        <p:spPr>
          <a:xfrm>
            <a:off x="941733" y="986135"/>
            <a:ext cx="1572867" cy="46166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a-IR" sz="2400" b="1" dirty="0" smtClean="0">
                <a:ln w="11430"/>
                <a:solidFill>
                  <a:schemeClr val="tx2">
                    <a:lumMod val="75000"/>
                  </a:schemeClr>
                </a:solidFill>
                <a:effectLst>
                  <a:outerShdw blurRad="80000" dist="40000" dir="5040000" algn="tl">
                    <a:srgbClr val="000000">
                      <a:alpha val="30000"/>
                    </a:srgbClr>
                  </a:outerShdw>
                </a:effectLst>
              </a:rPr>
              <a:t>بازی بسکتبال</a:t>
            </a:r>
            <a:endParaRPr lang="en-US" sz="2400" b="1" dirty="0">
              <a:ln w="11430"/>
              <a:solidFill>
                <a:schemeClr val="tx2">
                  <a:lumMod val="75000"/>
                </a:schemeClr>
              </a:solidFill>
              <a:effectLst>
                <a:outerShdw blurRad="80000" dist="40000" dir="5040000" algn="tl">
                  <a:srgbClr val="000000">
                    <a:alpha val="30000"/>
                  </a:srgbClr>
                </a:outerShdw>
              </a:effectLst>
            </a:endParaRPr>
          </a:p>
        </p:txBody>
      </p:sp>
      <p:sp>
        <p:nvSpPr>
          <p:cNvPr id="137218" name="AutoShape 2" descr="data:image/jpeg;base64,/9j/4AAQSkZJRgABAQAAAQABAAD/2wCEAAkGBxQTEhUUExQWFhUXGR0XGBgYGBsaHRwgHxwdGhweHB0bHyggHB8lHBwfITIhJSkrLi8uHCAzODMsNygtLisBCgoKDg0OGxAQGywkICQtLy8tNDQsLC8sLCwsLCwsLCw0LCwtLywvLCw0LDQ0LywsLCwsNCwsNCwsLCwsNCwsLP/AABEIALEBHAMBIgACEQEDEQH/xAAcAAACAgMBAQAAAAAAAAAAAAAEBQMGAAIHAQj/xABJEAACAgAEAwYEAgYHBQcFAQABAgMRAAQSIQUxQQYTIlFhcTKBkaFCsRQjM1LB0QdicoKS4fAVJFOi8TRDc5OjssJEY4Oz0hb/xAAaAQACAwEBAAAAAAAAAAAAAAABAwACBAUG/8QAMREAAQQABAIJBAMBAQEAAAAAAQACAxEEEiExQVEFE2FxgZGhsfAiwdHhFDLxQjMV/9oADAMBAAIRAxEAPwCkjNaYEjQAEKXMhFCPwm22smhuCNyT64L/ANlPlo2doszGaBaV4wq6m/Zh9zpUnqCfi54X8PdFsSagGjZSSpYA6kZTQHQreOi8f44uby7xERKkph8S5hHNREMQEAsk1y2rrh8UbXtNn19UuR5a4aLl/FOJa7OjTp06qr4r+InmT64sOSmZoEcamZClFRXXe72J5i/IYq3GCVmktebkgehJI/hhugd8iXTWrXVAdP8AoLvGYgJ7XkAhCcGlaQkH9mV/WE3vfIA9D6+V41zLSRSDR4RS7jkw018/I4D4dm2VWTcL1I5muVYYcVyL9yrC9SO6s934fCQAfQMPqfXB4qvBb9pWdWGpT4o0Y734tw3Pz2+mI+CxOFEhF3spO+mx0/dawT98NMrwl5mjeOpAU/WCRr8dUTXlfX3PrhbJk3hDJI669YFK1qBpYsa6WdPMfnggcCgDxQXEYWEtO2oHxKVokgtY1cqOxvE/FsuEKGhSooIHWr5/zwx4ZGO7fWQTJupKkkKK3uthZ3J9MAQzMZDH4Vb4fEoqzyJsYIyk7okFq6Uz8IDvrOQ0aj3IjjQEL3c4AmJ2Y6tHIBgwj1WQMc54rnVi4jNLlmXuVncxqv7IpZAAUEDTpPTDTMgrB3i6GIG9ohrnzIG5+QrC7I8TksDQhZvhHcpvZoEalojb88XAZzQIITjs/nsvJm0eRURBVIQxRmsDxUDQ3Lb7eEAkDAWd4ksbZhYUjLNJIFlAJKoxIpOVeHkeW+22I27QSKLMcQGrQT3MXMVY+H1wzHaVQBoWFrH/AAYgdjbE+H938jirYGdZnLtOSa+a2ZQ3VVbJZSTV4pJKpvxH901186wVw7gwYP30koOnwEFjuN9+ex5fPFiy3aaTXJ4YNMZAa4o73NCvDidO3TEgLHCNrswppr3rr0xrDYa/f6WS32qzJwFtbaJJCmo6SWNkdCeW9en0wzyfAo9Kd68mq21U0u60NPLbVd1VDlqvDPL/ANIziw8EIINfsl8jfTBSf0kKANUcO4B/Zr1+WL5Ya/f6VbkVS4pwGpG7mSVo9tJYkE7C7353fkPLahgbL8MK33hc77eJ/wCBxc5f6QtRUJHBZrbu06/LzrGs/bF+7lfuov1baSe6Qjbne2FSRwObluu46+y04WWWOQPDWurgRY8lREyDaHtnvarJ89+vl/o4jyOTcSoQSSGDUTz0+Ijf0H/TF0i7UyMjSGOHSraRUMe5oH93lvzxBmO0dsukQgn4gYU8PTelwHNh4FK+vknmSmVUkdlgJDEqjd0C4KUgVpCO7W21swGo6QBii9pA7dyzHSQgBI8JLHxGwK8xfLf6YcZzj9L+zRCK0nu035ctvLp64VcR426EWI22s/qlFEj1F3y+2M7YmtcSTvXorlxIArZWHsYuQbJhM3Jlw5mOppNPegd5lipDVrCBBPYsDfcYM7QZPI5hFOVmy6AuXZIqRwrxQKFCVYUSCQ6elnzxXeJSG7WNRTVpVEOwjQk6q82++FcfE5YGDsqc9hpTfnYO23TBpvAqC0Xx/h3dSF1d2AA170ASLHKufz5Y3zOcSE5a11qqM1qA1nXz3I/EnPzF0arGknGTNHMWTxFk1FVAUUCF+u4wBxEUcvvZ7qztQUmWY19KwmZgLCCnQND3hp4qy8L4kksMq+LVHlZSQwYUtC2Cksu1qoo/vAALpGEWV4rCIFUtbd4jVUjVWoFuShTuPEpLGuWwxvwlrTNt49stLz6FnhFf2aJr3wnykunUdyAwHts/L6enLGTqG9WBrvfr3LV/GaZzHm0512XzV6yPGYpm0DvWKJHqADi6mjDHxub1EiiRqoHUTtilcajYFWKUr7DffbbxDoSbPz9MH8MzBVJGVnP6obnZj/vOX22O3LzwZxoFsuWZG3shefd1QU1zG1i/WsOgjbGwNbzKRPHkkLQeA9QD90gyOXDFrslaYL5+d+fthhkEtAQN+fLn0YD26elYXxSFSGQix8wfceWD4M0p52v4qJ2vrTfzIPvhyQgOIx90wDD1RgKNdRt5f69BNZ/D4h51XTfFg40AyaVXVzokgVtz33P0wNIyitunRSfyGLNSZjQ0FprmOJsMvo1/j1af4X5V0xA7GEoUTT3sSEk/vWxLAn5bbdMCzZRf0UZhW8RJodOo/hglHh7mOXMzEnwqYloMKY0T1A0i+Xz3xQAbrVI8uoLzP5syRaSAWXk1kA70bHU1gjhE80i+ajbTWwXbqOtbb88SZzh0Xcl0jkWRirqCTp7pgultzW9/U/SPhQOqtDiMaTqFgWAAzc/xEbe4xYOCoWm0u41kHRtRoK96SPuK6VeDsjk2bJMmr9Yza1BFmqFi/Xr88e8Ty+uWMKdaDdhqFiyLu96IPPpj3Ns8btGgA1vUfi3WmoAeQs1XvgEnZWYGk6qTsvx4ZcSaue2gcr9/KsKuJ5jvCu90zMB/bYMd+vLrh5w/hbJoEoiWiykuTua6lAxqj5V9cASdnn8NSr4wdGxAYbg2TsNgdtzv0wbVKUfCs2NLiWSriaIHy+HYnoKGFkcLSPakkimLCya3F+eH3EFWmYFGJi7ptRAI62o/e2+3piLsqFj1MzqoZdAG1kgnz6Wa9aOBWlhQnWijZs/B+jvGbJNHSo29uXtd/wAcA8DcFS58TotIAATpHiPM/h8+e9b7YhkjSJSh1G7Oo+EnlRoreJuCxCJyriRSFaRjV+Bo9jQ5b199sF1cEG3xWmYyiZmVRGW3jLP4b+ADko53tsPPBc5aKCKUwqqliuqhbbal2u12FV7g4UQzDvA8Rb9V4lINbAC78thVetYskL/pgMcpUA65FNAFWIoeIUSBq5HAITGurgkeQlDCRVUEMLbUfLcC63ONlzuxBSiSWDda2FWTdDfbzODOBKF1xmEswOk6q0qwJUEnf1qgcR55SEMlqI1funUG2LUSzC/z9dsEOAKrlS3jWtQsmmMLJqFVZSjW/wBeeFhg8KtrQgAbWb5+oxbOJr3uUeViNIGyaRfob9Nud7Yp7ZxyRHY0ggVQ6HberwGm0Xtoq0dj4oZpdMigkfD5jry5G66+XriftREn66OBQqoQ0ig77WoIG/PWD0+HFdymbbLOHRgXo1ttR03z9jhhl+Id4uZd0LOwQuw2AFgX+WCRaoDlTLLSJ3KpHRQ+Gzsd9733A1flgXgMpGYYBVZ1ogk9ATe/kbHTehgDhmcVSQVuxSnlXP7emJM7xYrtGoBohuQLXys8zXTyGIG0rvcDVJlxQd5I16QWQSqFHNjZ0+d6QfoMKZovDZSQ7HeqANgg8t+v19MEScVJmRmWiKAAIPhoggXQur5+eMzfFi2WCliTq1ab232/KsCyKRa0OsqeBZJ8sqmQDTrFLswsLoDEnkdHp0xXctlCzOjtRXzNfmMM8lnWKabCgEsNt7Pv5Vi2jgWXZIZpM4sE2Yj1hJYS8fxMoCsh1D4RuQeeC41qqxsLtGiyqXkphbpbaW6f16IW/QH88WPImVIQJEBjDbLLDHJzBPhMikgWbtSOu+Jcv2DzcbrJl+7zShgWbLyq5ABB+Gw32vGMMxHlW75Xjc5nuwsgKtpCahQajV+Xlgj6lC0tNOGqn4ZPHolRstHqkGh0V5l/Vkq63rdgttRGnSKG2FMTxFgFyMYGoi2mzJrSFII0yrZ8XTEnZ1HLZuR6tMuzeY2oDkeQC8sZwZRKyBSAVNlDzqiLU/iANeoHPkCQQoHm7sqKWdjIYUghTXpDvGZWbSrBzvLM4oMoNDy9d9eNBiaVzpmpbJJHQHdt9jR+eFX6QxcuLVWvl61YFYzMXKVQHwjoTyvr7XiUo52p4ozjuR0zKQFC92F8PmAOfy/LCvvANt+uD+JZUo3hI08iL5MCVPP2/LCeRW0tJtpD6PmQT+QxU6GgoNRZRQlA+Gx7bfljC987PviPI5dpWQU2knc8tgQGo+gOGeV4LG+vXm0hp2UI9FtI5E2w54GqgCcR54SJoAUR7AAreomlOnluPniCBo4ZpIFKyK2kLIQACNrPltZHuMMOAZn9Wvdwa/CFABC+IAknxda/lvgbP8Nd+6c0paNmiW1YndSqtR2JPK/I7YYTZJQAoABWHtHnpZOGFDVOEUUACBrUBR5jFfzGXVBJGjzFe5LjVa6nUrpJG18+RHXrzxkjPLpheUBRRQbeEot2T5X1xJBw7MwrIrqoWWCQpZ1WTp5VybkK64BaDxUD3N2GiX5/JOkSMF0SW/fNZ6kUAD5Dn88b8FyesTMylzo8Bvr10+RusD8UDxxkO+slu8vevEN/TVtywy7Mw9/G9yGIR/Ca+Mn8IP0239ueIQ3KpZL0Amak+Fz5ki+R2v2/yxtm5ZdCPf6pbCnVWkkttXr54FyMrD9I1E/hBblZsi/fzwTlB3s0UbAuh+Jb/dBAP2wXbWoCSUTDkteVlVHUJqhct5WOXnsPzwn4RkNRYlkBA/FqPU8q3B6Y24flrjlgCO0rsoQLdDSdyQP5YZxcCkCg906VF4m524OqiLvcWKHUjEqlW826JzMaOGllbUFUDRW53FUwNL/1x5meIQK7sGfUYzG1n+qtXtWwsbevngY58yxJCvdjct+ytjufjYG2AuwN/wAPlg7NNDHKkksavGF0kLY00aLV+Pc8vz5Yq6gaTQCRYVdygjEjaGtCG6jcUBX1IPvWGasYy5TcrysfMEA+orFlyWfhQsRMXjMJ7te7TSuo/CAoXTsK3BrFc7RQGNm1vuwFrv6MCDQsUPqTgi71QIGXRRcH4iFEjBWaS9W11/WZunM3eG3Ec7rhPdhtRU97tqoEg1vYC+Hp5YrkEbRo76ZNPws3KutEXZ+mJMm02mSRSyxoqlyGogN8Ni97vl5WdsVLQULKcRcQMcQR4gIyiuaNkhhSkituW4HL2xV8rD30yxwhdZYaf7WoVh/neIIrxKFA8ARwdwRWxuhvv9sEdkctE0eYldAChXQw+IHcmvKzp3xcu+kKRx5pK5pN2g4U8csaTvbEEHSAdJHT154W/pOjUqE6WoP0sA8j9Lx0DMrDJE1nTJHvZvVTeFWs/FTNdfXmLomTyYmzQh1EBpQrSG9KgmizULG5s9MBpy7q80RDi0c1NwbMwI4aUHSAa21bhSRY56b8vTpeDuNd22UglCkSu51gLSqNyoXb/W+LhN/RHGI0K8QgsWWLKwVhe3U1t+eKj+hq7pHKxCBxenqNxtY5ep6YNAgm9k2OEGJ7naV91XWzJojY3dE9OWI45itfXfD7iPClRHKJqrZW0gA+IKCPOyR9cD8d4O8caMFAAUWRVkE7MfK+VYAdaxsOYJbJmWO9+X8eWLvxWYLlsgGZF/3YVqF/iJ2+uK/l+HhsmxIHeHxDYagFsAChyIG/scXDjHAWZ8osTDTDlwLbeyyDbah54l2mgZfFVyLN9UmXY7aU5e2HHCu22eSeKEzGaKSREIlXWCGKqQNd1z6YaxzRjMNl5cvl2XvQgeNTC4BIAsoQHIB5spJ88CLlxJm8o2gRrEU1eE2WLIOXl69LxSheyrHi5Lyg6A1V327EUhO0/F+4z2chiyyiKX9QdA0WrVsNioNnyGFnZjK5ds4mmWVXTvB3cqA7hHunQ1tudwOWHr8bUZqYGCFm7y1kMSljdVqY78zQ/wAsG5HtU3eFFCo3O9IUHbeiD6VhlqAGrVMj7KT/AKOzxjv6YUYG70ad9Wy+IG65jCWDLMLJBUo6KVbY2QxHPcfD9xjpEnb2YKxYuoCk14brfcbnyrpiROJxZpNGbRpBYosCsiEfusNzV8ga3wFFRu0+XZ+4CJuQ3LqWbV8/f3xpxTLIkRjVT8YOu7BOgXv7lj8sWniHZZw8cmVm70KR4ZDTjfn+61WeQF+Rwq4nDIMxChJJ2Cit7uiGHSxZ9rxDuiNd+xQ5bKD9UIZL0OhX1sjUDy6bn+zWNeIqH0M4RmK2TXO2Yj7EYJz4EWb0ldzWlelmt7B2/hiHI5aFgxaVlFjSEAIClVYA89xdfLA3UOh0W/CeLIjBdkRfEDZs+Gud77HAKNGJNfLa16+I2os8tr1X5jC5owknio0BuOXL1xpNRXUDQuyPnX54tXFVvgrz2fyUM+kvCN9WprO60VA8+fywZlv0fUiOwKKdMZJNKRspXou+w9wMVzs/xZIxuxDMCqqL2BNWfneCuMSr3ci7alUMR7EH+GA0HW10InxdW+6utO/sW/EEDSvl5bA1hUZjdb3Y8jQ++Jexg7tZmMh+IqUrY0Stj3rceWEOQ4se/VXBk1SRkn8Vq/TruNueG4zunWwj0jUdIvoWJN+u94gGupXJxIe9h6sWfleW/ooONZCJRK0cjMbZqFEWQWokDYhtqvCzg8cjzKEJCm7IbSetAGwdz5b4IzSNqfTuCxIFee4/PBGR/VZgLC2oaiFZt6pt7Ara+XQ/LEqhSc1xOpC1keTLZjWI2F6UFknTbLZbnzF1v64ufFs0HUAENpG41VuQaN+lYqPaqeSgWYMHZbIFDY7cueIOzuWmm0RoKDXpdlOnprJP4iB/C8B2yZG0OclkQeGUgGiPDq5bEAWB8ji68T4FLNl4woRVFWTz5UL6jmNt/lis9oclJHOBL4lBCCQLQYKtnazTC9xeLfw/j0bZeQaiW1M9AE6QTQH05b9MCgdUDnDsjVUsnlzH4Gob6Sem21+22GHaLPrKRGwRjyEv4gNWw+W9jyOJM+CHDX4VBYr6EgGvMcz/AK2X8O7JvIZqbu1WmVtNg3Z2sqNgOe/MYOZpGZHq3h2Wt0/MMehoJJN33dgPisX50pNA7UPTFf4do0d13do1K3iNudXh1Wel2K8x5CrpLweGqy8ZkbahEbZjtzJOnVVHfmMJO0HZPPxRmT9FZYYRqaT9UCVAsllD6jXt0xRutq7gWPpw/wASHjTKGIUFQgGkWbKnazW3Xp54I4DnFIKqNIA1E18RWx+X3GHWR/oy4lOokbuEDp+OXfSw66Vb0OE/GeCzcOmaGYxtqhLIY2LLuSDuQDYrlXlhrRzVDJlfmZpS9zPElIIMYtwGVio1LRogHp/ngfIt3rqQQrxMAqjSpZSbkJPNqHvzw/7FZjh7rWdhlY3feI23i3+EAEfInF6i4ZwCMWiMSQQGHfOd/U3v/LCppGZS2xfaVphjme9sha4gm9BfHsQTpH+g2NPeBt+rfETzvZdNCq53545+mcVXdmANPY5A9Vq/cffD/gUxMrDNK/cqCCYwupjY0gatqIv7YY9q81wloGJ4fKmmgHidY33NAnchj/aBxiw72tOVxGoAGu/+/ZdDpCGWWMlgdQLidKAujXhWneufZriJKuFILSMp2BJ2YEAX/LE3HYiYlKuX/etui9VB8iOmEUcgV9S3QJIvnW9XXXEQzjb21+EjlXSsdFraXAY0tFWmkOcYJoY6T+/sSoqgK9sdEid5jFIrK5SPQqjSu1DcjWWJBvp1xyF5LPXDT/axEXd6W1EFQ11W5+Y51gFq0NmI3APff5XTIuDqZGzEpZHDq4UMG3XTVr3e4NHfVY8vIvg2WgjMaAyFyyGywBNMALrfTdWBz5emKvwPtDKkUaP+spR8Zs+Z8RsjFmymfVgsrwSooIOsxsyUCG2b3ANk1tg5culpjcM94MrWaXw5912gOMz5CCeXXFGWDE+Jm2B014bPkN6wDN2lypA/VQ1e36otX1XbniTPRQSM8k+VaS+UqOCOW2rTZ/5hhTn+zcRh7zL5lWon9WWRXX1qRlJ8trPviEEbrOQRojp+0g0g6VAJ0iowK5bm+m4++IszMr2jkEg2CBt7kDnuOfMYrn6FKSp0MV6aRfIcq8/SsCNYJ30laoeRbevQ/wA8EUqlWbMZ9odOo7EbEE89zSt12F7+1YP/ANo6tDOofR4lYjxLt/L5YruXz9qBJ4gRuSNieoI6++2C4kFAxnbpvf0J/I4CiY5pYSRPZMqte9UVPMHpe/OuVY248MistMIwaB5gXfz+XyrphVMWdWAXxDc1tsOZwtVf6qn+0LOIAAiXXqkbOWN0eQGGGS4K7IszrURYqNwCSOe3MDpeNc5mxFKauug50OVWfbFy7NcTDwpEyfESxJ32O49jyOLEE6KNq7KVycDWJpZkNQhtC2dTbqHo7DlvvWBJnDNKdJAKm25+Eiv9DBs0jtBLsNCsjaiRe+oEb8ydj8jiB2BQry6VW4wrMdidl1BhIw9wI+3AoThSi5L0lvUbiySa9eWDmYAX586HTr/1wHw/h83fHQuoDaQ7bGtr39PzwwdVKmweq1y8r62uxxU7qYVueIxjeyB84IDhfENLahptV0AEdQ1hvevD7Y3yniLyctTEaQu2+5r93mRWJJeBapGMcqpoaqk1bkUbGhTYPkeXr0lgygj8BkDHxPaghf8Am3v5Yu52lhYoI2mXK9Q5rwAsCV2rSDS1uN18/wDLD2XNNBHlI0NNFGHO3IsNxuNwbPPCqbJKUdpNRBKghTvXmL29cOsykAyUbM7GlPdOxtiQSNBIAsbfKjil3S3RiOLEG9q/VpTxjMd5k3YEl457cnzcc/mSPocCcCmURSxCNdZbXrHMgoPD7WSa9cOeELDNlZwy69H6wqSwvSDQ2I9eu+EeRmTvx3a6Ffaje1A1VkkbgDni+U5Xabf6s872txIcDYtGpJZ0aQQ21kmxsRQHL68qwbne1Wbz2rvVXTHS2isuw3prY8vYYV/7XAmB0UAdLb+4vl8/lhtlM4yRZ1S1iMIY75DUCCNuhJxDG8GiN696+6a7EwmZsrTYG98NDp6efkg8nnszG95YKxqyp61yPyPrvjXMZrjEwIlOYKEUQSFBHUEAiwR0xD2a4iRmY9QXSx0HmOfLmfMD74G4xnZBPMA1ASOBsOWo10w9sD85bSyY3EQvp8d12rIsnnpBQzBVQNOl8xVV00liV+mIsxwR4xcsqkHUCyHvKJqrGxr1F+2A+9aydRs86JGPCxPMk+5v88NGGduSsJmGwTTs2o0H4r2Buq2G1f54unZNyXlWVEKUqRAjclgTYPQk7eldOeOdZXNFCCCa2ut9vbHUuy/FVngVEUEXpoiqZSWuwdmKDVseQ67DHMxWBLZi/cFdvC9Jt/iiNttcD4Hfx8EfnM3FG40wJQNmM77VsGsHlz5c8U/tdn0mjn0BEI0AoBsvwi6oc+djrhrxtGEw+LS0WskjYNrdCo86Cg/3hiq8byZclkayPCw5aqPmNjX02wmPCEzN6wgAEEeHPvWqTGZcKXMaXZw4E2TuKFd3ia8FWVh9ftjI4QOVjphmODz6QwjZr5BQWNedLe3rgSaFkNOrKfJgQfoceibHCdW0V5Nz5BuoTELvr54wxDG+MwzqmVsFTrHc1beyio2YhDBWW6APItR0BvQuADi9cRyWtYXUyHMNl1YyrIwJmZoY1TY18UtnruBtWOT8GcrNHRGkuoYMLFWL+gvFzn4xFl+7kHeJG4tZcswC3sdMkbWpYbUbXlysXjjzMdnpepwWIYI261V92/tz7tkT2oyQikkeN/HG6I7oNAkEkfexyALsDsytWx8JqycQZfKzaVlkaKMMPCzv3UjA7ggx+KiN7YUR5jAfFuNpOmiFaTwamYgs5jj7pL0gBQqXsOrEk+Vuh4rBKuYhSVe+nnVqcUVjk7iPuxq21BGYbclVqwoOc0kX87l1JmsdEwPaHXx48L1Hie7TurSCXLHUkpjD8mYRzRN6CRQw9SCOu+JTJHIrHNZdpbFCaFxJpPnpdqHXax8sP8xw6JFUhf8AtWaCPGuyiKYydxpUbB1CiRTV+IDkSMVXhHB3kkapBGFcRGTfd2bSqIF3ZmIJrYAAkkDFxIOI8lhPRkMjS5ji2vEfn3tI5uz4Z+7jkH9Q+He+hCvJTf3vesTZ7s5nMtpkZVCNt8QGwHk1av7t4sObycZOiVwzdP0mAw2NxayozCrB8Tbbc8Bohy8hVHky7ivDIA6b7jdeYPMGq3u8XBadj5/K9Vz5Ojp27C+78b+iSo3eISystbHod+VHyPkdsarDJESiqrC7smvzxpx/PyPNKzspJZb0bpsqi1BsDz9ycTcKdZA7S5jQ2s7aV5UPNh+WNMuHMbA691zWutxHJBDMJGx1wpJ5a0DH77V8saR8cIlB0hFsbIAKXyA+H7VhXmM47MTp6+X+umIHBstVbfx/zwMjS2+Kmdwd2KwxZsvFJDyUjWBe1oRdWP3LPPpgRuIOx302SN6+XPGvBs/3UqSMpYLZq+dgj/PHvFZ1kld40Kqx1USDRO55DlhjMOwE6aUg/EyVvra8kzEll9xrO7VQJ9DVfTBLwSkxjxL3iggGwGva/b1xNBnnmijyrIukN4Xo6lF2etHmfrjq3D+B5UZfItMHlZkHi1UVDFRXhC0BqUcyaBwuRtANaPq18ii1125x0081yXi/CZo0jeRfCw5g2PmRsLwNHA3cF68GvRdjmReL12i7LD9NfKxZh4oi4NOzutFA9hRuSCSNyOR32wnzPZCZTHGjyyQM41EwyxFdwrMUcaeXLSzXi7HRmMDTQoPDg8nmEh4NlTNOqKQpba2P2/IAe2GXF43iycCSCiksgo30Jr5c/tiyZj+j+JZP1YnZV/4zQhX/ALySrIn+A48fsSjROAgSVmGlnzDOqDmwGiMarG24J9cVfNBYOYcPS/yo1kmUijx+34VY7GyDvmjZwqyRsm/Inpz688LctUc6CT4UcBiu+wa2qufyx0iHguTlU5dhlDOgo9wrBgRtqKqysasWC1E+WEHE+x8MMEjicySIp8I0L4vIglj8rvAOLgLjrv2IiCXKABsqhxAqZHMZtCxKn0Jsc/ph5muNQtCypAyyPGsbGxp8JsHzJPr6c8OOwPZyPNRSGVGLKwHhcqKIuiqgb8+vUYuuV7CZZf8A6Zfd2lb7M2n7YXJjoQaNmkWYeSuGq4rl2ZGVgN1IYWNrBvrgzjWf/SJO80JG5Hi0teo8ronblyGO0xdloFYFYcupHURxfx3wwXIAChJXoBQ/5Vwo9JsBsNPnSuMG6qv0XAsvwadxaRSsP6scjfkpxO3Z6UErIDEa1VICrV56SL/LHd/0NPxOx9rr8xjmHaGdWnnIJrU0QHovhP3Xz64DceZbaGgeNrbgujRJKATfHkkvC+yGYzI1Rd3pXw2zgevLdhsfLF87F9np8orJL3bKzd4DGzEg0F0kFANxvYPQ4S/0a8TWOWSGTT+sCsltVkWK26kHl6HHRu83ACgA8yL+9k/6GF/zJC8RGq8bSH4VrbdxVO/pPVo1y7rY1CRCwvoVYDyHxE+u+KHDxybLiozGQxBYPFFLdcv2isRz6UcXr+lPMNoiT8IIPzpv518sVDg/CRnCIO8WNxZRmUkE1ek1uAQDuAeXI4dG5okt+36XU6kydGHJuNfIr3jnbzM5uMJKFUqKVoWki28mQOUYf3QR0OKsThvx7s1mcmf18RC3QkXxRt7ONr/qmj6YUY7DMtfTsvKPzX9SzGYzGYuqqVMyihdXPawFNc+vmP4Ye8Y42kkMSII1sksIxtsKXUvS9TGvby2rhGNdHljG7CguzWtTMSWignGR4kE0oYonUmlLJ4xbb+JaY7k7X1GLLnc6e7eaKISW2maKZCCwXwxuD4SGo76SD4vTFIWRCN/AR/rbzw24rxxsyI0coxFkFVI6dd6xikj+oad/ztW+LFFuoNclZ+z/AGkWRjFDH+jsRrLlncoVUoGQSEqpUNWogkA7Vzwb2SnCMsUikvDMMwiAbuVQqVCk/FehwLsgMBZoGn8KUaqMrROwKd4QCqrz8RJskgaenWzyGGXaDMOwlMjIHjdFilUadVrqbUASCo2ryLDfCXMGem/PnmunDj7DusF2ALvXS+3fy8FeZM5BmGmdpA0ZmSaRDQIhgg192ENEDvX7sCt9+eFXarLD/elChVy06LFXRJQzNGPQEBgOni88VAdp5a/3mCHMf/cIJb+80bKzH+0ScF53tKc1QLKFBsRqNIugLNkszUANTEmhWA+NwW/CTRPe3K6uw6bVtzNCu5VTjLHxV+9X2/ywDl5CB8RG/lf3vBfFzz/tm/viPKZsKg9bP3OOjitMo7AvLg3K89p91bOGdlBJI0Tzojr+Exu1+3wg+ePO2PZRcplu9EpkJdVoQ6ALs2WLtfKuQ546q+QjNHSpZeTULHsasYAzHCZGsB7U9D/njku6TcSKNDiNE5uDA33VS7JdlcpPCrh5ZDpXWFdFCsVBZT4NQo31xYx2LytfsCfUzSn7BgDg7h/C5I/xkDyGww3RT1N/PGaTGyk6ONJzcOzi1VninZqOOBjBl4tYoik8dXvTEXdfUXixdm8nDLBEps6R4dRIo7bEA+fQ7XWJwPb6Y0jjUFixY3yUHSB6+GjuR54bg53uebJ2VcQxoYABxS/tVkiJ4szGjHephZtRyO3xbb/Ig4ObJr5fUk/ngXM57KZdtUs/c95vUkjvqrbwhiarruF3GGffAfAn95vEf/5H0+eE4sESa7K8LrYAo0yAq9ArzNAfU0MC8TzsUCFiwL0dKgbE+VnpysgHBMhZjbGz6/54pPFs8skzOxHdxeEe/U/Or+QwuIB512C1RRZjbthv+PFJ8p2dKLPMzlGkLEuNQIDsG0BSeZNi75Gz5YgQBBuQF5Dy9PsB9/TE3Hs+f0VZyXp5NMS7bhQwLEe/L5+eB+ymUWeSN8zslE6WujVgXXTr8sbmOIaXfNFuwYgiu/7amuwKw/0f8ZLPJAQFBHepQ0lulmgNXho2d/WsXdr9L9jir9o+DSu8eaybATRitJHhkXoLOwNEjyIPMUCGPBeORzDSy93ONnic0wI50DuR1vyxzpPq+of4ubZJNoTiaZ1RcRR65jWy36iyxB9PF74V5Dj+aL93MrwsboyaWj285EAK301KPfF1r0AxjR3sd/Srw+PGZRTmNPeAs0mFDjYcR3EqpZlZ2JUO1i9RVwRZoimViPUKVBNke1LzeR0yFZJu9vxagV5HkDXIj5e2Ory8Chc20K356aI+lb+uKv2j7JQBkKfqdQkJKrepqXTdb1e5PkGPrjYMZHLTQ2vL/Vo6MYcLOXvcSCDe/ft4IyDgeWzOWjjdPFENFjZ0brR32J3o2D5Y14WmdWRYpWEkSgjvAacDei2+/KuvO8KexLSpmEjKuO8Q2tVQXmzX0sqo9WPz6F+hNd7b4xSu6pxG96jsT8VGBKcpvmqf264cHiRt/CwBo+YoHcHyr54W5PhTZIh7Z4ZNDMQK0lTqXf57bC/ti5ce4czwOo5mqvYWGGNeG5fv4ApUkV3Z5kHT4SV23F8j6YDZXhgPC6VRK8N6sHT9o2OQEbUVYbg7hgfMHYj0OKl2g7CZOW2Rlykn9XeI+8ZNr/cIA/dOG/BIWjQrJKuhQAC5VaILAjetgAOZPM4kzHEsmN3ngNeTCQ/LRqOGQnEQPpl+AsLJI2KRv1Uubp2QiiUvmpZSmrSJMskUkJ95mlAjPpKqfPDv/wDxuRjGqQOL5fpWfykKn/yRIfzxZj2zycfwysenhjff08YUV6YRQ8XyxctkI8zlZX2Z4IYnQ+RaAsy/NNJ98dqLESyf3aW/PP0K574Y27EFb5XgWQ5pBlWPQo+ez32iRFOHOQ4JFzbILKnVY+GLlyfd83NqHuKOPcxxLNLpaeJxGRZzJzOcEf8AfhjVXi//ACDT64lymX78q6/o8wuwycMmlv2mnk0n3GGEnn91UKq8e7B5MrJJHOuSe7TLTyxSkgDkO7d2Fn1c+mOeS8InRO9aCZEH4zG6qP7xFY+g+INJdgZrKoABpEmSgjPr+OUfXC3I8WjidiuYgZ6K+LiGZzux53CqhPpizZDWov585qhYL5LgaSOp1Byfff8APG0OZYcySOZHS7u6+Zx1DNdiIcxLJLqzJLm9GW4dJDGDX4e+YCuvMdcVTi/YHOwK0jQMI1/EzRKxHmY1kYj2F4uGxnbRVJeEggl3HQ9fUWbscj/ljQoG5Dny8x8/TEfcHyxbP6OOEtPLNpKBkjKgOpZSJLVgQCCDp2sHqcERAOBKYMQ7KQq3MvhrB3Cu0MMcSxyZOJ2WxrLSgncnfTIBe9cumLnx3suviMkLQk795FcsfW7UUVu/IcvfHL56v6YbiWNlaCjhcRJA4lhor6RFdTj0H0xN+jtjBA3+tseHsLt0VAX9cZfqfvgyPJ31xMmSJNAYlqUgsvAXNKtnzJoD1PkMR5vSjncFAo8XIXZuvTlv1xYZstoXu16/GfP09sVntlDUGgfFIdIrnyPL50PnjVDIIn1VnikPAkG6RdpuxE2dny7rpCaBeogWNWrl8XIjp1xYsoocEK16SUI32KkqQRQ6gj5YHGalDWQQyhAeVrTFXF+xP0x72bgrOTKb+F5CD5s6sT9WONmNjBYHWkYeSiQVNxPL6YZWLaQEYlgNx4TuN+YxyHgsrd5oPiR71DyFbn6Y7zlGy+dgkVGDo2qJ65qaog9QQD+WOI8Ni7rvEdalUlDfOjR3HkRWM+GbTSCuzg5GvY6OtSR/vgjpc0MxGkBVTEjUgrlptbsH38sR8d4RPpE67wIdLGO7QWCSV9jzF8t6xmScRq5Fsygnc2T1Nk78vyx0jhvBs0uRh7ho+8Zdcisq7l/F4SbFCwKI6fLGmjmysod6rNN/GcDQsaHvOvpzVe7MZju5RAZhJG99y1FdVaySu528PnvYIrcYtbcJSRlYorMpBVq3BHKiN8c57M5VpM1mJFlWHuiULKCvMlaQIu3hSulAjFglyK6v1ubnkF7gqSPXdpP4YLuj3THODXh6rnS48FxzVfz1V0kyiKLd0T+0wX63gQ5/LLzmjP8AZbV/7Lwpfg+SAY6y2oAm2I5dBpj/AI48y/6KlVCnTmznz82r7Ya3ohl637LGekDW4RknabL6lWMNKxBrSunkL/7zTzxzniGaz+fmuRWijU0I05gbg1+8xFjUdtzQo1jpJyYkW0ijAFlTGI9Q2ocvFy5g9D88D53tGmnu9bbgK25UA7BuvLnvh0fRzGOse6o7GEgKmf0aBklzcoV2C1HEGtmYFzSqfCpNBSTty2HTFmPE85ekJHGPWTU3Ije2LHn5e1HcDrnkycaKhEiHZQTuqjkOW4F1029ReCYO06PysDlX/TF2YQO+rRWfimt0peSZqaSlaQab2WMXXMXQjFncfi/CB1awJuCd4ziXNzP+LQpJAB3q3c0V5EVtiVcwNfhI3vflW18/tgTj+blywTSAXddWvnt5KKrDRCY3Ulmdr2mkWOyMb+Mxzy8hqklFegsItbf1uuPP9gwoSBl4didyXfka/E5XFZzXGpi3iLny1G9+XXDPL8dc/F5VjSxoPBZ3PPNOEyukWixp1JSGJT9Qt8vXBGVikk2aWQirrWfyvCduL7V6Afl/LHmW4sVIIOG5OQSjJYItPo8oV1OloykiwaPP8seZTJ7lkLZeRuckNAMfOSE/q396U+uFZ4wN66+uJ4eN1Xp64j2ZjqqsdlGiNyvD2jfXOsLrz7+HKRMR6yCta+4Uj1w7/TFqoZ2lXyEuXhHt4VDjFfi48RW5FdQcbS5+GQhnXS4N94gW7/rKRof5gH1xmfAdwtDJxsU3RvF+sjhZeqNn5JXPsrjR8rA9cLmyjM4McEYibpHw8CRf7RkuNh/WDewOCouMzC6cvDXPLRp3i+rxOCfmuoYJ4bnUzSao2zEqDmzZiOMezCJgy+xUYSQW7/PNOBBQuZ7J5aRCJckWJ/70jL5c/WEhv8QOK1kuxhhmY5fMxBzssYnVpPY+BVb2IrF1zufiYLG8mSBXkHk/SXHyYA3ifI5kDZNZ6fqcm0Y/xOCv3xMzgN1MoKrQz2YhOmePVXMgaW+h8Le4Ixz/AIyoaSxE58KixCx3CgHcL547VPAzrUkMrjnc0saD/wBM7fTCcw5UbF8qlfh/Sga+q3g9YToVXq61TkZY+n+qxrJlj5+22JnzY3HSxtR6Y1lzgIoXsfTHkdF2QZOSJysNKD5nfBGXhGsnCyPOkCiBWJcpn/1m5G+38saIXNztvmkvjfqUxYDFd4zCsmdyoN/qg0rV0sgIT/fGCs5myjFSeR88Ls7mywNEYmenbKNhO9rL8bs6MyszDYAHmaK2fuee/niqvxHVJOYy4WhBOrqUemXSGA5gMFoMD8Sk3vi0ZhyUXAuSyqyy6DW4ZD51uQPveOxIPo8lmjNOUsfZfuwGScRWq+FQa25bhtxXI1jnnbXhbQy95JICZAwUhixIU34tSj94AbnbbpjoEMzooSS9SjSb6VsB9MVP+kuUNl0seIPYPkKN2fXbb+WMDJ3GWl18DUcrST8KrHZTKtLmNIcWUbYi9RUWBz2J5X6+uL//ALak7julfujpCBl+JQu3vdbee/THLOFTzQ1mEDBA4Qv01bPpPltW+Ovrl0cCRRasNYsijq3v74tiaBBWjpFuZ+cUeHiEnyMcTII6WKU/jT9mTXJro0SNjVgnrhPnZHjcpICGH+rB6j1xdOI5BXVQmw6j8uWNI+FxyJ3eYBZfwuB4k9j5emN+E6Taw5X6jmvO4nBueMzNCqR/tA48/Tzgvj3Z+TLML8UbfBIvwt7+R9MLHiqsehaWOFhcR2dpoprwjiyxyK7i9JsCtvf6/lgfNTs7Fx4wST4qN9TY64BRLwbAWVRXQ8vU4Ja1RpJUXFMwsuiohGwFHSzEH2U/D9cRS5aSIgSI6E7gOpW/awMaTEk2euHfEsvOMrE0mYjaPbRDr1OvyroPXa/limVraARzOdZKTjNN54ZZXjzCMRTIJohuFJ0sn9hxuvsbHpgLJcNllDGJC+gW2miQPa7PyGBCMXIa7RUDnDVM5cvBJuk5Q/uzqf8A3xhgfchcajhEp+DQ/wD4ckbfYNq+2F2N4YGfZFZz5KC35YFVxUzWin4TmBzgm/8ALf8AliP9Am/4Uv8Agb+WCE4LmFFmJox5uREPq5XGjuFHjz0C+gnMh+kIfFc4HEKwYTwKxeF5g8oZv/Lf+WBC5G2NZ+I5MfFmJZT5RwH85nT8sDydosovwwTv/wCJMkY+iIx/5sTrR8H5Vuqd8KKEx88bfpJHXAeX7QSSH/dshE3sk05+76f+XB8ScZb4IzAD5RwZavmQrffFHYhrd9O80rtw7jx8kRkxOxBiSViORRWNexUbYOzkBkIbOxRqw5TNLFBMvkSXNSV5Ore+Fj9kOIT/APaM2pB5iSeWX7KGX74my39GkY+PMsfSOED/AJmf/wCOMcuPg4uHv7LTHhJRsD7e6seV7Vzxq0ULw55QLvKmOLNKOp7kho5SOVx37YG4Pxtc6zqh4zMyGnj73Kw6T5MEeMjEOV7B5NCCRM5G4LyhaPp3aqR9cO+IcIy84USx2yCklV3Ey7V+2LF258mLD0xhOPwwNDzpbhhpa190Bxvssrp/2cZZufe5jPksPdakVh6ah74X5BIoEEZ4zw4V07iGSv75az88Rx9k/wBFLNFlctxIHcLN4MwPqTHKPYBvTDLJ9o4dNd9wvKEbNBNk5FdD5MDIn2FY1teHN+k2PneUktIOuishmPr8hjVpT5n5kYjMfn9zjwADy+l48nS7VlYT64jNjriW/K/pWMMRODSFpiQMwlj9sg3H748/fCtAL3+fniSO1IYGiORwf4JudLJ58lb38jh39+/3/aX/AF7vZLM5nUXwBW8PLlXn53gbIoBbqKLHUTe97C/sPpgHthHLH4UA76QaY1P4jYBAvnsemGHC7QIklhwBY8vQ+vtt6nGiVz3RaqjWsDrCl7RZrXl3LinC1qH4ulMP44r0PDmWJY9nDAmTYEFmOpvD0BJO2Lbm8lHKjK4JDcxeNczk4olMjFVWNS5JPIKLJPsBirZabRF3880a5FUfiXD9S92AoRtyAWq7Um0WgT4FprBG/O8Wfh05EYWuQA5dB9vpiTsvKrxaxvqN30IoUd+Y9fXDpyf3E/wgflWDKS4ZTwVg8+CBjJPn9BiUwmuRP/XE8Mo6on1Yf/LE7SrXwj6t/PCmxit0C5BQOQGR0DRtsyNyP8j64Tce7KgKZILZOZHNl67+Y9f+uHkkyhv2a/PV/FsExZ1gPDSn0AxsweLdAauxyWbE4dsoutVy2HJsZNKAsbsACyfkPTFhynBZSn7JxsLtSv3OGfabJzzJryuYMEi/FEJO7jkHmpBGk+h2/PCHJ9nsyw/XTR35l2kP2Uj747RxzHNuwPFcwYNzTVFT8R4ZlEippQsx6vNEoWz+6hdjv0rf0xV5pMpGSHzYJ8ooZX+7hB98PJew6MfHmHPokQHW/iZz/wC3BKdisntqSWQjlrlr/wDWq/nhX/04mf8Ad9wTP4Dnf8+qqa9ocpGdUa5tmHXVHB917wjAr9rEJ/V5OMsf+LLLKT8lZAT8sdCy/AMpH8OVg/vL3h/9Uthxl83oUqiqoP7ihK9tFfQ4zu6Yj4A+ya3o49nuuZQZzikn7DK92POPJqB/jkQn/mwSeCcYm/azug8nzQA/wRMfyxfnkvc7+5xneegxlf0s4/1YPdaG4Bo3cVQ4f6LpCO8lzMIs76FaU/PVoOGMH9HGWHxy5h/bRGPuHP3xbe+9BjfvPUfLCX9Jzu2NJrcFENxaQ5fsZkl3GXDEf8SSRvsGC/bDrL5CCNg0OXgjrmBFGb+enV98SqfKzjY3/o4zOxU7t3FNEEY2aF7mGZupr93U1fKzgfuq/d+uNy3qPliMrfTCCSdU0ABekeo+Qxp88biPHujAUUde+MKY3N+n1x5R8x8sRFLJeDa2Jaaej+FX0ge2kA/fDWGMKoU0+kUDKBK1eWqTU1el41oeZONgq+uHdfJVAn2S+rZvS9Cn0x7X9bGoQeZPyxgU+WEpi3RB+99sERRD1/LES4nR8MYAqOtRSRAdP44yEDr+WPJZR54hWT3xPpBU1pLu0id5Jl3PPLP3kZOrYkry0ncELVHEOYlEkutDuaOk7Hy2vnyw+igtHJG5G30u8JpOF+K9hjUZ2loG6SGOtMMhmDVMD88EcSjWaJ4WrTKpjar3B6WNxfLGmRzGgUaceRF/Q8xjbNNG3wExuOWrdfqNx9MLLgaylXFjdLIETJqELyEj4QWBqunK9I9SThkOKo4254Q9o+FTuRIAGFfgOquvTCvILIpogjDZnZlRl8Vckk8h9sELKawlykrdTgxZSeZNemMYdSfVohxZ/wAsYD6/fEQ9jjavYe+BaK9aIeQx6uNSQPxfQY1seROKor2Yjnv8sRah5H5420n2xmjE1U0Wuv0x4BiTbzx4xHnWIotdOM0jGV6k4wAeX1xFFi0PLG/e+Q+2PAfQY2EvoMRRaM5OPRfljDNfLGAN/rbAUWwU+mPKPUgfPGaPMj640P19sHVRemvP6DGaR64wKfI/ljxhgKLyRlG7EKPMnbEX6bF/xE/xL/PAfHzGsJadUeIPGWV/hYd4uzbHa/Q4oZyuQLEs2TvvPwRMiBShBKqUJoFr0sTZQV8VLoZCXMzN1120+5S3SAOorpEueiRdbSRqvLUWFefO8axcQhYBlmQg7gh1o4QcImyGlEihgkVHBYIZACGYrqZRDudB2Bs+EVW+KX204SXmQxxpGBGFOnLtJrKs662JjBBYAHT+EUOmHDBi9XflLM+mgXYm5Yjix5jMYFpU7Yi/njMZhiotkxscZjMQoo7hvP5HCtuZxmMwDsoN1IeWIW5n/XTGYzAG6ikyH7UYztF8YxmMxsZ/4HvSD/6hCZfB+X5YzGYx8U9eHEBxmMxAipYuWMbGYzEQUeMbGYzBUUAxIemMxmKKykXG3U4zGYuqqKTnjWPnjMZiqKNOIZeeMxmCFCouuCV5YzGYhUCjfpj3pjMZgDdQoZueJYeeMxmIETsih/r6HGhxmMwGq3Bf/9k="/>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7220" name="AutoShape 4" descr="data:image/jpeg;base64,/9j/4AAQSkZJRgABAQAAAQABAAD/2wCEAAkGBxQTEhUUExQWFhUXGR0XGBgYGBsaHRwgHxwdGhweHB0bHyggHB8lHBwfITIhJSkrLi8uHCAzODMsNygtLisBCgoKDg0OGxAQGywkICQtLy8tNDQsLC8sLCwsLCwsLCw0LCwtLywvLCw0LDQ0LywsLCwsNCwsNCwsLCwsNCwsLP/AABEIALEBHAMBIgACEQEDEQH/xAAcAAACAgMBAQAAAAAAAAAAAAAEBQMGAAIHAQj/xABJEAACAgAEAwYEAgYHBQcFAQABAgMRAAQSIQUxQQYTIlFhcTKBkaFCsRQjM1LB0QdicoKS4fAVJFOi8TRDc5OjssJEY4Oz0hb/xAAaAQACAwEBAAAAAAAAAAAAAAABAwACBAUG/8QAMREAAQQABAIJBAMBAQEAAAAAAQACAxEEEiExQVEFE2FxgZGhsfAiwdHhFDLxQjMV/9oADAMBAAIRAxEAPwCkjNaYEjQAEKXMhFCPwm22smhuCNyT64L/ANlPlo2doszGaBaV4wq6m/Zh9zpUnqCfi54X8PdFsSagGjZSSpYA6kZTQHQreOi8f44uby7xERKkph8S5hHNREMQEAsk1y2rrh8UbXtNn19UuR5a4aLl/FOJa7OjTp06qr4r+InmT64sOSmZoEcamZClFRXXe72J5i/IYq3GCVmktebkgehJI/hhugd8iXTWrXVAdP8AoLvGYgJ7XkAhCcGlaQkH9mV/WE3vfIA9D6+V41zLSRSDR4RS7jkw018/I4D4dm2VWTcL1I5muVYYcVyL9yrC9SO6s934fCQAfQMPqfXB4qvBb9pWdWGpT4o0Y734tw3Pz2+mI+CxOFEhF3spO+mx0/dawT98NMrwl5mjeOpAU/WCRr8dUTXlfX3PrhbJk3hDJI669YFK1qBpYsa6WdPMfnggcCgDxQXEYWEtO2oHxKVokgtY1cqOxvE/FsuEKGhSooIHWr5/zwx4ZGO7fWQTJupKkkKK3uthZ3J9MAQzMZDH4Vb4fEoqzyJsYIyk7okFq6Uz8IDvrOQ0aj3IjjQEL3c4AmJ2Y6tHIBgwj1WQMc54rnVi4jNLlmXuVncxqv7IpZAAUEDTpPTDTMgrB3i6GIG9ohrnzIG5+QrC7I8TksDQhZvhHcpvZoEalojb88XAZzQIITjs/nsvJm0eRURBVIQxRmsDxUDQ3Lb7eEAkDAWd4ksbZhYUjLNJIFlAJKoxIpOVeHkeW+22I27QSKLMcQGrQT3MXMVY+H1wzHaVQBoWFrH/AAYgdjbE+H938jirYGdZnLtOSa+a2ZQ3VVbJZSTV4pJKpvxH901186wVw7gwYP30koOnwEFjuN9+ex5fPFiy3aaTXJ4YNMZAa4o73NCvDidO3TEgLHCNrswppr3rr0xrDYa/f6WS32qzJwFtbaJJCmo6SWNkdCeW9en0wzyfAo9Kd68mq21U0u60NPLbVd1VDlqvDPL/ANIziw8EIINfsl8jfTBSf0kKANUcO4B/Zr1+WL5Ya/f6VbkVS4pwGpG7mSVo9tJYkE7C7353fkPLahgbL8MK33hc77eJ/wCBxc5f6QtRUJHBZrbu06/LzrGs/bF+7lfuov1baSe6Qjbne2FSRwObluu46+y04WWWOQPDWurgRY8lREyDaHtnvarJ89+vl/o4jyOTcSoQSSGDUTz0+Ijf0H/TF0i7UyMjSGOHSraRUMe5oH93lvzxBmO0dsukQgn4gYU8PTelwHNh4FK+vknmSmVUkdlgJDEqjd0C4KUgVpCO7W21swGo6QBii9pA7dyzHSQgBI8JLHxGwK8xfLf6YcZzj9L+zRCK0nu035ctvLp64VcR426EWI22s/qlFEj1F3y+2M7YmtcSTvXorlxIArZWHsYuQbJhM3Jlw5mOppNPegd5lipDVrCBBPYsDfcYM7QZPI5hFOVmy6AuXZIqRwrxQKFCVYUSCQ6elnzxXeJSG7WNRTVpVEOwjQk6q82++FcfE5YGDsqc9hpTfnYO23TBpvAqC0Xx/h3dSF1d2AA170ASLHKufz5Y3zOcSE5a11qqM1qA1nXz3I/EnPzF0arGknGTNHMWTxFk1FVAUUCF+u4wBxEUcvvZ7qztQUmWY19KwmZgLCCnQND3hp4qy8L4kksMq+LVHlZSQwYUtC2Cksu1qoo/vAALpGEWV4rCIFUtbd4jVUjVWoFuShTuPEpLGuWwxvwlrTNt49stLz6FnhFf2aJr3wnykunUdyAwHts/L6enLGTqG9WBrvfr3LV/GaZzHm0512XzV6yPGYpm0DvWKJHqADi6mjDHxub1EiiRqoHUTtilcajYFWKUr7DffbbxDoSbPz9MH8MzBVJGVnP6obnZj/vOX22O3LzwZxoFsuWZG3shefd1QU1zG1i/WsOgjbGwNbzKRPHkkLQeA9QD90gyOXDFrslaYL5+d+fthhkEtAQN+fLn0YD26elYXxSFSGQix8wfceWD4M0p52v4qJ2vrTfzIPvhyQgOIx90wDD1RgKNdRt5f69BNZ/D4h51XTfFg40AyaVXVzokgVtz33P0wNIyitunRSfyGLNSZjQ0FprmOJsMvo1/j1af4X5V0xA7GEoUTT3sSEk/vWxLAn5bbdMCzZRf0UZhW8RJodOo/hglHh7mOXMzEnwqYloMKY0T1A0i+Xz3xQAbrVI8uoLzP5syRaSAWXk1kA70bHU1gjhE80i+ajbTWwXbqOtbb88SZzh0Xcl0jkWRirqCTp7pgultzW9/U/SPhQOqtDiMaTqFgWAAzc/xEbe4xYOCoWm0u41kHRtRoK96SPuK6VeDsjk2bJMmr9Yza1BFmqFi/Xr88e8Ty+uWMKdaDdhqFiyLu96IPPpj3Ns8btGgA1vUfi3WmoAeQs1XvgEnZWYGk6qTsvx4ZcSaue2gcr9/KsKuJ5jvCu90zMB/bYMd+vLrh5w/hbJoEoiWiykuTua6lAxqj5V9cASdnn8NSr4wdGxAYbg2TsNgdtzv0wbVKUfCs2NLiWSriaIHy+HYnoKGFkcLSPakkimLCya3F+eH3EFWmYFGJi7ptRAI62o/e2+3piLsqFj1MzqoZdAG1kgnz6Wa9aOBWlhQnWijZs/B+jvGbJNHSo29uXtd/wAcA8DcFS58TotIAATpHiPM/h8+e9b7YhkjSJSh1G7Oo+EnlRoreJuCxCJyriRSFaRjV+Bo9jQ5b199sF1cEG3xWmYyiZmVRGW3jLP4b+ADko53tsPPBc5aKCKUwqqliuqhbbal2u12FV7g4UQzDvA8Rb9V4lINbAC78thVetYskL/pgMcpUA65FNAFWIoeIUSBq5HAITGurgkeQlDCRVUEMLbUfLcC63ONlzuxBSiSWDda2FWTdDfbzODOBKF1xmEswOk6q0qwJUEnf1qgcR55SEMlqI1funUG2LUSzC/z9dsEOAKrlS3jWtQsmmMLJqFVZSjW/wBeeFhg8KtrQgAbWb5+oxbOJr3uUeViNIGyaRfob9Nud7Yp7ZxyRHY0ggVQ6HberwGm0Xtoq0dj4oZpdMigkfD5jry5G66+XriftREn66OBQqoQ0ig77WoIG/PWD0+HFdymbbLOHRgXo1ttR03z9jhhl+Id4uZd0LOwQuw2AFgX+WCRaoDlTLLSJ3KpHRQ+Gzsd9733A1flgXgMpGYYBVZ1ogk9ATe/kbHTehgDhmcVSQVuxSnlXP7emJM7xYrtGoBohuQLXys8zXTyGIG0rvcDVJlxQd5I16QWQSqFHNjZ0+d6QfoMKZovDZSQ7HeqANgg8t+v19MEScVJmRmWiKAAIPhoggXQur5+eMzfFi2WCliTq1ab232/KsCyKRa0OsqeBZJ8sqmQDTrFLswsLoDEnkdHp0xXctlCzOjtRXzNfmMM8lnWKabCgEsNt7Pv5Vi2jgWXZIZpM4sE2Yj1hJYS8fxMoCsh1D4RuQeeC41qqxsLtGiyqXkphbpbaW6f16IW/QH88WPImVIQJEBjDbLLDHJzBPhMikgWbtSOu+Jcv2DzcbrJl+7zShgWbLyq5ABB+Gw32vGMMxHlW75Xjc5nuwsgKtpCahQajV+Xlgj6lC0tNOGqn4ZPHolRstHqkGh0V5l/Vkq63rdgttRGnSKG2FMTxFgFyMYGoi2mzJrSFII0yrZ8XTEnZ1HLZuR6tMuzeY2oDkeQC8sZwZRKyBSAVNlDzqiLU/iANeoHPkCQQoHm7sqKWdjIYUghTXpDvGZWbSrBzvLM4oMoNDy9d9eNBiaVzpmpbJJHQHdt9jR+eFX6QxcuLVWvl61YFYzMXKVQHwjoTyvr7XiUo52p4ozjuR0zKQFC92F8PmAOfy/LCvvANt+uD+JZUo3hI08iL5MCVPP2/LCeRW0tJtpD6PmQT+QxU6GgoNRZRQlA+Gx7bfljC987PviPI5dpWQU2knc8tgQGo+gOGeV4LG+vXm0hp2UI9FtI5E2w54GqgCcR54SJoAUR7AAreomlOnluPniCBo4ZpIFKyK2kLIQACNrPltZHuMMOAZn9Wvdwa/CFABC+IAknxda/lvgbP8Nd+6c0paNmiW1YndSqtR2JPK/I7YYTZJQAoABWHtHnpZOGFDVOEUUACBrUBR5jFfzGXVBJGjzFe5LjVa6nUrpJG18+RHXrzxkjPLpheUBRRQbeEot2T5X1xJBw7MwrIrqoWWCQpZ1WTp5VybkK64BaDxUD3N2GiX5/JOkSMF0SW/fNZ6kUAD5Dn88b8FyesTMylzo8Bvr10+RusD8UDxxkO+slu8vevEN/TVtywy7Mw9/G9yGIR/Ca+Mn8IP0239ueIQ3KpZL0Amak+Fz5ki+R2v2/yxtm5ZdCPf6pbCnVWkkttXr54FyMrD9I1E/hBblZsi/fzwTlB3s0UbAuh+Jb/dBAP2wXbWoCSUTDkteVlVHUJqhct5WOXnsPzwn4RkNRYlkBA/FqPU8q3B6Y24flrjlgCO0rsoQLdDSdyQP5YZxcCkCg906VF4m524OqiLvcWKHUjEqlW826JzMaOGllbUFUDRW53FUwNL/1x5meIQK7sGfUYzG1n+qtXtWwsbevngY58yxJCvdjct+ytjufjYG2AuwN/wAPlg7NNDHKkksavGF0kLY00aLV+Pc8vz5Yq6gaTQCRYVdygjEjaGtCG6jcUBX1IPvWGasYy5TcrysfMEA+orFlyWfhQsRMXjMJ7te7TSuo/CAoXTsK3BrFc7RQGNm1vuwFrv6MCDQsUPqTgi71QIGXRRcH4iFEjBWaS9W11/WZunM3eG3Ec7rhPdhtRU97tqoEg1vYC+Hp5YrkEbRo76ZNPws3KutEXZ+mJMm02mSRSyxoqlyGogN8Ni97vl5WdsVLQULKcRcQMcQR4gIyiuaNkhhSkituW4HL2xV8rD30yxwhdZYaf7WoVh/neIIrxKFA8ARwdwRWxuhvv9sEdkctE0eYldAChXQw+IHcmvKzp3xcu+kKRx5pK5pN2g4U8csaTvbEEHSAdJHT154W/pOjUqE6WoP0sA8j9Lx0DMrDJE1nTJHvZvVTeFWs/FTNdfXmLomTyYmzQh1EBpQrSG9KgmizULG5s9MBpy7q80RDi0c1NwbMwI4aUHSAa21bhSRY56b8vTpeDuNd22UglCkSu51gLSqNyoXb/W+LhN/RHGI0K8QgsWWLKwVhe3U1t+eKj+hq7pHKxCBxenqNxtY5ep6YNAgm9k2OEGJ7naV91XWzJojY3dE9OWI45itfXfD7iPClRHKJqrZW0gA+IKCPOyR9cD8d4O8caMFAAUWRVkE7MfK+VYAdaxsOYJbJmWO9+X8eWLvxWYLlsgGZF/3YVqF/iJ2+uK/l+HhsmxIHeHxDYagFsAChyIG/scXDjHAWZ8osTDTDlwLbeyyDbah54l2mgZfFVyLN9UmXY7aU5e2HHCu22eSeKEzGaKSREIlXWCGKqQNd1z6YaxzRjMNl5cvl2XvQgeNTC4BIAsoQHIB5spJ88CLlxJm8o2gRrEU1eE2WLIOXl69LxSheyrHi5Lyg6A1V327EUhO0/F+4z2chiyyiKX9QdA0WrVsNioNnyGFnZjK5ds4mmWVXTvB3cqA7hHunQ1tudwOWHr8bUZqYGCFm7y1kMSljdVqY78zQ/wAsG5HtU3eFFCo3O9IUHbeiD6VhlqAGrVMj7KT/AKOzxjv6YUYG70ad9Wy+IG65jCWDLMLJBUo6KVbY2QxHPcfD9xjpEnb2YKxYuoCk14brfcbnyrpiROJxZpNGbRpBYosCsiEfusNzV8ga3wFFRu0+XZ+4CJuQ3LqWbV8/f3xpxTLIkRjVT8YOu7BOgXv7lj8sWniHZZw8cmVm70KR4ZDTjfn+61WeQF+Rwq4nDIMxChJJ2Cit7uiGHSxZ9rxDuiNd+xQ5bKD9UIZL0OhX1sjUDy6bn+zWNeIqH0M4RmK2TXO2Yj7EYJz4EWb0ldzWlelmt7B2/hiHI5aFgxaVlFjSEAIClVYA89xdfLA3UOh0W/CeLIjBdkRfEDZs+Gud77HAKNGJNfLa16+I2os8tr1X5jC5owknio0BuOXL1xpNRXUDQuyPnX54tXFVvgrz2fyUM+kvCN9WprO60VA8+fywZlv0fUiOwKKdMZJNKRspXou+w9wMVzs/xZIxuxDMCqqL2BNWfneCuMSr3ci7alUMR7EH+GA0HW10InxdW+6utO/sW/EEDSvl5bA1hUZjdb3Y8jQ++Jexg7tZmMh+IqUrY0Stj3rceWEOQ4se/VXBk1SRkn8Vq/TruNueG4zunWwj0jUdIvoWJN+u94gGupXJxIe9h6sWfleW/ooONZCJRK0cjMbZqFEWQWokDYhtqvCzg8cjzKEJCm7IbSetAGwdz5b4IzSNqfTuCxIFee4/PBGR/VZgLC2oaiFZt6pt7Ara+XQ/LEqhSc1xOpC1keTLZjWI2F6UFknTbLZbnzF1v64ufFs0HUAENpG41VuQaN+lYqPaqeSgWYMHZbIFDY7cueIOzuWmm0RoKDXpdlOnprJP4iB/C8B2yZG0OclkQeGUgGiPDq5bEAWB8ji68T4FLNl4woRVFWTz5UL6jmNt/lis9oclJHOBL4lBCCQLQYKtnazTC9xeLfw/j0bZeQaiW1M9AE6QTQH05b9MCgdUDnDsjVUsnlzH4Gob6Sem21+22GHaLPrKRGwRjyEv4gNWw+W9jyOJM+CHDX4VBYr6EgGvMcz/AK2X8O7JvIZqbu1WmVtNg3Z2sqNgOe/MYOZpGZHq3h2Wt0/MMehoJJN33dgPisX50pNA7UPTFf4do0d13do1K3iNudXh1Wel2K8x5CrpLweGqy8ZkbahEbZjtzJOnVVHfmMJO0HZPPxRmT9FZYYRqaT9UCVAsllD6jXt0xRutq7gWPpw/wASHjTKGIUFQgGkWbKnazW3Xp54I4DnFIKqNIA1E18RWx+X3GHWR/oy4lOokbuEDp+OXfSw66Vb0OE/GeCzcOmaGYxtqhLIY2LLuSDuQDYrlXlhrRzVDJlfmZpS9zPElIIMYtwGVio1LRogHp/ngfIt3rqQQrxMAqjSpZSbkJPNqHvzw/7FZjh7rWdhlY3feI23i3+EAEfInF6i4ZwCMWiMSQQGHfOd/U3v/LCppGZS2xfaVphjme9sha4gm9BfHsQTpH+g2NPeBt+rfETzvZdNCq53545+mcVXdmANPY5A9Vq/cffD/gUxMrDNK/cqCCYwupjY0gatqIv7YY9q81wloGJ4fKmmgHidY33NAnchj/aBxiw72tOVxGoAGu/+/ZdDpCGWWMlgdQLidKAujXhWneufZriJKuFILSMp2BJ2YEAX/LE3HYiYlKuX/etui9VB8iOmEUcgV9S3QJIvnW9XXXEQzjb21+EjlXSsdFraXAY0tFWmkOcYJoY6T+/sSoqgK9sdEid5jFIrK5SPQqjSu1DcjWWJBvp1xyF5LPXDT/axEXd6W1EFQ11W5+Y51gFq0NmI3APff5XTIuDqZGzEpZHDq4UMG3XTVr3e4NHfVY8vIvg2WgjMaAyFyyGywBNMALrfTdWBz5emKvwPtDKkUaP+spR8Zs+Z8RsjFmymfVgsrwSooIOsxsyUCG2b3ANk1tg5culpjcM94MrWaXw5912gOMz5CCeXXFGWDE+Jm2B014bPkN6wDN2lypA/VQ1e36otX1XbniTPRQSM8k+VaS+UqOCOW2rTZ/5hhTn+zcRh7zL5lWon9WWRXX1qRlJ8trPviEEbrOQRojp+0g0g6VAJ0iowK5bm+m4++IszMr2jkEg2CBt7kDnuOfMYrn6FKSp0MV6aRfIcq8/SsCNYJ30laoeRbevQ/wA8EUqlWbMZ9odOo7EbEE89zSt12F7+1YP/ANo6tDOofR4lYjxLt/L5YruXz9qBJ4gRuSNieoI6++2C4kFAxnbpvf0J/I4CiY5pYSRPZMqte9UVPMHpe/OuVY248MistMIwaB5gXfz+XyrphVMWdWAXxDc1tsOZwtVf6qn+0LOIAAiXXqkbOWN0eQGGGS4K7IszrURYqNwCSOe3MDpeNc5mxFKauug50OVWfbFy7NcTDwpEyfESxJ32O49jyOLEE6KNq7KVycDWJpZkNQhtC2dTbqHo7DlvvWBJnDNKdJAKm25+Eiv9DBs0jtBLsNCsjaiRe+oEb8ydj8jiB2BQry6VW4wrMdidl1BhIw9wI+3AoThSi5L0lvUbiySa9eWDmYAX586HTr/1wHw/h83fHQuoDaQ7bGtr39PzwwdVKmweq1y8r62uxxU7qYVueIxjeyB84IDhfENLahptV0AEdQ1hvevD7Y3yniLyctTEaQu2+5r93mRWJJeBapGMcqpoaqk1bkUbGhTYPkeXr0lgygj8BkDHxPaghf8Am3v5Yu52lhYoI2mXK9Q5rwAsCV2rSDS1uN18/wDLD2XNNBHlI0NNFGHO3IsNxuNwbPPCqbJKUdpNRBKghTvXmL29cOsykAyUbM7GlPdOxtiQSNBIAsbfKjil3S3RiOLEG9q/VpTxjMd5k3YEl457cnzcc/mSPocCcCmURSxCNdZbXrHMgoPD7WSa9cOeELDNlZwy69H6wqSwvSDQ2I9eu+EeRmTvx3a6Ffaje1A1VkkbgDni+U5Xabf6s872txIcDYtGpJZ0aQQ21kmxsRQHL68qwbne1Wbz2rvVXTHS2isuw3prY8vYYV/7XAmB0UAdLb+4vl8/lhtlM4yRZ1S1iMIY75DUCCNuhJxDG8GiN696+6a7EwmZsrTYG98NDp6efkg8nnszG95YKxqyp61yPyPrvjXMZrjEwIlOYKEUQSFBHUEAiwR0xD2a4iRmY9QXSx0HmOfLmfMD74G4xnZBPMA1ASOBsOWo10w9sD85bSyY3EQvp8d12rIsnnpBQzBVQNOl8xVV00liV+mIsxwR4xcsqkHUCyHvKJqrGxr1F+2A+9aydRs86JGPCxPMk+5v88NGGduSsJmGwTTs2o0H4r2Buq2G1f54unZNyXlWVEKUqRAjclgTYPQk7eldOeOdZXNFCCCa2ut9vbHUuy/FVngVEUEXpoiqZSWuwdmKDVseQ67DHMxWBLZi/cFdvC9Jt/iiNttcD4Hfx8EfnM3FG40wJQNmM77VsGsHlz5c8U/tdn0mjn0BEI0AoBsvwi6oc+djrhrxtGEw+LS0WskjYNrdCo86Cg/3hiq8byZclkayPCw5aqPmNjX02wmPCEzN6wgAEEeHPvWqTGZcKXMaXZw4E2TuKFd3ia8FWVh9ftjI4QOVjphmODz6QwjZr5BQWNedLe3rgSaFkNOrKfJgQfoceibHCdW0V5Nz5BuoTELvr54wxDG+MwzqmVsFTrHc1beyio2YhDBWW6APItR0BvQuADi9cRyWtYXUyHMNl1YyrIwJmZoY1TY18UtnruBtWOT8GcrNHRGkuoYMLFWL+gvFzn4xFl+7kHeJG4tZcswC3sdMkbWpYbUbXlysXjjzMdnpepwWIYI261V92/tz7tkT2oyQikkeN/HG6I7oNAkEkfexyALsDsytWx8JqycQZfKzaVlkaKMMPCzv3UjA7ggx+KiN7YUR5jAfFuNpOmiFaTwamYgs5jj7pL0gBQqXsOrEk+Vuh4rBKuYhSVe+nnVqcUVjk7iPuxq21BGYbclVqwoOc0kX87l1JmsdEwPaHXx48L1Hie7TurSCXLHUkpjD8mYRzRN6CRQw9SCOu+JTJHIrHNZdpbFCaFxJpPnpdqHXax8sP8xw6JFUhf8AtWaCPGuyiKYydxpUbB1CiRTV+IDkSMVXhHB3kkapBGFcRGTfd2bSqIF3ZmIJrYAAkkDFxIOI8lhPRkMjS5ji2vEfn3tI5uz4Z+7jkH9Q+He+hCvJTf3vesTZ7s5nMtpkZVCNt8QGwHk1av7t4sObycZOiVwzdP0mAw2NxayozCrB8Tbbc8Bohy8hVHky7ivDIA6b7jdeYPMGq3u8XBadj5/K9Vz5Ojp27C+78b+iSo3eISystbHod+VHyPkdsarDJESiqrC7smvzxpx/PyPNKzspJZb0bpsqi1BsDz9ycTcKdZA7S5jQ2s7aV5UPNh+WNMuHMbA691zWutxHJBDMJGx1wpJ5a0DH77V8saR8cIlB0hFsbIAKXyA+H7VhXmM47MTp6+X+umIHBstVbfx/zwMjS2+Kmdwd2KwxZsvFJDyUjWBe1oRdWP3LPPpgRuIOx302SN6+XPGvBs/3UqSMpYLZq+dgj/PHvFZ1kld40Kqx1USDRO55DlhjMOwE6aUg/EyVvra8kzEll9xrO7VQJ9DVfTBLwSkxjxL3iggGwGva/b1xNBnnmijyrIukN4Xo6lF2etHmfrjq3D+B5UZfItMHlZkHi1UVDFRXhC0BqUcyaBwuRtANaPq18ii1125x0081yXi/CZo0jeRfCw5g2PmRsLwNHA3cF68GvRdjmReL12i7LD9NfKxZh4oi4NOzutFA9hRuSCSNyOR32wnzPZCZTHGjyyQM41EwyxFdwrMUcaeXLSzXi7HRmMDTQoPDg8nmEh4NlTNOqKQpba2P2/IAe2GXF43iycCSCiksgo30Jr5c/tiyZj+j+JZP1YnZV/4zQhX/ALySrIn+A48fsSjROAgSVmGlnzDOqDmwGiMarG24J9cVfNBYOYcPS/yo1kmUijx+34VY7GyDvmjZwqyRsm/Inpz688LctUc6CT4UcBiu+wa2qufyx0iHguTlU5dhlDOgo9wrBgRtqKqysasWC1E+WEHE+x8MMEjicySIp8I0L4vIglj8rvAOLgLjrv2IiCXKABsqhxAqZHMZtCxKn0Jsc/ph5muNQtCypAyyPGsbGxp8JsHzJPr6c8OOwPZyPNRSGVGLKwHhcqKIuiqgb8+vUYuuV7CZZf8A6Zfd2lb7M2n7YXJjoQaNmkWYeSuGq4rl2ZGVgN1IYWNrBvrgzjWf/SJO80JG5Hi0teo8ronblyGO0xdloFYFYcupHURxfx3wwXIAChJXoBQ/5Vwo9JsBsNPnSuMG6qv0XAsvwadxaRSsP6scjfkpxO3Z6UErIDEa1VICrV56SL/LHd/0NPxOx9rr8xjmHaGdWnnIJrU0QHovhP3Xz64DceZbaGgeNrbgujRJKATfHkkvC+yGYzI1Rd3pXw2zgevLdhsfLF87F9np8orJL3bKzd4DGzEg0F0kFANxvYPQ4S/0a8TWOWSGTT+sCsltVkWK26kHl6HHRu83ACgA8yL+9k/6GF/zJC8RGq8bSH4VrbdxVO/pPVo1y7rY1CRCwvoVYDyHxE+u+KHDxybLiozGQxBYPFFLdcv2isRz6UcXr+lPMNoiT8IIPzpv518sVDg/CRnCIO8WNxZRmUkE1ek1uAQDuAeXI4dG5okt+36XU6kydGHJuNfIr3jnbzM5uMJKFUqKVoWki28mQOUYf3QR0OKsThvx7s1mcmf18RC3QkXxRt7ONr/qmj6YUY7DMtfTsvKPzX9SzGYzGYuqqVMyihdXPawFNc+vmP4Ye8Y42kkMSII1sksIxtsKXUvS9TGvby2rhGNdHljG7CguzWtTMSWignGR4kE0oYonUmlLJ4xbb+JaY7k7X1GLLnc6e7eaKISW2maKZCCwXwxuD4SGo76SD4vTFIWRCN/AR/rbzw24rxxsyI0coxFkFVI6dd6xikj+oad/ztW+LFFuoNclZ+z/AGkWRjFDH+jsRrLlncoVUoGQSEqpUNWogkA7Vzwb2SnCMsUikvDMMwiAbuVQqVCk/FehwLsgMBZoGn8KUaqMrROwKd4QCqrz8RJskgaenWzyGGXaDMOwlMjIHjdFilUadVrqbUASCo2ryLDfCXMGem/PnmunDj7DusF2ALvXS+3fy8FeZM5BmGmdpA0ZmSaRDQIhgg192ENEDvX7sCt9+eFXarLD/elChVy06LFXRJQzNGPQEBgOni88VAdp5a/3mCHMf/cIJb+80bKzH+0ScF53tKc1QLKFBsRqNIugLNkszUANTEmhWA+NwW/CTRPe3K6uw6bVtzNCu5VTjLHxV+9X2/ywDl5CB8RG/lf3vBfFzz/tm/viPKZsKg9bP3OOjitMo7AvLg3K89p91bOGdlBJI0Tzojr+Exu1+3wg+ePO2PZRcplu9EpkJdVoQ6ALs2WLtfKuQ546q+QjNHSpZeTULHsasYAzHCZGsB7U9D/njku6TcSKNDiNE5uDA33VS7JdlcpPCrh5ZDpXWFdFCsVBZT4NQo31xYx2LytfsCfUzSn7BgDg7h/C5I/xkDyGww3RT1N/PGaTGyk6ONJzcOzi1VninZqOOBjBl4tYoik8dXvTEXdfUXixdm8nDLBEps6R4dRIo7bEA+fQ7XWJwPb6Y0jjUFixY3yUHSB6+GjuR54bg53uebJ2VcQxoYABxS/tVkiJ4szGjHephZtRyO3xbb/Ig4ObJr5fUk/ngXM57KZdtUs/c95vUkjvqrbwhiarruF3GGffAfAn95vEf/5H0+eE4sESa7K8LrYAo0yAq9ArzNAfU0MC8TzsUCFiwL0dKgbE+VnpysgHBMhZjbGz6/54pPFs8skzOxHdxeEe/U/Or+QwuIB512C1RRZjbthv+PFJ8p2dKLPMzlGkLEuNQIDsG0BSeZNi75Gz5YgQBBuQF5Dy9PsB9/TE3Hs+f0VZyXp5NMS7bhQwLEe/L5+eB+ymUWeSN8zslE6WujVgXXTr8sbmOIaXfNFuwYgiu/7amuwKw/0f8ZLPJAQFBHepQ0lulmgNXho2d/WsXdr9L9jir9o+DSu8eaybATRitJHhkXoLOwNEjyIPMUCGPBeORzDSy93ONnic0wI50DuR1vyxzpPq+of4ubZJNoTiaZ1RcRR65jWy36iyxB9PF74V5Dj+aL93MrwsboyaWj285EAK301KPfF1r0AxjR3sd/Srw+PGZRTmNPeAs0mFDjYcR3EqpZlZ2JUO1i9RVwRZoimViPUKVBNke1LzeR0yFZJu9vxagV5HkDXIj5e2Ory8Chc20K356aI+lb+uKv2j7JQBkKfqdQkJKrepqXTdb1e5PkGPrjYMZHLTQ2vL/Vo6MYcLOXvcSCDe/ft4IyDgeWzOWjjdPFENFjZ0brR32J3o2D5Y14WmdWRYpWEkSgjvAacDei2+/KuvO8KexLSpmEjKuO8Q2tVQXmzX0sqo9WPz6F+hNd7b4xSu6pxG96jsT8VGBKcpvmqf264cHiRt/CwBo+YoHcHyr54W5PhTZIh7Z4ZNDMQK0lTqXf57bC/ti5ce4czwOo5mqvYWGGNeG5fv4ApUkV3Z5kHT4SV23F8j6YDZXhgPC6VRK8N6sHT9o2OQEbUVYbg7hgfMHYj0OKl2g7CZOW2Rlykn9XeI+8ZNr/cIA/dOG/BIWjQrJKuhQAC5VaILAjetgAOZPM4kzHEsmN3ngNeTCQ/LRqOGQnEQPpl+AsLJI2KRv1Uubp2QiiUvmpZSmrSJMskUkJ95mlAjPpKqfPDv/wDxuRjGqQOL5fpWfykKn/yRIfzxZj2zycfwysenhjff08YUV6YRQ8XyxctkI8zlZX2Z4IYnQ+RaAsy/NNJ98dqLESyf3aW/PP0K574Y27EFb5XgWQ5pBlWPQo+ez32iRFOHOQ4JFzbILKnVY+GLlyfd83NqHuKOPcxxLNLpaeJxGRZzJzOcEf8AfhjVXi//ACDT64lymX78q6/o8wuwycMmlv2mnk0n3GGEnn91UKq8e7B5MrJJHOuSe7TLTyxSkgDkO7d2Fn1c+mOeS8InRO9aCZEH4zG6qP7xFY+g+INJdgZrKoABpEmSgjPr+OUfXC3I8WjidiuYgZ6K+LiGZzux53CqhPpizZDWov585qhYL5LgaSOp1Byfff8APG0OZYcySOZHS7u6+Zx1DNdiIcxLJLqzJLm9GW4dJDGDX4e+YCuvMdcVTi/YHOwK0jQMI1/EzRKxHmY1kYj2F4uGxnbRVJeEggl3HQ9fUWbscj/ljQoG5Dny8x8/TEfcHyxbP6OOEtPLNpKBkjKgOpZSJLVgQCCDp2sHqcERAOBKYMQ7KQq3MvhrB3Cu0MMcSxyZOJ2WxrLSgncnfTIBe9cumLnx3suviMkLQk795FcsfW7UUVu/IcvfHL56v6YbiWNlaCjhcRJA4lhor6RFdTj0H0xN+jtjBA3+tseHsLt0VAX9cZfqfvgyPJ31xMmSJNAYlqUgsvAXNKtnzJoD1PkMR5vSjncFAo8XIXZuvTlv1xYZstoXu16/GfP09sVntlDUGgfFIdIrnyPL50PnjVDIIn1VnikPAkG6RdpuxE2dny7rpCaBeogWNWrl8XIjp1xYsoocEK16SUI32KkqQRQ6gj5YHGalDWQQyhAeVrTFXF+xP0x72bgrOTKb+F5CD5s6sT9WONmNjBYHWkYeSiQVNxPL6YZWLaQEYlgNx4TuN+YxyHgsrd5oPiR71DyFbn6Y7zlGy+dgkVGDo2qJ65qaog9QQD+WOI8Ni7rvEdalUlDfOjR3HkRWM+GbTSCuzg5GvY6OtSR/vgjpc0MxGkBVTEjUgrlptbsH38sR8d4RPpE67wIdLGO7QWCSV9jzF8t6xmScRq5Fsygnc2T1Nk78vyx0jhvBs0uRh7ho+8Zdcisq7l/F4SbFCwKI6fLGmjmysod6rNN/GcDQsaHvOvpzVe7MZju5RAZhJG99y1FdVaySu528PnvYIrcYtbcJSRlYorMpBVq3BHKiN8c57M5VpM1mJFlWHuiULKCvMlaQIu3hSulAjFglyK6v1ubnkF7gqSPXdpP4YLuj3THODXh6rnS48FxzVfz1V0kyiKLd0T+0wX63gQ5/LLzmjP8AZbV/7Lwpfg+SAY6y2oAm2I5dBpj/AI48y/6KlVCnTmznz82r7Ya3ohl637LGekDW4RknabL6lWMNKxBrSunkL/7zTzxzniGaz+fmuRWijU0I05gbg1+8xFjUdtzQo1jpJyYkW0ijAFlTGI9Q2ocvFy5g9D88D53tGmnu9bbgK25UA7BuvLnvh0fRzGOse6o7GEgKmf0aBklzcoV2C1HEGtmYFzSqfCpNBSTty2HTFmPE85ekJHGPWTU3Ije2LHn5e1HcDrnkycaKhEiHZQTuqjkOW4F1029ReCYO06PysDlX/TF2YQO+rRWfimt0peSZqaSlaQab2WMXXMXQjFncfi/CB1awJuCd4ziXNzP+LQpJAB3q3c0V5EVtiVcwNfhI3vflW18/tgTj+blywTSAXddWvnt5KKrDRCY3Ulmdr2mkWOyMb+Mxzy8hqklFegsItbf1uuPP9gwoSBl4didyXfka/E5XFZzXGpi3iLny1G9+XXDPL8dc/F5VjSxoPBZ3PPNOEyukWixp1JSGJT9Qt8vXBGVikk2aWQirrWfyvCduL7V6Afl/LHmW4sVIIOG5OQSjJYItPo8oV1OloykiwaPP8seZTJ7lkLZeRuckNAMfOSE/q396U+uFZ4wN66+uJ4eN1Xp64j2ZjqqsdlGiNyvD2jfXOsLrz7+HKRMR6yCta+4Uj1w7/TFqoZ2lXyEuXhHt4VDjFfi48RW5FdQcbS5+GQhnXS4N94gW7/rKRof5gH1xmfAdwtDJxsU3RvF+sjhZeqNn5JXPsrjR8rA9cLmyjM4McEYibpHw8CRf7RkuNh/WDewOCouMzC6cvDXPLRp3i+rxOCfmuoYJ4bnUzSao2zEqDmzZiOMezCJgy+xUYSQW7/PNOBBQuZ7J5aRCJckWJ/70jL5c/WEhv8QOK1kuxhhmY5fMxBzssYnVpPY+BVb2IrF1zufiYLG8mSBXkHk/SXHyYA3ifI5kDZNZ6fqcm0Y/xOCv3xMzgN1MoKrQz2YhOmePVXMgaW+h8Le4Ixz/AIyoaSxE58KixCx3CgHcL547VPAzrUkMrjnc0saD/wBM7fTCcw5UbF8qlfh/Sga+q3g9YToVXq61TkZY+n+qxrJlj5+22JnzY3HSxtR6Y1lzgIoXsfTHkdF2QZOSJysNKD5nfBGXhGsnCyPOkCiBWJcpn/1m5G+38saIXNztvmkvjfqUxYDFd4zCsmdyoN/qg0rV0sgIT/fGCs5myjFSeR88Ls7mywNEYmenbKNhO9rL8bs6MyszDYAHmaK2fuee/niqvxHVJOYy4WhBOrqUemXSGA5gMFoMD8Sk3vi0ZhyUXAuSyqyy6DW4ZD51uQPveOxIPo8lmjNOUsfZfuwGScRWq+FQa25bhtxXI1jnnbXhbQy95JICZAwUhixIU34tSj94AbnbbpjoEMzooSS9SjSb6VsB9MVP+kuUNl0seIPYPkKN2fXbb+WMDJ3GWl18DUcrST8KrHZTKtLmNIcWUbYi9RUWBz2J5X6+uL//ALak7julfujpCBl+JQu3vdbee/THLOFTzQ1mEDBA4Qv01bPpPltW+Ovrl0cCRRasNYsijq3v74tiaBBWjpFuZ+cUeHiEnyMcTII6WKU/jT9mTXJro0SNjVgnrhPnZHjcpICGH+rB6j1xdOI5BXVQmw6j8uWNI+FxyJ3eYBZfwuB4k9j5emN+E6Taw5X6jmvO4nBueMzNCqR/tA48/Tzgvj3Z+TLML8UbfBIvwt7+R9MLHiqsehaWOFhcR2dpoprwjiyxyK7i9JsCtvf6/lgfNTs7Fx4wST4qN9TY64BRLwbAWVRXQ8vU4Ja1RpJUXFMwsuiohGwFHSzEH2U/D9cRS5aSIgSI6E7gOpW/awMaTEk2euHfEsvOMrE0mYjaPbRDr1OvyroPXa/limVraARzOdZKTjNN54ZZXjzCMRTIJohuFJ0sn9hxuvsbHpgLJcNllDGJC+gW2miQPa7PyGBCMXIa7RUDnDVM5cvBJuk5Q/uzqf8A3xhgfchcajhEp+DQ/wD4ckbfYNq+2F2N4YGfZFZz5KC35YFVxUzWin4TmBzgm/8ALf8AliP9Am/4Uv8Agb+WCE4LmFFmJox5uREPq5XGjuFHjz0C+gnMh+kIfFc4HEKwYTwKxeF5g8oZv/Lf+WBC5G2NZ+I5MfFmJZT5RwH85nT8sDydosovwwTv/wCJMkY+iIx/5sTrR8H5Vuqd8KKEx88bfpJHXAeX7QSSH/dshE3sk05+76f+XB8ScZb4IzAD5RwZavmQrffFHYhrd9O80rtw7jx8kRkxOxBiSViORRWNexUbYOzkBkIbOxRqw5TNLFBMvkSXNSV5Ore+Fj9kOIT/APaM2pB5iSeWX7KGX74my39GkY+PMsfSOED/AJmf/wCOMcuPg4uHv7LTHhJRsD7e6seV7Vzxq0ULw55QLvKmOLNKOp7kho5SOVx37YG4Pxtc6zqh4zMyGnj73Kw6T5MEeMjEOV7B5NCCRM5G4LyhaPp3aqR9cO+IcIy84USx2yCklV3Ey7V+2LF258mLD0xhOPwwNDzpbhhpa190Bxvssrp/2cZZufe5jPksPdakVh6ah74X5BIoEEZ4zw4V07iGSv75az88Rx9k/wBFLNFlctxIHcLN4MwPqTHKPYBvTDLJ9o4dNd9wvKEbNBNk5FdD5MDIn2FY1teHN+k2PneUktIOuishmPr8hjVpT5n5kYjMfn9zjwADy+l48nS7VlYT64jNjriW/K/pWMMRODSFpiQMwlj9sg3H748/fCtAL3+fniSO1IYGiORwf4JudLJ58lb38jh39+/3/aX/AF7vZLM5nUXwBW8PLlXn53gbIoBbqKLHUTe97C/sPpgHthHLH4UA76QaY1P4jYBAvnsemGHC7QIklhwBY8vQ+vtt6nGiVz3RaqjWsDrCl7RZrXl3LinC1qH4ulMP44r0PDmWJY9nDAmTYEFmOpvD0BJO2Lbm8lHKjK4JDcxeNczk4olMjFVWNS5JPIKLJPsBirZabRF3880a5FUfiXD9S92AoRtyAWq7Um0WgT4FprBG/O8Wfh05EYWuQA5dB9vpiTsvKrxaxvqN30IoUd+Y9fXDpyf3E/wgflWDKS4ZTwVg8+CBjJPn9BiUwmuRP/XE8Mo6on1Yf/LE7SrXwj6t/PCmxit0C5BQOQGR0DRtsyNyP8j64Tce7KgKZILZOZHNl67+Y9f+uHkkyhv2a/PV/FsExZ1gPDSn0AxsweLdAauxyWbE4dsoutVy2HJsZNKAsbsACyfkPTFhynBZSn7JxsLtSv3OGfabJzzJryuYMEi/FEJO7jkHmpBGk+h2/PCHJ9nsyw/XTR35l2kP2Uj747RxzHNuwPFcwYNzTVFT8R4ZlEippQsx6vNEoWz+6hdjv0rf0xV5pMpGSHzYJ8ooZX+7hB98PJew6MfHmHPokQHW/iZz/wC3BKdisntqSWQjlrlr/wDWq/nhX/04mf8Ad9wTP4Dnf8+qqa9ocpGdUa5tmHXVHB917wjAr9rEJ/V5OMsf+LLLKT8lZAT8sdCy/AMpH8OVg/vL3h/9Uthxl83oUqiqoP7ihK9tFfQ4zu6Yj4A+ya3o49nuuZQZzikn7DK92POPJqB/jkQn/mwSeCcYm/azug8nzQA/wRMfyxfnkvc7+5xneegxlf0s4/1YPdaG4Bo3cVQ4f6LpCO8lzMIs76FaU/PVoOGMH9HGWHxy5h/bRGPuHP3xbe+9BjfvPUfLCX9Jzu2NJrcFENxaQ5fsZkl3GXDEf8SSRvsGC/bDrL5CCNg0OXgjrmBFGb+enV98SqfKzjY3/o4zOxU7t3FNEEY2aF7mGZupr93U1fKzgfuq/d+uNy3qPliMrfTCCSdU0ABekeo+Qxp88biPHujAUUde+MKY3N+n1x5R8x8sRFLJeDa2Jaaej+FX0ge2kA/fDWGMKoU0+kUDKBK1eWqTU1el41oeZONgq+uHdfJVAn2S+rZvS9Cn0x7X9bGoQeZPyxgU+WEpi3RB+99sERRD1/LES4nR8MYAqOtRSRAdP44yEDr+WPJZR54hWT3xPpBU1pLu0id5Jl3PPLP3kZOrYkry0ncELVHEOYlEkutDuaOk7Hy2vnyw+igtHJG5G30u8JpOF+K9hjUZ2loG6SGOtMMhmDVMD88EcSjWaJ4WrTKpjar3B6WNxfLGmRzGgUaceRF/Q8xjbNNG3wExuOWrdfqNx9MLLgaylXFjdLIETJqELyEj4QWBqunK9I9SThkOKo4254Q9o+FTuRIAGFfgOquvTCvILIpogjDZnZlRl8Vckk8h9sELKawlykrdTgxZSeZNemMYdSfVohxZ/wAsYD6/fEQ9jjavYe+BaK9aIeQx6uNSQPxfQY1seROKor2Yjnv8sRah5H5420n2xmjE1U0Wuv0x4BiTbzx4xHnWIotdOM0jGV6k4wAeX1xFFi0PLG/e+Q+2PAfQY2EvoMRRaM5OPRfljDNfLGAN/rbAUWwU+mPKPUgfPGaPMj640P19sHVRemvP6DGaR64wKfI/ljxhgKLyRlG7EKPMnbEX6bF/xE/xL/PAfHzGsJadUeIPGWV/hYd4uzbHa/Q4oZyuQLEs2TvvPwRMiBShBKqUJoFr0sTZQV8VLoZCXMzN1120+5S3SAOorpEueiRdbSRqvLUWFefO8axcQhYBlmQg7gh1o4QcImyGlEihgkVHBYIZACGYrqZRDudB2Bs+EVW+KX204SXmQxxpGBGFOnLtJrKs662JjBBYAHT+EUOmHDBi9XflLM+mgXYm5Yjix5jMYFpU7Yi/njMZhiotkxscZjMQoo7hvP5HCtuZxmMwDsoN1IeWIW5n/XTGYzAG6ikyH7UYztF8YxmMxsZ/4HvSD/6hCZfB+X5YzGYx8U9eHEBxmMxAipYuWMbGYzEQUeMbGYzBUUAxIemMxmKKykXG3U4zGYuqqKTnjWPnjMZiqKNOIZeeMxmCFCouuCV5YzGYhUCjfpj3pjMZgDdQoZueJYeeMxmIETsih/r6HGhxmMwGq3Bf/9k="/>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7224" name="Picture 8" descr="http://t3.gstatic.com/images?q=tbn:ANd9GcQF3GfbFd4eSzwgr86NFOCWkISabEVDays3GrD-w3MN1EzBEXhJ">
            <a:hlinkClick r:id="rId4"/>
          </p:cNvPr>
          <p:cNvPicPr>
            <a:picLocks noChangeAspect="1" noChangeArrowheads="1"/>
          </p:cNvPicPr>
          <p:nvPr/>
        </p:nvPicPr>
        <p:blipFill>
          <a:blip r:embed="rId5"/>
          <a:srcRect/>
          <a:stretch>
            <a:fillRect/>
          </a:stretch>
        </p:blipFill>
        <p:spPr bwMode="auto">
          <a:xfrm>
            <a:off x="0" y="2895600"/>
            <a:ext cx="3143250" cy="39624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311"/>
                                        </p:tgtEl>
                                        <p:attrNameLst>
                                          <p:attrName>style.visibility</p:attrName>
                                        </p:attrNameLst>
                                      </p:cBhvr>
                                      <p:to>
                                        <p:strVal val="visible"/>
                                      </p:to>
                                    </p:set>
                                    <p:animEffect transition="in" filter="randombar(horizontal)">
                                      <p:cBhvr>
                                        <p:cTn id="7" dur="500"/>
                                        <p:tgtEl>
                                          <p:spTgt spid="123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307"/>
                                        </p:tgtEl>
                                        <p:attrNameLst>
                                          <p:attrName>style.visibility</p:attrName>
                                        </p:attrNameLst>
                                      </p:cBhvr>
                                      <p:to>
                                        <p:strVal val="visible"/>
                                      </p:to>
                                    </p:set>
                                    <p:anim calcmode="lin" valueType="num">
                                      <p:cBhvr additive="base">
                                        <p:cTn id="12" dur="500" fill="hold"/>
                                        <p:tgtEl>
                                          <p:spTgt spid="12307"/>
                                        </p:tgtEl>
                                        <p:attrNameLst>
                                          <p:attrName>ppt_x</p:attrName>
                                        </p:attrNameLst>
                                      </p:cBhvr>
                                      <p:tavLst>
                                        <p:tav tm="0">
                                          <p:val>
                                            <p:strVal val="#ppt_x"/>
                                          </p:val>
                                        </p:tav>
                                        <p:tav tm="100000">
                                          <p:val>
                                            <p:strVal val="#ppt_x"/>
                                          </p:val>
                                        </p:tav>
                                      </p:tavLst>
                                    </p:anim>
                                    <p:anim calcmode="lin" valueType="num">
                                      <p:cBhvr additive="base">
                                        <p:cTn id="13" dur="500" fill="hold"/>
                                        <p:tgtEl>
                                          <p:spTgt spid="1230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306"/>
                                        </p:tgtEl>
                                        <p:attrNameLst>
                                          <p:attrName>style.visibility</p:attrName>
                                        </p:attrNameLst>
                                      </p:cBhvr>
                                      <p:to>
                                        <p:strVal val="visible"/>
                                      </p:to>
                                    </p:set>
                                    <p:anim calcmode="lin" valueType="num">
                                      <p:cBhvr additive="base">
                                        <p:cTn id="18" dur="500" fill="hold"/>
                                        <p:tgtEl>
                                          <p:spTgt spid="12306"/>
                                        </p:tgtEl>
                                        <p:attrNameLst>
                                          <p:attrName>ppt_x</p:attrName>
                                        </p:attrNameLst>
                                      </p:cBhvr>
                                      <p:tavLst>
                                        <p:tav tm="0">
                                          <p:val>
                                            <p:strVal val="#ppt_x"/>
                                          </p:val>
                                        </p:tav>
                                        <p:tav tm="100000">
                                          <p:val>
                                            <p:strVal val="#ppt_x"/>
                                          </p:val>
                                        </p:tav>
                                      </p:tavLst>
                                    </p:anim>
                                    <p:anim calcmode="lin" valueType="num">
                                      <p:cBhvr additive="base">
                                        <p:cTn id="19" dur="500" fill="hold"/>
                                        <p:tgtEl>
                                          <p:spTgt spid="1230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7224"/>
                                        </p:tgtEl>
                                        <p:attrNameLst>
                                          <p:attrName>style.visibility</p:attrName>
                                        </p:attrNameLst>
                                      </p:cBhvr>
                                      <p:to>
                                        <p:strVal val="visible"/>
                                      </p:to>
                                    </p:set>
                                    <p:anim calcmode="lin" valueType="num">
                                      <p:cBhvr additive="base">
                                        <p:cTn id="24" dur="500" fill="hold"/>
                                        <p:tgtEl>
                                          <p:spTgt spid="137224"/>
                                        </p:tgtEl>
                                        <p:attrNameLst>
                                          <p:attrName>ppt_x</p:attrName>
                                        </p:attrNameLst>
                                      </p:cBhvr>
                                      <p:tavLst>
                                        <p:tav tm="0">
                                          <p:val>
                                            <p:strVal val="#ppt_x"/>
                                          </p:val>
                                        </p:tav>
                                        <p:tav tm="100000">
                                          <p:val>
                                            <p:strVal val="#ppt_x"/>
                                          </p:val>
                                        </p:tav>
                                      </p:tavLst>
                                    </p:anim>
                                    <p:anim calcmode="lin" valueType="num">
                                      <p:cBhvr additive="base">
                                        <p:cTn id="25" dur="500" fill="hold"/>
                                        <p:tgtEl>
                                          <p:spTgt spid="137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pPr algn="ctr"/>
            <a:r>
              <a:rPr lang="fa-IR" b="0" dirty="0">
                <a:cs typeface="B Titr" pitchFamily="2" charset="-78"/>
              </a:rPr>
              <a:t>مقدارخبرهای بازخورد</a:t>
            </a:r>
            <a:endParaRPr lang="en-US" b="0" dirty="0">
              <a:cs typeface="B Titr" pitchFamily="2" charset="-78"/>
            </a:endParaRPr>
          </a:p>
        </p:txBody>
      </p:sp>
      <p:sp>
        <p:nvSpPr>
          <p:cNvPr id="99331" name="Rectangle 3"/>
          <p:cNvSpPr>
            <a:spLocks noGrp="1" noChangeArrowheads="1"/>
          </p:cNvSpPr>
          <p:nvPr>
            <p:ph idx="1"/>
          </p:nvPr>
        </p:nvSpPr>
        <p:spPr>
          <a:xfrm>
            <a:off x="838200" y="2524125"/>
            <a:ext cx="7924800" cy="3724275"/>
          </a:xfrm>
        </p:spPr>
        <p:txBody>
          <a:bodyPr/>
          <a:lstStyle/>
          <a:p>
            <a:pPr algn="just">
              <a:lnSpc>
                <a:spcPct val="90000"/>
              </a:lnSpc>
            </a:pPr>
            <a:r>
              <a:rPr lang="fa-IR" b="1" dirty="0">
                <a:solidFill>
                  <a:srgbClr val="D60093"/>
                </a:solidFill>
                <a:cs typeface="B Lotus" pitchFamily="2" charset="-78"/>
              </a:rPr>
              <a:t>قابلیت خبر پردازی و حافظه فراگیرنده  به ویژه اگر کودک باشد محدود </a:t>
            </a:r>
            <a:r>
              <a:rPr lang="fa-IR" b="1" dirty="0" smtClean="0">
                <a:solidFill>
                  <a:srgbClr val="D60093"/>
                </a:solidFill>
                <a:cs typeface="B Lotus" pitchFamily="2" charset="-78"/>
              </a:rPr>
              <a:t>است.</a:t>
            </a:r>
          </a:p>
          <a:p>
            <a:pPr algn="just">
              <a:lnSpc>
                <a:spcPct val="90000"/>
              </a:lnSpc>
            </a:pPr>
            <a:endParaRPr lang="fa-IR" sz="1200" b="1" dirty="0">
              <a:solidFill>
                <a:srgbClr val="D60093"/>
              </a:solidFill>
              <a:cs typeface="B Lotus" pitchFamily="2" charset="-78"/>
            </a:endParaRPr>
          </a:p>
          <a:p>
            <a:pPr algn="just">
              <a:lnSpc>
                <a:spcPct val="90000"/>
              </a:lnSpc>
            </a:pPr>
            <a:r>
              <a:rPr lang="fa-IR" b="1" dirty="0">
                <a:solidFill>
                  <a:srgbClr val="D60093"/>
                </a:solidFill>
                <a:cs typeface="B Lotus" pitchFamily="2" charset="-78"/>
              </a:rPr>
              <a:t>جای تردید است که کودک بتواند همه اطلاعاتی را که به او بازخورد داده می شود در یابد و نگه دارد</a:t>
            </a:r>
            <a:r>
              <a:rPr lang="fa-IR" b="1" dirty="0" smtClean="0">
                <a:solidFill>
                  <a:srgbClr val="D60093"/>
                </a:solidFill>
                <a:cs typeface="B Lotus" pitchFamily="2" charset="-78"/>
              </a:rPr>
              <a:t>.</a:t>
            </a:r>
          </a:p>
          <a:p>
            <a:pPr algn="just">
              <a:lnSpc>
                <a:spcPct val="90000"/>
              </a:lnSpc>
            </a:pPr>
            <a:endParaRPr lang="fa-IR" sz="1100" b="1" dirty="0">
              <a:solidFill>
                <a:srgbClr val="D60093"/>
              </a:solidFill>
              <a:cs typeface="B Lotus" pitchFamily="2" charset="-78"/>
            </a:endParaRPr>
          </a:p>
          <a:p>
            <a:pPr algn="just">
              <a:lnSpc>
                <a:spcPct val="90000"/>
              </a:lnSpc>
            </a:pPr>
            <a:r>
              <a:rPr lang="fa-IR" b="1" dirty="0">
                <a:solidFill>
                  <a:srgbClr val="D60093"/>
                </a:solidFill>
                <a:cs typeface="B Lotus" pitchFamily="2" charset="-78"/>
              </a:rPr>
              <a:t>مهمترین خطا را شناسایی کنید و در باره آن بازخورد دهید. زمانی که فراگیرنده تبحر پیدا کرد  بازخورد بعدی را بدهید</a:t>
            </a:r>
            <a:r>
              <a:rPr lang="fa-IR" b="1" dirty="0" smtClean="0">
                <a:solidFill>
                  <a:srgbClr val="D60093"/>
                </a:solidFill>
                <a:cs typeface="B Lotus" pitchFamily="2" charset="-78"/>
              </a:rPr>
              <a:t>.</a:t>
            </a:r>
          </a:p>
          <a:p>
            <a:pPr algn="just">
              <a:lnSpc>
                <a:spcPct val="90000"/>
              </a:lnSpc>
            </a:pPr>
            <a:endParaRPr lang="fa-IR" sz="1100" b="1" dirty="0">
              <a:solidFill>
                <a:srgbClr val="D60093"/>
              </a:solidFill>
              <a:cs typeface="B Lotus" pitchFamily="2" charset="-78"/>
            </a:endParaRPr>
          </a:p>
          <a:p>
            <a:pPr algn="just">
              <a:lnSpc>
                <a:spcPct val="90000"/>
              </a:lnSpc>
            </a:pPr>
            <a:r>
              <a:rPr lang="fa-IR" b="1" dirty="0" smtClean="0">
                <a:solidFill>
                  <a:srgbClr val="D60093"/>
                </a:solidFill>
                <a:cs typeface="B Lotus" pitchFamily="2" charset="-78"/>
              </a:rPr>
              <a:t>بازخورد </a:t>
            </a:r>
            <a:r>
              <a:rPr lang="fa-IR" b="1" dirty="0">
                <a:solidFill>
                  <a:srgbClr val="D60093"/>
                </a:solidFill>
                <a:cs typeface="B Lotus" pitchFamily="2" charset="-78"/>
              </a:rPr>
              <a:t>های متعدد را یکجا ارائه نکنید زیرا اطلاعات بسیار زیاد </a:t>
            </a:r>
            <a:r>
              <a:rPr lang="fa-IR" b="1" dirty="0" smtClean="0">
                <a:solidFill>
                  <a:srgbClr val="D60093"/>
                </a:solidFill>
                <a:cs typeface="B Lotus" pitchFamily="2" charset="-78"/>
              </a:rPr>
              <a:t>مفید </a:t>
            </a:r>
            <a:r>
              <a:rPr lang="fa-IR" b="1" dirty="0">
                <a:solidFill>
                  <a:srgbClr val="D60093"/>
                </a:solidFill>
                <a:cs typeface="B Lotus" pitchFamily="2" charset="-78"/>
              </a:rPr>
              <a:t>نیستند.</a:t>
            </a:r>
            <a:endParaRPr lang="en-US"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a:xfrm>
            <a:off x="762000" y="609600"/>
            <a:ext cx="7924800" cy="1143000"/>
          </a:xfrm>
        </p:spPr>
        <p:txBody>
          <a:bodyPr/>
          <a:lstStyle/>
          <a:p>
            <a:pPr algn="ctr"/>
            <a:r>
              <a:rPr lang="fa-IR" sz="3200" b="0" dirty="0">
                <a:cs typeface="B Titr" pitchFamily="2" charset="-78"/>
              </a:rPr>
              <a:t>بازخورد در باره جهت ؛ اندازه و </a:t>
            </a:r>
            <a:r>
              <a:rPr lang="fa-IR" sz="3200" b="0" dirty="0" smtClean="0">
                <a:cs typeface="B Titr" pitchFamily="2" charset="-78"/>
              </a:rPr>
              <a:t>دقت</a:t>
            </a:r>
            <a:endParaRPr lang="en-US" sz="3200" b="0" dirty="0">
              <a:cs typeface="B Titr" pitchFamily="2" charset="-78"/>
            </a:endParaRPr>
          </a:p>
        </p:txBody>
      </p:sp>
      <p:sp>
        <p:nvSpPr>
          <p:cNvPr id="100355" name="Rectangle 3"/>
          <p:cNvSpPr>
            <a:spLocks noGrp="1" noChangeArrowheads="1"/>
          </p:cNvSpPr>
          <p:nvPr>
            <p:ph idx="1"/>
          </p:nvPr>
        </p:nvSpPr>
        <p:spPr>
          <a:xfrm>
            <a:off x="1219200" y="2514600"/>
            <a:ext cx="7543800" cy="4343400"/>
          </a:xfrm>
        </p:spPr>
        <p:txBody>
          <a:bodyPr/>
          <a:lstStyle/>
          <a:p>
            <a:pPr algn="just"/>
            <a:r>
              <a:rPr lang="fa-IR" b="1" dirty="0" smtClean="0">
                <a:solidFill>
                  <a:srgbClr val="D60093"/>
                </a:solidFill>
                <a:cs typeface="B Lotus" pitchFamily="2" charset="-78"/>
              </a:rPr>
              <a:t>بازخورد درباره خطاهای حرکت ممکن است از لحاظ جهت خطا، اندازه خطا یا هر دو با درجات متفاوتی از دقت بیان شود.</a:t>
            </a:r>
          </a:p>
          <a:p>
            <a:pPr algn="just"/>
            <a:r>
              <a:rPr lang="fa-IR" b="1" dirty="0" smtClean="0">
                <a:solidFill>
                  <a:srgbClr val="D60093"/>
                </a:solidFill>
                <a:cs typeface="B Lotus" pitchFamily="2" charset="-78"/>
              </a:rPr>
              <a:t>یک </a:t>
            </a:r>
            <a:r>
              <a:rPr lang="fa-IR" b="1" dirty="0">
                <a:solidFill>
                  <a:srgbClr val="D60093"/>
                </a:solidFill>
                <a:cs typeface="B Lotus" pitchFamily="2" charset="-78"/>
              </a:rPr>
              <a:t>سری از خبرها مربوط به جهت می باشد </a:t>
            </a:r>
            <a:r>
              <a:rPr lang="fa-IR" b="1" dirty="0" smtClean="0">
                <a:solidFill>
                  <a:srgbClr val="D60093"/>
                </a:solidFill>
                <a:cs typeface="B Lotus" pitchFamily="2" charset="-78"/>
              </a:rPr>
              <a:t>(چپ؛ راست؛ پایین؛ </a:t>
            </a:r>
            <a:r>
              <a:rPr lang="fa-IR" b="1" dirty="0">
                <a:solidFill>
                  <a:srgbClr val="D60093"/>
                </a:solidFill>
                <a:cs typeface="B Lotus" pitchFamily="2" charset="-78"/>
              </a:rPr>
              <a:t>بالا </a:t>
            </a:r>
            <a:r>
              <a:rPr lang="fa-IR" b="1" dirty="0" smtClean="0">
                <a:solidFill>
                  <a:srgbClr val="D60093"/>
                </a:solidFill>
                <a:cs typeface="B Lotus" pitchFamily="2" charset="-78"/>
              </a:rPr>
              <a:t>)</a:t>
            </a:r>
            <a:endParaRPr lang="fa-IR" b="1" dirty="0">
              <a:solidFill>
                <a:srgbClr val="D60093"/>
              </a:solidFill>
              <a:cs typeface="B Lotus" pitchFamily="2" charset="-78"/>
            </a:endParaRPr>
          </a:p>
          <a:p>
            <a:pPr algn="just"/>
            <a:r>
              <a:rPr lang="fa-IR" b="1" dirty="0" smtClean="0">
                <a:solidFill>
                  <a:srgbClr val="D60093"/>
                </a:solidFill>
                <a:cs typeface="B Lotus" pitchFamily="2" charset="-78"/>
              </a:rPr>
              <a:t>جهت </a:t>
            </a:r>
            <a:r>
              <a:rPr lang="fa-IR" b="1" dirty="0">
                <a:solidFill>
                  <a:srgbClr val="D60093"/>
                </a:solidFill>
                <a:cs typeface="B Lotus" pitchFamily="2" charset="-78"/>
              </a:rPr>
              <a:t>بسیار مهمتر از اندازه است</a:t>
            </a:r>
            <a:r>
              <a:rPr lang="fa-IR" b="1" dirty="0" smtClean="0">
                <a:solidFill>
                  <a:srgbClr val="D60093"/>
                </a:solidFill>
                <a:cs typeface="B Lotus" pitchFamily="2" charset="-78"/>
              </a:rPr>
              <a:t>.</a:t>
            </a:r>
          </a:p>
          <a:p>
            <a:pPr algn="just"/>
            <a:r>
              <a:rPr lang="fa-IR" b="1" dirty="0" smtClean="0">
                <a:solidFill>
                  <a:srgbClr val="D60093"/>
                </a:solidFill>
                <a:cs typeface="B Lotus" pitchFamily="2" charset="-78"/>
              </a:rPr>
              <a:t>بازخوردی که مربوط به اندازه است به ندرت مورد استفاده قرار می گیرد، بنابراین زمانی که اندازه خطا در حد قابل قبولی است درباره آن هیچ بازخوردی به فراگیرنده ندهید.</a:t>
            </a:r>
            <a:endParaRPr lang="en-US"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01379" name="Rectangle 3"/>
          <p:cNvSpPr>
            <a:spLocks noGrp="1" noChangeArrowheads="1"/>
          </p:cNvSpPr>
          <p:nvPr>
            <p:ph idx="1"/>
          </p:nvPr>
        </p:nvSpPr>
        <p:spPr>
          <a:xfrm>
            <a:off x="993775" y="2600325"/>
            <a:ext cx="7693025" cy="3724275"/>
          </a:xfrm>
        </p:spPr>
        <p:txBody>
          <a:bodyPr/>
          <a:lstStyle/>
          <a:p>
            <a:pPr algn="just"/>
            <a:r>
              <a:rPr lang="fa-IR" b="1" dirty="0">
                <a:solidFill>
                  <a:srgbClr val="D60093"/>
                </a:solidFill>
                <a:cs typeface="B Lotus" pitchFamily="2" charset="-78"/>
              </a:rPr>
              <a:t>بازخورد دقت مبین نزدیکی حرکت انجام شده با </a:t>
            </a:r>
            <a:r>
              <a:rPr lang="fa-IR" b="1" dirty="0" smtClean="0">
                <a:solidFill>
                  <a:srgbClr val="D60093"/>
                </a:solidFill>
                <a:cs typeface="B Lotus" pitchFamily="2" charset="-78"/>
              </a:rPr>
              <a:t>ارزش های </a:t>
            </a:r>
            <a:r>
              <a:rPr lang="fa-IR" b="1" dirty="0">
                <a:solidFill>
                  <a:srgbClr val="D60093"/>
                </a:solidFill>
                <a:cs typeface="B Lotus" pitchFamily="2" charset="-78"/>
              </a:rPr>
              <a:t>واقعی حرکت است * مانند دستت را کمی کوتاه تاب دادی</a:t>
            </a:r>
            <a:r>
              <a:rPr lang="fa-IR" b="1" dirty="0" smtClean="0">
                <a:solidFill>
                  <a:srgbClr val="D60093"/>
                </a:solidFill>
                <a:cs typeface="B Lotus" pitchFamily="2" charset="-78"/>
              </a:rPr>
              <a:t>*</a:t>
            </a:r>
          </a:p>
          <a:p>
            <a:pPr algn="just"/>
            <a:r>
              <a:rPr lang="fa-IR" b="1" dirty="0" smtClean="0">
                <a:solidFill>
                  <a:srgbClr val="D60093"/>
                </a:solidFill>
                <a:cs typeface="B Lotus" pitchFamily="2" charset="-78"/>
              </a:rPr>
              <a:t>سودمندی دقت به سطح یادگیری بستگی دارد.</a:t>
            </a:r>
          </a:p>
          <a:p>
            <a:pPr algn="just"/>
            <a:r>
              <a:rPr lang="fa-IR" b="1" dirty="0" smtClean="0">
                <a:solidFill>
                  <a:srgbClr val="D60093"/>
                </a:solidFill>
                <a:cs typeface="B Lotus" pitchFamily="2" charset="-78"/>
              </a:rPr>
              <a:t>در آغاز یادگیری خطای یادگیرنده آنقدر بزرگ است که بیان اندازه دقیق آن اهمیت چندانی ندارد.</a:t>
            </a:r>
          </a:p>
          <a:p>
            <a:pPr algn="just"/>
            <a:r>
              <a:rPr lang="fa-IR" b="1" dirty="0" smtClean="0">
                <a:solidFill>
                  <a:srgbClr val="D60093"/>
                </a:solidFill>
                <a:cs typeface="B Lotus" pitchFamily="2" charset="-78"/>
              </a:rPr>
              <a:t>در سطح عالی مهارت اطلاعات دقیق تر مفید تر هستند. زیرا خطاهای اجرا کوچکتر و کمتر است و بازخورد غیردقیق گمراه کننده است. </a:t>
            </a:r>
          </a:p>
        </p:txBody>
      </p:sp>
    </p:spTree>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pPr algn="ctr"/>
            <a:r>
              <a:rPr lang="fa-IR" sz="4000" b="0" dirty="0">
                <a:cs typeface="B Titr" pitchFamily="2" charset="-78"/>
              </a:rPr>
              <a:t>بازخورد تجویزی</a:t>
            </a:r>
            <a:endParaRPr lang="en-US" sz="4000" b="0" dirty="0">
              <a:cs typeface="B Titr" pitchFamily="2" charset="-78"/>
            </a:endParaRPr>
          </a:p>
        </p:txBody>
      </p:sp>
      <p:sp>
        <p:nvSpPr>
          <p:cNvPr id="106499" name="Rectangle 3"/>
          <p:cNvSpPr>
            <a:spLocks noGrp="1" noChangeArrowheads="1"/>
          </p:cNvSpPr>
          <p:nvPr>
            <p:ph idx="1"/>
          </p:nvPr>
        </p:nvSpPr>
        <p:spPr>
          <a:xfrm>
            <a:off x="993775" y="2676525"/>
            <a:ext cx="7845425" cy="3724275"/>
          </a:xfrm>
        </p:spPr>
        <p:txBody>
          <a:bodyPr/>
          <a:lstStyle/>
          <a:p>
            <a:pPr algn="just"/>
            <a:r>
              <a:rPr lang="fa-IR" b="1" dirty="0" smtClean="0">
                <a:solidFill>
                  <a:srgbClr val="D60093"/>
                </a:solidFill>
                <a:cs typeface="B Lotus" pitchFamily="2" charset="-78"/>
              </a:rPr>
              <a:t>همانگونه </a:t>
            </a:r>
            <a:r>
              <a:rPr lang="fa-IR" b="1" dirty="0">
                <a:solidFill>
                  <a:srgbClr val="D60093"/>
                </a:solidFill>
                <a:cs typeface="B Lotus" pitchFamily="2" charset="-78"/>
              </a:rPr>
              <a:t>که پزشک دارو تجویز می </a:t>
            </a:r>
            <a:r>
              <a:rPr lang="fa-IR" b="1" dirty="0" smtClean="0">
                <a:solidFill>
                  <a:srgbClr val="D60093"/>
                </a:solidFill>
                <a:cs typeface="B Lotus" pitchFamily="2" charset="-78"/>
              </a:rPr>
              <a:t>کند. </a:t>
            </a:r>
            <a:r>
              <a:rPr lang="fa-IR" b="1" dirty="0">
                <a:solidFill>
                  <a:srgbClr val="D60093"/>
                </a:solidFill>
                <a:cs typeface="B Lotus" pitchFamily="2" charset="-78"/>
              </a:rPr>
              <a:t>بازخورد باید ماهیت تجویزی داشته باشد </a:t>
            </a:r>
            <a:r>
              <a:rPr lang="fa-IR" b="1" dirty="0" smtClean="0">
                <a:solidFill>
                  <a:srgbClr val="D60093"/>
                </a:solidFill>
                <a:cs typeface="B Lotus" pitchFamily="2" charset="-78"/>
              </a:rPr>
              <a:t>.</a:t>
            </a:r>
          </a:p>
          <a:p>
            <a:pPr algn="just"/>
            <a:r>
              <a:rPr lang="fa-IR" b="1" dirty="0" smtClean="0">
                <a:solidFill>
                  <a:srgbClr val="D60093"/>
                </a:solidFill>
                <a:cs typeface="B Lotus" pitchFamily="2" charset="-78"/>
              </a:rPr>
              <a:t>بنابراین مربی باید فراگیرنده را بسوی راه حل موثر راهنمایی کند</a:t>
            </a:r>
          </a:p>
          <a:p>
            <a:pPr algn="just"/>
            <a:r>
              <a:rPr lang="fa-IR" b="1" dirty="0" smtClean="0">
                <a:solidFill>
                  <a:srgbClr val="D60093"/>
                </a:solidFill>
                <a:cs typeface="B Lotus" pitchFamily="2" charset="-78"/>
              </a:rPr>
              <a:t>بهتر است بگوییم ”این بار دستت را بیش از حد تاب دادی“ به جای اینکه بگوییم تاب دادن دست 88 سانتیمتر باید باشد و تو 100 سانتی متر تاب دادی.</a:t>
            </a:r>
          </a:p>
          <a:p>
            <a:pPr algn="just"/>
            <a:r>
              <a:rPr lang="fa-IR" b="1" dirty="0" smtClean="0">
                <a:solidFill>
                  <a:srgbClr val="D60093"/>
                </a:solidFill>
                <a:cs typeface="B Lotus" pitchFamily="2" charset="-78"/>
              </a:rPr>
              <a:t>ویا بازخوردی مانند ”زیاد خوب نیست“ برای ایجاد تغییر مطلوب در حرکت، اطلاعات مفیدی ندارد.</a:t>
            </a:r>
            <a:endParaRPr lang="fa-IR"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solidFill>
                  <a:srgbClr val="002060"/>
                </a:solidFill>
                <a:cs typeface="B Titr" pitchFamily="2" charset="-78"/>
              </a:rPr>
              <a:t>فیلم  و سایر تجهیزات بازخوردی</a:t>
            </a:r>
            <a:endParaRPr lang="en-US" dirty="0">
              <a:solidFill>
                <a:srgbClr val="002060"/>
              </a:solidFill>
              <a:cs typeface="B Titr" pitchFamily="2" charset="-78"/>
            </a:endParaRPr>
          </a:p>
        </p:txBody>
      </p:sp>
      <p:sp>
        <p:nvSpPr>
          <p:cNvPr id="4" name="Rectangle 3"/>
          <p:cNvSpPr>
            <a:spLocks noGrp="1" noChangeArrowheads="1"/>
          </p:cNvSpPr>
          <p:nvPr>
            <p:ph idx="1"/>
          </p:nvPr>
        </p:nvSpPr>
        <p:spPr>
          <a:xfrm>
            <a:off x="1143000" y="2600325"/>
            <a:ext cx="7388225" cy="3724275"/>
          </a:xfrm>
        </p:spPr>
        <p:txBody>
          <a:bodyPr/>
          <a:lstStyle/>
          <a:p>
            <a:pPr algn="just"/>
            <a:r>
              <a:rPr lang="fa-IR" b="1" dirty="0" smtClean="0">
                <a:solidFill>
                  <a:srgbClr val="D60093"/>
                </a:solidFill>
                <a:cs typeface="B Lotus" pitchFamily="2" charset="-78"/>
              </a:rPr>
              <a:t>فیلم و سایر تجهیزات بازخوردی مفید و انگیزاننده هستند </a:t>
            </a:r>
            <a:r>
              <a:rPr lang="fa-IR" b="1" dirty="0">
                <a:solidFill>
                  <a:srgbClr val="D60093"/>
                </a:solidFill>
                <a:cs typeface="B Lotus" pitchFamily="2" charset="-78"/>
              </a:rPr>
              <a:t>و</a:t>
            </a:r>
            <a:r>
              <a:rPr lang="fa-IR" b="1" dirty="0" smtClean="0">
                <a:solidFill>
                  <a:srgbClr val="D60093"/>
                </a:solidFill>
                <a:cs typeface="B Lotus" pitchFamily="2" charset="-78"/>
              </a:rPr>
              <a:t> اساس حرکات فراگیرنده را ثبت می کنند، اما :</a:t>
            </a:r>
          </a:p>
          <a:p>
            <a:pPr algn="just"/>
            <a:r>
              <a:rPr lang="fa-IR" b="1" dirty="0" smtClean="0">
                <a:solidFill>
                  <a:srgbClr val="D60093"/>
                </a:solidFill>
                <a:cs typeface="B Lotus" pitchFamily="2" charset="-78"/>
              </a:rPr>
              <a:t>فیلم : مستلزم زمان بین تهیه و نمایش است و اطلاعات بیش از حدی را نشان می دهد و باید قسمت مربوطه را مشخص کرد.</a:t>
            </a:r>
          </a:p>
          <a:p>
            <a:pPr algn="just"/>
            <a:r>
              <a:rPr lang="fa-IR" b="1" dirty="0" smtClean="0">
                <a:solidFill>
                  <a:srgbClr val="D60093"/>
                </a:solidFill>
                <a:cs typeface="B Lotus" pitchFamily="2" charset="-78"/>
              </a:rPr>
              <a:t>در هنگام دیدن فیلم توضیحات مربی سودمندی را بیشتر       می کند.</a:t>
            </a:r>
            <a:endParaRPr lang="en-US" b="1" dirty="0" smtClean="0">
              <a:solidFill>
                <a:srgbClr val="D60093"/>
              </a:solidFill>
              <a:cs typeface="B Lotus" pitchFamily="2" charset="-78"/>
            </a:endParaRPr>
          </a:p>
          <a:p>
            <a:pPr algn="just"/>
            <a:endParaRPr lang="fa-IR"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Grp="1" noChangeArrowheads="1"/>
          </p:cNvSpPr>
          <p:nvPr>
            <p:ph type="title"/>
          </p:nvPr>
        </p:nvSpPr>
        <p:spPr>
          <a:xfrm>
            <a:off x="762000" y="609600"/>
            <a:ext cx="7924800" cy="1143000"/>
          </a:xfrm>
        </p:spPr>
        <p:txBody>
          <a:bodyPr/>
          <a:lstStyle/>
          <a:p>
            <a:pPr algn="just"/>
            <a:r>
              <a:rPr lang="fa-IR" sz="2800" dirty="0">
                <a:solidFill>
                  <a:schemeClr val="bg2"/>
                </a:solidFill>
                <a:cs typeface="B Titr" pitchFamily="2" charset="-78"/>
              </a:rPr>
              <a:t>برنامه ریزی بازخورد چگونه بر یادگیری </a:t>
            </a:r>
            <a:r>
              <a:rPr lang="fa-IR" sz="2800" dirty="0" smtClean="0">
                <a:solidFill>
                  <a:schemeClr val="bg2"/>
                </a:solidFill>
                <a:cs typeface="B Titr" pitchFamily="2" charset="-78"/>
              </a:rPr>
              <a:t>تاثیر  </a:t>
            </a:r>
            <a:r>
              <a:rPr lang="fa-IR" sz="2800" dirty="0">
                <a:solidFill>
                  <a:schemeClr val="bg2"/>
                </a:solidFill>
                <a:cs typeface="B Titr" pitchFamily="2" charset="-78"/>
              </a:rPr>
              <a:t>می گذارد</a:t>
            </a:r>
            <a:endParaRPr lang="en-US" sz="2800" dirty="0">
              <a:solidFill>
                <a:schemeClr val="bg2"/>
              </a:solidFill>
              <a:cs typeface="B Titr" pitchFamily="2" charset="-78"/>
            </a:endParaRPr>
          </a:p>
        </p:txBody>
      </p:sp>
      <p:sp>
        <p:nvSpPr>
          <p:cNvPr id="108547" name="Rectangle 3"/>
          <p:cNvSpPr>
            <a:spLocks noGrp="1" noChangeArrowheads="1"/>
          </p:cNvSpPr>
          <p:nvPr>
            <p:ph idx="1"/>
          </p:nvPr>
        </p:nvSpPr>
        <p:spPr>
          <a:xfrm>
            <a:off x="993775" y="2600325"/>
            <a:ext cx="7693025" cy="3724275"/>
          </a:xfrm>
        </p:spPr>
        <p:txBody>
          <a:bodyPr/>
          <a:lstStyle/>
          <a:p>
            <a:pPr algn="just"/>
            <a:r>
              <a:rPr lang="fa-IR" sz="3600" b="1" dirty="0">
                <a:solidFill>
                  <a:srgbClr val="C00000"/>
                </a:solidFill>
                <a:cs typeface="B Lotus" pitchFamily="2" charset="-78"/>
              </a:rPr>
              <a:t>برنامه ریزی بازخورد درباره زمان بازخورد دادن یا ندادن بازخورد ؛ سرعت بازخورد و مواردی از این قبیل صحبت می کند.</a:t>
            </a:r>
          </a:p>
          <a:p>
            <a:pPr algn="just"/>
            <a:endParaRPr lang="fa-IR" sz="2000"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a:xfrm>
            <a:off x="914401" y="2600325"/>
            <a:ext cx="7772400" cy="3724275"/>
          </a:xfrm>
        </p:spPr>
        <p:txBody>
          <a:bodyPr/>
          <a:lstStyle/>
          <a:p>
            <a:pPr algn="just"/>
            <a:r>
              <a:rPr lang="fa-IR" sz="3200" b="1" dirty="0" smtClean="0">
                <a:solidFill>
                  <a:srgbClr val="D60093"/>
                </a:solidFill>
                <a:cs typeface="B Lotus" pitchFamily="2" charset="-78"/>
              </a:rPr>
              <a:t>براساس قانون اثر ثرندایک برخی از برنامه های بازخورد از برخی دیگر موثرترند.</a:t>
            </a:r>
            <a:endParaRPr lang="en-US" sz="3200" b="1" dirty="0" smtClean="0">
              <a:solidFill>
                <a:srgbClr val="D60093"/>
              </a:solidFill>
              <a:cs typeface="B Lotus" pitchFamily="2" charset="-78"/>
            </a:endParaRPr>
          </a:p>
          <a:p>
            <a:pPr algn="just"/>
            <a:endParaRPr lang="fa-IR" sz="900" b="1" dirty="0" smtClean="0">
              <a:solidFill>
                <a:srgbClr val="D60093"/>
              </a:solidFill>
              <a:cs typeface="B Lotus" pitchFamily="2" charset="-78"/>
            </a:endParaRPr>
          </a:p>
          <a:p>
            <a:pPr algn="just"/>
            <a:r>
              <a:rPr lang="fa-IR" b="1" dirty="0" smtClean="0">
                <a:solidFill>
                  <a:srgbClr val="D60093"/>
                </a:solidFill>
                <a:cs typeface="B Lotus" pitchFamily="2" charset="-78"/>
              </a:rPr>
              <a:t>بر </a:t>
            </a:r>
            <a:r>
              <a:rPr lang="fa-IR" b="1" dirty="0">
                <a:solidFill>
                  <a:srgbClr val="D60093"/>
                </a:solidFill>
                <a:cs typeface="B Lotus" pitchFamily="2" charset="-78"/>
              </a:rPr>
              <a:t>اساس نظر ثرندایک هر تغییری در بازخورد در حین تمرین که اطلاعات را </a:t>
            </a:r>
            <a:r>
              <a:rPr lang="fa-IR" b="1" dirty="0" smtClean="0">
                <a:solidFill>
                  <a:srgbClr val="D60093"/>
                </a:solidFill>
                <a:cs typeface="B Lotus" pitchFamily="2" charset="-78"/>
              </a:rPr>
              <a:t>دقیق تر؛ مکررتر؛ فوری تر؛ </a:t>
            </a:r>
            <a:r>
              <a:rPr lang="fa-IR" b="1" dirty="0">
                <a:solidFill>
                  <a:srgbClr val="D60093"/>
                </a:solidFill>
                <a:cs typeface="B Lotus" pitchFamily="2" charset="-78"/>
              </a:rPr>
              <a:t>پر بارتر و به طور کلی </a:t>
            </a:r>
            <a:r>
              <a:rPr lang="fa-IR" b="1" dirty="0" smtClean="0">
                <a:solidFill>
                  <a:srgbClr val="D60093"/>
                </a:solidFill>
                <a:cs typeface="B Lotus" pitchFamily="2" charset="-78"/>
              </a:rPr>
              <a:t>مفیدتر کند؛ </a:t>
            </a:r>
            <a:r>
              <a:rPr lang="fa-IR" b="1" dirty="0">
                <a:solidFill>
                  <a:srgbClr val="D60093"/>
                </a:solidFill>
                <a:cs typeface="B Lotus" pitchFamily="2" charset="-78"/>
              </a:rPr>
              <a:t>برای یادگیری سودمندتر </a:t>
            </a:r>
            <a:r>
              <a:rPr lang="fa-IR" b="1" dirty="0" smtClean="0">
                <a:solidFill>
                  <a:srgbClr val="D60093"/>
                </a:solidFill>
                <a:cs typeface="B Lotus" pitchFamily="2" charset="-78"/>
              </a:rPr>
              <a:t>است و اگر کوششی بازخورد دریافت نکند بی اثر است.</a:t>
            </a:r>
            <a:endParaRPr lang="fa-IR" b="1" dirty="0">
              <a:solidFill>
                <a:srgbClr val="D60093"/>
              </a:solidFill>
              <a:cs typeface="B Lotus" pitchFamily="2" charset="-78"/>
            </a:endParaRPr>
          </a:p>
          <a:p>
            <a:pPr algn="just"/>
            <a:endParaRPr lang="fa-IR" sz="500"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110595" name="Rectangle 3"/>
          <p:cNvSpPr>
            <a:spLocks noGrp="1" noChangeArrowheads="1"/>
          </p:cNvSpPr>
          <p:nvPr>
            <p:ph idx="1"/>
          </p:nvPr>
        </p:nvSpPr>
        <p:spPr>
          <a:xfrm>
            <a:off x="838200" y="2514600"/>
            <a:ext cx="7924800" cy="4495800"/>
          </a:xfrm>
        </p:spPr>
        <p:txBody>
          <a:bodyPr/>
          <a:lstStyle/>
          <a:p>
            <a:pPr algn="just">
              <a:lnSpc>
                <a:spcPct val="90000"/>
              </a:lnSpc>
              <a:buFont typeface="Wingdings" pitchFamily="2" charset="2"/>
              <a:buChar char="v"/>
            </a:pPr>
            <a:r>
              <a:rPr lang="fa-IR" b="1" dirty="0">
                <a:solidFill>
                  <a:srgbClr val="D60093"/>
                </a:solidFill>
                <a:cs typeface="B Titr" pitchFamily="2" charset="-78"/>
              </a:rPr>
              <a:t>تواتر مطلق و تواتر نسبی </a:t>
            </a:r>
            <a:endParaRPr lang="fa-IR" b="1" dirty="0" smtClean="0">
              <a:solidFill>
                <a:srgbClr val="D60093"/>
              </a:solidFill>
              <a:cs typeface="B Titr" pitchFamily="2" charset="-78"/>
            </a:endParaRPr>
          </a:p>
          <a:p>
            <a:pPr algn="just">
              <a:lnSpc>
                <a:spcPct val="90000"/>
              </a:lnSpc>
              <a:buFont typeface="Wingdings" pitchFamily="2" charset="2"/>
              <a:buChar char="v"/>
            </a:pPr>
            <a:endParaRPr lang="fa-IR" sz="1000" b="1" dirty="0">
              <a:solidFill>
                <a:srgbClr val="D60093"/>
              </a:solidFill>
              <a:cs typeface="B Titr" pitchFamily="2" charset="-78"/>
            </a:endParaRPr>
          </a:p>
          <a:p>
            <a:pPr algn="just">
              <a:lnSpc>
                <a:spcPct val="90000"/>
              </a:lnSpc>
            </a:pPr>
            <a:r>
              <a:rPr lang="fa-IR" b="1" dirty="0">
                <a:solidFill>
                  <a:srgbClr val="D60093"/>
                </a:solidFill>
                <a:cs typeface="B Lotus" pitchFamily="2" charset="-78"/>
              </a:rPr>
              <a:t>به تعداد بازخوردهایی که در طول یک رشته تمرینی به فراگیرنده داده می شود ؛ تواتر مطلق می گویند.</a:t>
            </a:r>
          </a:p>
          <a:p>
            <a:pPr algn="just">
              <a:lnSpc>
                <a:spcPct val="90000"/>
              </a:lnSpc>
            </a:pPr>
            <a:r>
              <a:rPr lang="fa-IR" b="1" dirty="0">
                <a:solidFill>
                  <a:srgbClr val="D60093"/>
                </a:solidFill>
                <a:cs typeface="B Lotus" pitchFamily="2" charset="-78"/>
              </a:rPr>
              <a:t>300کوشش      100بازخورد     تواتر مطلق </a:t>
            </a:r>
            <a:r>
              <a:rPr lang="fa-IR" b="1" dirty="0" smtClean="0">
                <a:solidFill>
                  <a:srgbClr val="D60093"/>
                </a:solidFill>
                <a:cs typeface="B Lotus" pitchFamily="2" charset="-78"/>
              </a:rPr>
              <a:t>100</a:t>
            </a:r>
          </a:p>
          <a:p>
            <a:pPr algn="just">
              <a:lnSpc>
                <a:spcPct val="90000"/>
              </a:lnSpc>
            </a:pPr>
            <a:endParaRPr lang="fa-IR" sz="1600" b="1" dirty="0">
              <a:solidFill>
                <a:srgbClr val="D60093"/>
              </a:solidFill>
              <a:cs typeface="B Lotus" pitchFamily="2" charset="-78"/>
            </a:endParaRPr>
          </a:p>
          <a:p>
            <a:pPr algn="just">
              <a:lnSpc>
                <a:spcPct val="90000"/>
              </a:lnSpc>
            </a:pPr>
            <a:r>
              <a:rPr lang="fa-IR" b="1" dirty="0">
                <a:solidFill>
                  <a:srgbClr val="D60093"/>
                </a:solidFill>
                <a:cs typeface="B Lotus" pitchFamily="2" charset="-78"/>
              </a:rPr>
              <a:t>به درصد </a:t>
            </a:r>
            <a:r>
              <a:rPr lang="fa-IR" b="1" dirty="0" smtClean="0">
                <a:solidFill>
                  <a:srgbClr val="D60093"/>
                </a:solidFill>
                <a:cs typeface="B Lotus" pitchFamily="2" charset="-78"/>
              </a:rPr>
              <a:t>کوشش هایی </a:t>
            </a:r>
            <a:r>
              <a:rPr lang="fa-IR" b="1" dirty="0">
                <a:solidFill>
                  <a:srgbClr val="D60093"/>
                </a:solidFill>
                <a:cs typeface="B Lotus" pitchFamily="2" charset="-78"/>
              </a:rPr>
              <a:t>که بازخورد دریافت کرده اند تواتر نسبی می گویند. در مثال قبلی </a:t>
            </a:r>
            <a:r>
              <a:rPr lang="fa-IR" b="1" dirty="0" smtClean="0">
                <a:solidFill>
                  <a:srgbClr val="D60093"/>
                </a:solidFill>
                <a:cs typeface="B Lotus" pitchFamily="2" charset="-78"/>
              </a:rPr>
              <a:t>33%</a:t>
            </a:r>
          </a:p>
        </p:txBody>
      </p:sp>
    </p:spTree>
  </p:cSld>
  <p:clrMapOvr>
    <a:masterClrMapping/>
  </p:clrMapOvr>
  <p:transition spd="slow"/>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fa-IR" b="0" dirty="0" smtClean="0">
                <a:cs typeface="B Titr" pitchFamily="2" charset="-78"/>
              </a:rPr>
              <a:t>کوشش های تهی</a:t>
            </a:r>
            <a:endParaRPr lang="en-US" b="0" dirty="0">
              <a:cs typeface="B Titr" pitchFamily="2" charset="-78"/>
            </a:endParaRPr>
          </a:p>
        </p:txBody>
      </p:sp>
      <p:sp>
        <p:nvSpPr>
          <p:cNvPr id="111619" name="Rectangle 3"/>
          <p:cNvSpPr>
            <a:spLocks noGrp="1" noChangeArrowheads="1"/>
          </p:cNvSpPr>
          <p:nvPr>
            <p:ph idx="1"/>
          </p:nvPr>
        </p:nvSpPr>
        <p:spPr>
          <a:xfrm>
            <a:off x="914400" y="2676525"/>
            <a:ext cx="8001000" cy="3724275"/>
          </a:xfrm>
        </p:spPr>
        <p:txBody>
          <a:bodyPr/>
          <a:lstStyle/>
          <a:p>
            <a:pPr algn="just"/>
            <a:r>
              <a:rPr lang="fa-IR" sz="3200" b="1" dirty="0">
                <a:solidFill>
                  <a:srgbClr val="D60093"/>
                </a:solidFill>
                <a:cs typeface="B Lotus" pitchFamily="2" charset="-78"/>
              </a:rPr>
              <a:t>منظور از کوشش های تهی بر </a:t>
            </a:r>
            <a:r>
              <a:rPr lang="fa-IR" sz="3200" b="1" dirty="0" smtClean="0">
                <a:solidFill>
                  <a:srgbClr val="D60093"/>
                </a:solidFill>
                <a:cs typeface="B Lotus" pitchFamily="2" charset="-78"/>
              </a:rPr>
              <a:t>کوشش هایی </a:t>
            </a:r>
            <a:r>
              <a:rPr lang="fa-IR" sz="3200" b="1" dirty="0">
                <a:solidFill>
                  <a:srgbClr val="D60093"/>
                </a:solidFill>
                <a:cs typeface="B Lotus" pitchFamily="2" charset="-78"/>
              </a:rPr>
              <a:t>تاکید دارد که بازخورد دریافت نمی کنند. </a:t>
            </a:r>
            <a:endParaRPr lang="fa-IR" sz="3200" b="1" dirty="0" smtClean="0">
              <a:solidFill>
                <a:srgbClr val="D60093"/>
              </a:solidFill>
              <a:cs typeface="B Lotus" pitchFamily="2" charset="-78"/>
            </a:endParaRPr>
          </a:p>
          <a:p>
            <a:pPr algn="just"/>
            <a:r>
              <a:rPr lang="fa-IR" sz="3200" b="1" dirty="0" smtClean="0">
                <a:solidFill>
                  <a:srgbClr val="D60093"/>
                </a:solidFill>
                <a:cs typeface="B Lotus" pitchFamily="2" charset="-78"/>
              </a:rPr>
              <a:t>استفاده از کوشش های تهی برخلاف تاثیرات وابستگی آور بازخورد عمل می کند و در نتیجه باعث یادداری درازمدت موثری می شوند.</a:t>
            </a:r>
            <a:endParaRPr lang="fa-IR" sz="3200" b="1" dirty="0">
              <a:solidFill>
                <a:srgbClr val="D60093"/>
              </a:solidFill>
              <a:cs typeface="B Lotus" pitchFamily="2" charset="-78"/>
            </a:endParaRPr>
          </a:p>
          <a:p>
            <a:pPr algn="just"/>
            <a:r>
              <a:rPr lang="fa-IR" sz="3200" b="1" dirty="0">
                <a:solidFill>
                  <a:srgbClr val="D60093"/>
                </a:solidFill>
                <a:cs typeface="B Lotus" pitchFamily="2" charset="-78"/>
              </a:rPr>
              <a:t>این پدیده </a:t>
            </a:r>
            <a:r>
              <a:rPr lang="fa-IR" sz="3200" b="1" dirty="0" smtClean="0">
                <a:solidFill>
                  <a:srgbClr val="D60093"/>
                </a:solidFill>
                <a:cs typeface="B Lotus" pitchFamily="2" charset="-78"/>
              </a:rPr>
              <a:t>چالشی است در </a:t>
            </a:r>
            <a:r>
              <a:rPr lang="fa-IR" sz="3200" b="1" dirty="0">
                <a:solidFill>
                  <a:srgbClr val="D60093"/>
                </a:solidFill>
                <a:cs typeface="B Lotus" pitchFamily="2" charset="-78"/>
              </a:rPr>
              <a:t>مقابل دیدگاه ثرندایک مبنی بر بی اثر بودن </a:t>
            </a:r>
            <a:r>
              <a:rPr lang="fa-IR" sz="3200" b="1" dirty="0" smtClean="0">
                <a:solidFill>
                  <a:srgbClr val="D60093"/>
                </a:solidFill>
                <a:cs typeface="B Lotus" pitchFamily="2" charset="-78"/>
              </a:rPr>
              <a:t>کوشش های </a:t>
            </a:r>
            <a:r>
              <a:rPr lang="fa-IR" sz="3200" b="1" dirty="0">
                <a:solidFill>
                  <a:srgbClr val="D60093"/>
                </a:solidFill>
                <a:cs typeface="B Lotus" pitchFamily="2" charset="-78"/>
              </a:rPr>
              <a:t>بدون بازخورد است</a:t>
            </a:r>
            <a:r>
              <a:rPr lang="fa-IR" sz="3200" b="1" dirty="0" smtClean="0">
                <a:solidFill>
                  <a:srgbClr val="D60093"/>
                </a:solidFill>
                <a:cs typeface="B Lotus" pitchFamily="2" charset="-78"/>
              </a:rPr>
              <a:t>.</a:t>
            </a:r>
            <a:endParaRPr lang="fa-IR" sz="3200" b="1" dirty="0">
              <a:solidFill>
                <a:srgbClr val="D60093"/>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itchFamily="2" charset="-78"/>
              </a:rPr>
              <a:t>چند نکته کاربردی</a:t>
            </a:r>
            <a:endParaRPr lang="en-US" dirty="0">
              <a:cs typeface="B Titr" pitchFamily="2" charset="-78"/>
            </a:endParaRPr>
          </a:p>
        </p:txBody>
      </p:sp>
      <p:sp>
        <p:nvSpPr>
          <p:cNvPr id="3" name="Content Placeholder 2"/>
          <p:cNvSpPr>
            <a:spLocks noGrp="1"/>
          </p:cNvSpPr>
          <p:nvPr>
            <p:ph idx="1"/>
          </p:nvPr>
        </p:nvSpPr>
        <p:spPr>
          <a:xfrm>
            <a:off x="1371600" y="2752725"/>
            <a:ext cx="7086600" cy="3724275"/>
          </a:xfrm>
        </p:spPr>
        <p:txBody>
          <a:bodyPr/>
          <a:lstStyle/>
          <a:p>
            <a:pPr algn="just"/>
            <a:r>
              <a:rPr lang="fa-IR" sz="2400" b="1" dirty="0" smtClean="0">
                <a:solidFill>
                  <a:srgbClr val="D60093"/>
                </a:solidFill>
                <a:cs typeface="B Lotus" pitchFamily="2" charset="-78"/>
              </a:rPr>
              <a:t>در بازخورد، تشویق را با اطلاعات مربوط به خطا در هم بیامیزید تا انگیزش و علاقه را حفظ کنید.</a:t>
            </a:r>
          </a:p>
          <a:p>
            <a:pPr algn="just"/>
            <a:r>
              <a:rPr lang="fa-IR" sz="2400" b="1" dirty="0" smtClean="0">
                <a:solidFill>
                  <a:srgbClr val="D60093"/>
                </a:solidFill>
                <a:cs typeface="B Lotus" pitchFamily="2" charset="-78"/>
              </a:rPr>
              <a:t>در کلاس های بزرگ و پرجمعیت بین فراگیرندگان حرکت کنید یک یا حداکثر دو بازخورد بدهید و به سراغ فراگیرنده بعدی بروید.</a:t>
            </a:r>
          </a:p>
          <a:p>
            <a:pPr algn="just"/>
            <a:r>
              <a:rPr lang="fa-IR" sz="2400" b="1" dirty="0" smtClean="0">
                <a:solidFill>
                  <a:srgbClr val="D60093"/>
                </a:solidFill>
                <a:cs typeface="B Lotus" pitchFamily="2" charset="-78"/>
              </a:rPr>
              <a:t>در کلاس های کوچک تواتر نسبی را کمتر از 50 درصد نگه دارید تا از آثار وابستگی آور بازخورد متواتر جلوگیری کرده باشید.</a:t>
            </a:r>
          </a:p>
          <a:p>
            <a:pPr algn="just"/>
            <a:r>
              <a:rPr lang="fa-IR" sz="2400" b="1" dirty="0" smtClean="0">
                <a:solidFill>
                  <a:srgbClr val="D60093"/>
                </a:solidFill>
                <a:cs typeface="B Lotus" pitchFamily="2" charset="-78"/>
              </a:rPr>
              <a:t>در کلاس های ورزشی ای که تعداد افراد زیاد است، ما می توانیم در دادن بازخورد از افراد برتر کلاس کمک بگیریم.</a:t>
            </a:r>
            <a:endParaRPr lang="en-US" sz="2400"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z="3200" dirty="0" smtClean="0">
                <a:solidFill>
                  <a:srgbClr val="FF6743"/>
                </a:solidFill>
                <a:cs typeface="B Titr" pitchFamily="2" charset="-78"/>
              </a:rPr>
              <a:t>طبقه بندی مهارت بر اساس دیدگاه کارآمدی مهارت</a:t>
            </a:r>
            <a:endParaRPr lang="en-US" sz="3200" dirty="0">
              <a:solidFill>
                <a:srgbClr val="FF6743"/>
              </a:solidFill>
              <a:cs typeface="B Titr" pitchFamily="2" charset="-78"/>
            </a:endParaRPr>
          </a:p>
        </p:txBody>
      </p:sp>
      <p:sp>
        <p:nvSpPr>
          <p:cNvPr id="3" name="Content Placeholder 2"/>
          <p:cNvSpPr>
            <a:spLocks noGrp="1"/>
          </p:cNvSpPr>
          <p:nvPr>
            <p:ph idx="1"/>
          </p:nvPr>
        </p:nvSpPr>
        <p:spPr>
          <a:xfrm>
            <a:off x="1069975" y="2667000"/>
            <a:ext cx="7616825" cy="3419475"/>
          </a:xfrm>
        </p:spPr>
        <p:txBody>
          <a:bodyPr/>
          <a:lstStyle/>
          <a:p>
            <a:pPr algn="just"/>
            <a:r>
              <a:rPr lang="fa-IR" sz="3200" dirty="0" smtClean="0">
                <a:cs typeface="B Mitra" pitchFamily="2" charset="-78"/>
              </a:rPr>
              <a:t>ویژگی های متعددی برای عملکرد ماهرانه وجود دارد، اما ما به تعریفی از روانشناس معروف </a:t>
            </a:r>
            <a:r>
              <a:rPr lang="fa-IR" sz="3200" dirty="0" smtClean="0">
                <a:solidFill>
                  <a:srgbClr val="FF6743"/>
                </a:solidFill>
                <a:cs typeface="B Mitra" pitchFamily="2" charset="-78"/>
              </a:rPr>
              <a:t>گاتری</a:t>
            </a:r>
            <a:r>
              <a:rPr lang="fa-IR" sz="3200" dirty="0" smtClean="0">
                <a:cs typeface="B Mitra" pitchFamily="2" charset="-78"/>
              </a:rPr>
              <a:t> بسنده می کنیم. طبق نظر گاتری: </a:t>
            </a:r>
          </a:p>
          <a:p>
            <a:pPr algn="just">
              <a:buNone/>
            </a:pPr>
            <a:r>
              <a:rPr lang="fa-IR" sz="3200" b="1" dirty="0" smtClean="0">
                <a:cs typeface="B Mitra" pitchFamily="2" charset="-78"/>
              </a:rPr>
              <a:t>     مهارت ( توانایی دستیابی به نتیجه نهایی با حداکثر اطمینان و حداقل صرف انرژی و زمان است )</a:t>
            </a:r>
            <a:r>
              <a:rPr lang="fa-IR" sz="3200" dirty="0" smtClean="0">
                <a:cs typeface="B Mitra" pitchFamily="2" charset="-78"/>
              </a:rPr>
              <a:t> می باشد.</a:t>
            </a:r>
          </a:p>
        </p:txBody>
      </p:sp>
    </p:spTree>
  </p:cSld>
  <p:clrMapOvr>
    <a:masterClrMapping/>
  </p:clrMapOvr>
  <p:transition spd="slow"/>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2643" name="Rectangle 3"/>
          <p:cNvSpPr>
            <a:spLocks noGrp="1" noChangeArrowheads="1"/>
          </p:cNvSpPr>
          <p:nvPr>
            <p:ph idx="1"/>
          </p:nvPr>
        </p:nvSpPr>
        <p:spPr>
          <a:xfrm>
            <a:off x="1143000" y="2600325"/>
            <a:ext cx="7388225" cy="3724275"/>
          </a:xfrm>
        </p:spPr>
        <p:txBody>
          <a:bodyPr/>
          <a:lstStyle/>
          <a:p>
            <a:pPr algn="just"/>
            <a:r>
              <a:rPr lang="fa-IR" b="1" dirty="0">
                <a:solidFill>
                  <a:srgbClr val="FF0000"/>
                </a:solidFill>
                <a:cs typeface="B Zar" pitchFamily="2" charset="-78"/>
              </a:rPr>
              <a:t>بازخورد حذفی :</a:t>
            </a:r>
          </a:p>
          <a:p>
            <a:pPr algn="just"/>
            <a:r>
              <a:rPr lang="fa-IR" b="1" dirty="0" smtClean="0">
                <a:cs typeface="B Zar" pitchFamily="2" charset="-78"/>
              </a:rPr>
              <a:t>در ابتدای یادگیری بازخورد بسیار داده می شود و سپس به تدریج که سطح مهارت بالاتر می رود، بازخورد را حذف می کنند.</a:t>
            </a:r>
          </a:p>
          <a:p>
            <a:pPr algn="just"/>
            <a:r>
              <a:rPr lang="fa-IR" b="1" dirty="0" smtClean="0">
                <a:cs typeface="B Zar" pitchFamily="2" charset="-78"/>
              </a:rPr>
              <a:t>البته در این نوع بازخورد مربی می تواند بازخورد را به طور جداگانه ، با سطح تبحر و میزان پیشرفت هر فراگیرنده هماهنگ کند.</a:t>
            </a:r>
            <a:endParaRPr lang="fa-IR" b="1" dirty="0">
              <a:cs typeface="B Zar" pitchFamily="2" charset="-78"/>
            </a:endParaRPr>
          </a:p>
          <a:p>
            <a:pPr algn="just">
              <a:buNone/>
            </a:pPr>
            <a:r>
              <a:rPr lang="fa-IR" b="1" dirty="0" smtClean="0">
                <a:cs typeface="B Zar" pitchFamily="2" charset="-78"/>
              </a:rPr>
              <a:t> </a:t>
            </a:r>
            <a:endParaRPr lang="en-US" b="1" dirty="0">
              <a:cs typeface="B Zar" pitchFamily="2" charset="-78"/>
            </a:endParaRPr>
          </a:p>
        </p:txBody>
      </p:sp>
    </p:spTree>
  </p:cSld>
  <p:clrMapOvr>
    <a:masterClrMapping/>
  </p:clrMapOvr>
  <p:transition spd="slow"/>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a:spLocks noGrp="1" noChangeArrowheads="1"/>
          </p:cNvSpPr>
          <p:nvPr>
            <p:ph idx="1"/>
          </p:nvPr>
        </p:nvSpPr>
        <p:spPr>
          <a:xfrm>
            <a:off x="1066800" y="2524125"/>
            <a:ext cx="7464425" cy="3724275"/>
          </a:xfrm>
        </p:spPr>
        <p:txBody>
          <a:bodyPr/>
          <a:lstStyle/>
          <a:p>
            <a:pPr algn="just"/>
            <a:endParaRPr lang="fa-IR" sz="2400" b="1" dirty="0" smtClean="0">
              <a:solidFill>
                <a:srgbClr val="FF0000"/>
              </a:solidFill>
              <a:cs typeface="B Zar" pitchFamily="2" charset="-78"/>
            </a:endParaRPr>
          </a:p>
          <a:p>
            <a:pPr algn="just"/>
            <a:r>
              <a:rPr lang="fa-IR" sz="2400" b="1" dirty="0" smtClean="0">
                <a:solidFill>
                  <a:srgbClr val="FF0000"/>
                </a:solidFill>
                <a:cs typeface="B Zar" pitchFamily="2" charset="-78"/>
              </a:rPr>
              <a:t>بازخورد </a:t>
            </a:r>
            <a:r>
              <a:rPr lang="fa-IR" sz="2400" b="1" dirty="0">
                <a:solidFill>
                  <a:srgbClr val="FF0000"/>
                </a:solidFill>
                <a:cs typeface="B Zar" pitchFamily="2" charset="-78"/>
              </a:rPr>
              <a:t>دامنه ای :</a:t>
            </a:r>
          </a:p>
          <a:p>
            <a:pPr algn="just"/>
            <a:r>
              <a:rPr lang="fa-IR" sz="2400" b="1" dirty="0">
                <a:cs typeface="B Zar" pitchFamily="2" charset="-78"/>
              </a:rPr>
              <a:t>بازخورد دامنه ای به یادگیری کمک می کند ؛ بازخورد زمانی داده می شود که حرکت </a:t>
            </a:r>
            <a:r>
              <a:rPr lang="fa-IR" sz="2400" b="1" dirty="0" smtClean="0">
                <a:cs typeface="B Zar" pitchFamily="2" charset="-78"/>
              </a:rPr>
              <a:t>در دامنه  درستی انجام نشود.</a:t>
            </a:r>
          </a:p>
          <a:p>
            <a:pPr algn="just"/>
            <a:r>
              <a:rPr lang="fa-IR" sz="2400" b="1" dirty="0" smtClean="0">
                <a:cs typeface="B Zar" pitchFamily="2" charset="-78"/>
              </a:rPr>
              <a:t>این دامنه ممکن است یک فاصله 20 سانتیمتری از موقعیت قابل قبول سر باتون گلف در انتهای تاب دادن آن باشد. اگر حرکت در دامنه صحیح انجام گرفت بازخوردی داده نمی شود ، اما اگر حرکت در خارج از دامنه صورت پذیرفت بازخوردی که نشان دهنده مقدار و جهت خطا است داده می شود.</a:t>
            </a:r>
            <a:endParaRPr lang="fa-IR" sz="2400" b="1" dirty="0">
              <a:cs typeface="B Zar" pitchFamily="2" charset="-78"/>
            </a:endParaRPr>
          </a:p>
        </p:txBody>
      </p:sp>
    </p:spTree>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3667" name="Rectangle 3"/>
          <p:cNvSpPr>
            <a:spLocks noGrp="1" noChangeArrowheads="1"/>
          </p:cNvSpPr>
          <p:nvPr>
            <p:ph idx="1"/>
          </p:nvPr>
        </p:nvSpPr>
        <p:spPr>
          <a:xfrm>
            <a:off x="838200" y="2600325"/>
            <a:ext cx="8001000" cy="3724275"/>
          </a:xfrm>
        </p:spPr>
        <p:txBody>
          <a:bodyPr/>
          <a:lstStyle/>
          <a:p>
            <a:pPr algn="just"/>
            <a:r>
              <a:rPr lang="fa-IR" sz="2400" b="1" dirty="0">
                <a:solidFill>
                  <a:srgbClr val="FF0000"/>
                </a:solidFill>
                <a:cs typeface="B Zar" pitchFamily="2" charset="-78"/>
              </a:rPr>
              <a:t>بازخورد خلاصه :</a:t>
            </a:r>
          </a:p>
          <a:p>
            <a:pPr algn="just"/>
            <a:r>
              <a:rPr lang="fa-IR" sz="2400" b="1" dirty="0">
                <a:cs typeface="B Zar" pitchFamily="2" charset="-78"/>
              </a:rPr>
              <a:t>جهت پرهیز از بازخورد مکرر ازبازخورد خلاصه استفاده کنید.</a:t>
            </a:r>
          </a:p>
          <a:p>
            <a:pPr algn="just"/>
            <a:r>
              <a:rPr lang="fa-IR" sz="2400" b="1" dirty="0" smtClean="0">
                <a:cs typeface="B Zar" pitchFamily="2" charset="-78"/>
              </a:rPr>
              <a:t>در این روش در چند کوشش متوالی بازخورد داده نمی شود مثلا از سرویس 5 تا 20 و بازخورد مربوط به این کوشش ها بعدا به روش های گوناگون برای فرد خلاصه می شود. مانند نمودار هر 15 سرویس</a:t>
            </a:r>
          </a:p>
          <a:p>
            <a:pPr algn="just"/>
            <a:r>
              <a:rPr lang="fa-IR" sz="2400" b="1" dirty="0" smtClean="0">
                <a:cs typeface="B Zar" pitchFamily="2" charset="-78"/>
              </a:rPr>
              <a:t>در این روش هر کوشش بازخورد می گیرد اما بازخورد با تاخیر مواجه است و از کوشش مربوط به آن فاصله دارد.</a:t>
            </a:r>
          </a:p>
          <a:p>
            <a:pPr algn="just"/>
            <a:r>
              <a:rPr lang="fa-IR" sz="2400" b="1" dirty="0" smtClean="0">
                <a:solidFill>
                  <a:schemeClr val="tx1">
                    <a:lumMod val="60000"/>
                    <a:lumOff val="40000"/>
                  </a:schemeClr>
                </a:solidFill>
                <a:cs typeface="B Zar" pitchFamily="2" charset="-78"/>
              </a:rPr>
              <a:t>تحقیقات نشان داده اند که درمرحله فراگیری، </a:t>
            </a:r>
            <a:r>
              <a:rPr lang="fa-IR" sz="2400" b="1" dirty="0">
                <a:solidFill>
                  <a:schemeClr val="tx1">
                    <a:lumMod val="60000"/>
                    <a:lumOff val="40000"/>
                  </a:schemeClr>
                </a:solidFill>
                <a:cs typeface="B Zar" pitchFamily="2" charset="-78"/>
              </a:rPr>
              <a:t>بازخورد خلاصه نسبت به بازخورد </a:t>
            </a:r>
            <a:r>
              <a:rPr lang="fa-IR" sz="2400" b="1" dirty="0" smtClean="0">
                <a:solidFill>
                  <a:schemeClr val="tx1">
                    <a:lumMod val="60000"/>
                    <a:lumOff val="40000"/>
                  </a:schemeClr>
                </a:solidFill>
                <a:cs typeface="B Zar" pitchFamily="2" charset="-78"/>
              </a:rPr>
              <a:t>100درصد، </a:t>
            </a:r>
            <a:r>
              <a:rPr lang="fa-IR" sz="2400" b="1" dirty="0">
                <a:solidFill>
                  <a:schemeClr val="tx1">
                    <a:lumMod val="60000"/>
                    <a:lumOff val="40000"/>
                  </a:schemeClr>
                </a:solidFill>
                <a:cs typeface="B Zar" pitchFamily="2" charset="-78"/>
              </a:rPr>
              <a:t>باعث اجرای ضعیف تر می شود اما در آزمون یادداری بهتر بوده اند.</a:t>
            </a:r>
          </a:p>
          <a:p>
            <a:pPr algn="just"/>
            <a:endParaRPr lang="en-US" sz="2400" b="1" dirty="0">
              <a:cs typeface="B Zar" pitchFamily="2" charset="-78"/>
            </a:endParaRPr>
          </a:p>
        </p:txBody>
      </p:sp>
    </p:spTree>
  </p:cSld>
  <p:clrMapOvr>
    <a:masterClrMapping/>
  </p:clrMapOvr>
  <p:transition spd="slow"/>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4691" name="Rectangle 3"/>
          <p:cNvSpPr>
            <a:spLocks noGrp="1" noChangeArrowheads="1"/>
          </p:cNvSpPr>
          <p:nvPr>
            <p:ph idx="1"/>
          </p:nvPr>
        </p:nvSpPr>
        <p:spPr>
          <a:xfrm>
            <a:off x="1143000" y="2667000"/>
            <a:ext cx="7543800" cy="3724275"/>
          </a:xfrm>
        </p:spPr>
        <p:txBody>
          <a:bodyPr/>
          <a:lstStyle/>
          <a:p>
            <a:pPr algn="just"/>
            <a:r>
              <a:rPr lang="fa-IR" sz="2400" b="1" dirty="0" smtClean="0">
                <a:cs typeface="B Zar" pitchFamily="2" charset="-78"/>
              </a:rPr>
              <a:t>بازخورد خلاصه :</a:t>
            </a:r>
          </a:p>
          <a:p>
            <a:pPr algn="just"/>
            <a:r>
              <a:rPr lang="fa-IR" sz="2400" dirty="0" smtClean="0">
                <a:solidFill>
                  <a:srgbClr val="FF0000"/>
                </a:solidFill>
                <a:cs typeface="B Zar" pitchFamily="2" charset="-78"/>
              </a:rPr>
              <a:t>چند </a:t>
            </a:r>
            <a:r>
              <a:rPr lang="fa-IR" sz="2400" dirty="0">
                <a:solidFill>
                  <a:srgbClr val="FF0000"/>
                </a:solidFill>
                <a:cs typeface="B Zar" pitchFamily="2" charset="-78"/>
              </a:rPr>
              <a:t>کوشش را باید خلاصه </a:t>
            </a:r>
            <a:r>
              <a:rPr lang="fa-IR" sz="2400" dirty="0" smtClean="0">
                <a:solidFill>
                  <a:srgbClr val="FF0000"/>
                </a:solidFill>
                <a:cs typeface="B Zar" pitchFamily="2" charset="-78"/>
              </a:rPr>
              <a:t>کرد؟</a:t>
            </a:r>
            <a:endParaRPr lang="fa-IR" sz="2400" dirty="0">
              <a:solidFill>
                <a:srgbClr val="FF0000"/>
              </a:solidFill>
              <a:cs typeface="B Zar" pitchFamily="2" charset="-78"/>
            </a:endParaRPr>
          </a:p>
          <a:p>
            <a:pPr algn="just"/>
            <a:r>
              <a:rPr lang="fa-IR" sz="2400" dirty="0">
                <a:cs typeface="B Zar" pitchFamily="2" charset="-78"/>
              </a:rPr>
              <a:t>جواب : </a:t>
            </a:r>
            <a:r>
              <a:rPr lang="fa-IR" sz="2400" b="1" dirty="0">
                <a:solidFill>
                  <a:srgbClr val="4E824E"/>
                </a:solidFill>
                <a:cs typeface="B Zar" pitchFamily="2" charset="-78"/>
              </a:rPr>
              <a:t>بین یادگیری </a:t>
            </a:r>
            <a:r>
              <a:rPr lang="fa-IR" sz="2400" b="1" dirty="0" smtClean="0">
                <a:solidFill>
                  <a:srgbClr val="4E824E"/>
                </a:solidFill>
                <a:cs typeface="B Zar" pitchFamily="2" charset="-78"/>
              </a:rPr>
              <a:t>و </a:t>
            </a:r>
            <a:r>
              <a:rPr lang="fa-IR" sz="2400" b="1" dirty="0">
                <a:solidFill>
                  <a:srgbClr val="4E824E"/>
                </a:solidFill>
                <a:cs typeface="B Zar" pitchFamily="2" charset="-78"/>
              </a:rPr>
              <a:t>تعداد کوشش رابطه ای شبیه </a:t>
            </a:r>
            <a:r>
              <a:rPr lang="en-US" sz="1600" b="1" dirty="0" smtClean="0">
                <a:solidFill>
                  <a:srgbClr val="4E824E"/>
                </a:solidFill>
                <a:cs typeface="B Zar" pitchFamily="2" charset="-78"/>
              </a:rPr>
              <a:t>U</a:t>
            </a:r>
            <a:r>
              <a:rPr lang="fa-IR" sz="1600" b="1" dirty="0" smtClean="0">
                <a:solidFill>
                  <a:srgbClr val="4E824E"/>
                </a:solidFill>
                <a:cs typeface="B Zar" pitchFamily="2" charset="-78"/>
              </a:rPr>
              <a:t> </a:t>
            </a:r>
            <a:r>
              <a:rPr lang="fa-IR" sz="2400" b="1" dirty="0" smtClean="0">
                <a:solidFill>
                  <a:srgbClr val="4E824E"/>
                </a:solidFill>
                <a:cs typeface="B Zar" pitchFamily="2" charset="-78"/>
              </a:rPr>
              <a:t>وارونه </a:t>
            </a:r>
            <a:r>
              <a:rPr lang="fa-IR" sz="2400" b="1" dirty="0">
                <a:solidFill>
                  <a:srgbClr val="4E824E"/>
                </a:solidFill>
                <a:cs typeface="B Zar" pitchFamily="2" charset="-78"/>
              </a:rPr>
              <a:t>بر قرار است.</a:t>
            </a:r>
          </a:p>
          <a:p>
            <a:pPr algn="just"/>
            <a:r>
              <a:rPr lang="fa-IR" sz="2400" b="1" dirty="0">
                <a:solidFill>
                  <a:srgbClr val="4E824E"/>
                </a:solidFill>
                <a:cs typeface="B Zar" pitchFamily="2" charset="-78"/>
              </a:rPr>
              <a:t>بازخورد خلاصه بعد </a:t>
            </a:r>
            <a:r>
              <a:rPr lang="fa-IR" sz="2400" b="1" dirty="0" smtClean="0">
                <a:solidFill>
                  <a:srgbClr val="4E824E"/>
                </a:solidFill>
                <a:cs typeface="B Zar" pitchFamily="2" charset="-78"/>
              </a:rPr>
              <a:t>از </a:t>
            </a:r>
            <a:r>
              <a:rPr lang="fa-IR" sz="2400" b="1" dirty="0">
                <a:solidFill>
                  <a:srgbClr val="4E824E"/>
                </a:solidFill>
                <a:cs typeface="B Zar" pitchFamily="2" charset="-78"/>
              </a:rPr>
              <a:t>5کوشش بهترین نتیجه را به دنبال دارد.</a:t>
            </a:r>
          </a:p>
          <a:p>
            <a:pPr algn="just"/>
            <a:endParaRPr lang="fa-IR" sz="400" dirty="0">
              <a:cs typeface="B Zar" pitchFamily="2" charset="-78"/>
            </a:endParaRPr>
          </a:p>
          <a:p>
            <a:pPr algn="just"/>
            <a:r>
              <a:rPr lang="fa-IR" sz="2400" dirty="0">
                <a:cs typeface="B Zar" pitchFamily="2" charset="-78"/>
              </a:rPr>
              <a:t>توجه : هر چه قدر </a:t>
            </a:r>
            <a:r>
              <a:rPr lang="fa-IR" sz="2400" dirty="0" smtClean="0">
                <a:cs typeface="B Zar" pitchFamily="2" charset="-78"/>
              </a:rPr>
              <a:t>کوشش ها </a:t>
            </a:r>
            <a:r>
              <a:rPr lang="fa-IR" sz="2400" dirty="0">
                <a:cs typeface="B Zar" pitchFamily="2" charset="-78"/>
              </a:rPr>
              <a:t>پیچیده تر باشد </a:t>
            </a:r>
            <a:r>
              <a:rPr lang="fa-IR" sz="2400" dirty="0" smtClean="0">
                <a:cs typeface="B Zar" pitchFamily="2" charset="-78"/>
              </a:rPr>
              <a:t>باید </a:t>
            </a:r>
            <a:r>
              <a:rPr lang="fa-IR" sz="2400" dirty="0">
                <a:cs typeface="B Zar" pitchFamily="2" charset="-78"/>
              </a:rPr>
              <a:t>به </a:t>
            </a:r>
            <a:r>
              <a:rPr lang="fa-IR" sz="2400" dirty="0" smtClean="0">
                <a:cs typeface="B Zar" pitchFamily="2" charset="-78"/>
              </a:rPr>
              <a:t>کوشش های </a:t>
            </a:r>
            <a:r>
              <a:rPr lang="fa-IR" sz="2400" dirty="0">
                <a:cs typeface="B Zar" pitchFamily="2" charset="-78"/>
              </a:rPr>
              <a:t>بیشتر بازخورد داده شود.</a:t>
            </a:r>
          </a:p>
          <a:p>
            <a:pPr algn="just"/>
            <a:endParaRPr lang="en-US" sz="2400" dirty="0">
              <a:cs typeface="B Zar" pitchFamily="2" charset="-78"/>
            </a:endParaRPr>
          </a:p>
        </p:txBody>
      </p:sp>
    </p:spTree>
  </p:cSld>
  <p:clrMapOvr>
    <a:masterClrMapping/>
  </p:clrMapOvr>
  <p:transition spd="slow"/>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p:cNvSpPr>
            <a:spLocks noGrp="1" noChangeArrowheads="1"/>
          </p:cNvSpPr>
          <p:nvPr>
            <p:ph type="title"/>
          </p:nvPr>
        </p:nvSpPr>
        <p:spPr/>
        <p:txBody>
          <a:bodyPr/>
          <a:lstStyle/>
          <a:p>
            <a:r>
              <a:rPr lang="fa-IR" sz="3200"/>
              <a:t>برنامه ریزی بازخورد چگونه بر یادگیری تاثیر می گذارد</a:t>
            </a:r>
            <a:endParaRPr lang="en-US" sz="3200"/>
          </a:p>
        </p:txBody>
      </p:sp>
      <p:sp>
        <p:nvSpPr>
          <p:cNvPr id="116739" name="Rectangle 3"/>
          <p:cNvSpPr>
            <a:spLocks noGrp="1" noChangeArrowheads="1"/>
          </p:cNvSpPr>
          <p:nvPr>
            <p:ph idx="1"/>
          </p:nvPr>
        </p:nvSpPr>
        <p:spPr>
          <a:xfrm>
            <a:off x="1066800" y="2362200"/>
            <a:ext cx="7693025" cy="3724275"/>
          </a:xfrm>
        </p:spPr>
        <p:txBody>
          <a:bodyPr/>
          <a:lstStyle/>
          <a:p>
            <a:pPr algn="just">
              <a:buSzPct val="60000"/>
            </a:pPr>
            <a:r>
              <a:rPr lang="fa-IR" sz="3200" dirty="0">
                <a:solidFill>
                  <a:srgbClr val="FF0000"/>
                </a:solidFill>
                <a:cs typeface="B Zar" pitchFamily="2" charset="-78"/>
              </a:rPr>
              <a:t>بازخورد میانگین :</a:t>
            </a:r>
          </a:p>
          <a:p>
            <a:pPr algn="just">
              <a:buSzPct val="60000"/>
            </a:pPr>
            <a:r>
              <a:rPr lang="fa-IR" sz="3200" dirty="0" smtClean="0">
                <a:cs typeface="B Zar" pitchFamily="2" charset="-78"/>
              </a:rPr>
              <a:t>بازخورد است که </a:t>
            </a:r>
            <a:r>
              <a:rPr lang="fa-IR" sz="3200" dirty="0">
                <a:cs typeface="B Zar" pitchFamily="2" charset="-78"/>
              </a:rPr>
              <a:t>فراگیرنده پس از چندین کوشش بازخورد می گیرد اما بازخوردی که می گیرد میانگین امتیازات وی است</a:t>
            </a:r>
            <a:r>
              <a:rPr lang="fa-IR" sz="3200" dirty="0" smtClean="0">
                <a:cs typeface="B Zar" pitchFamily="2" charset="-78"/>
              </a:rPr>
              <a:t>. </a:t>
            </a:r>
            <a:endParaRPr lang="fa-IR" sz="3200" dirty="0">
              <a:cs typeface="B Zar" pitchFamily="2" charset="-78"/>
            </a:endParaRPr>
          </a:p>
          <a:p>
            <a:pPr algn="just">
              <a:buSzPct val="60000"/>
            </a:pPr>
            <a:r>
              <a:rPr lang="fa-IR" sz="3200" dirty="0">
                <a:cs typeface="B Zar" pitchFamily="2" charset="-78"/>
              </a:rPr>
              <a:t>بازخورد میانگین مثل بازخورد خلاصه از آثار وابستگی  </a:t>
            </a:r>
            <a:r>
              <a:rPr lang="fa-IR" sz="3200" dirty="0" smtClean="0">
                <a:cs typeface="B Zar" pitchFamily="2" charset="-78"/>
              </a:rPr>
              <a:t>آور بازخورد </a:t>
            </a:r>
            <a:r>
              <a:rPr lang="fa-IR" sz="3200" dirty="0">
                <a:cs typeface="B Zar" pitchFamily="2" charset="-78"/>
              </a:rPr>
              <a:t>می کاهد.</a:t>
            </a:r>
          </a:p>
          <a:p>
            <a:pPr algn="just">
              <a:buSzPct val="60000"/>
            </a:pPr>
            <a:r>
              <a:rPr lang="fa-IR" sz="3200" dirty="0">
                <a:cs typeface="B Zar" pitchFamily="2" charset="-78"/>
              </a:rPr>
              <a:t>بازخورد میانگین مربی را </a:t>
            </a:r>
            <a:r>
              <a:rPr lang="fa-IR" sz="3200" dirty="0" smtClean="0">
                <a:cs typeface="B Zar" pitchFamily="2" charset="-78"/>
              </a:rPr>
              <a:t>قادر می </a:t>
            </a:r>
            <a:r>
              <a:rPr lang="fa-IR" sz="3200" dirty="0">
                <a:cs typeface="B Zar" pitchFamily="2" charset="-78"/>
              </a:rPr>
              <a:t>سازد تا الگوی حرکتی فراگیرنده را بهتر در یابد</a:t>
            </a:r>
            <a:r>
              <a:rPr lang="fa-IR" sz="3200" dirty="0" smtClean="0">
                <a:cs typeface="B Zar" pitchFamily="2" charset="-78"/>
              </a:rPr>
              <a:t>.</a:t>
            </a:r>
            <a:endParaRPr lang="fa-IR" sz="3200" dirty="0">
              <a:cs typeface="B Zar" pitchFamily="2" charset="-78"/>
            </a:endParaRPr>
          </a:p>
        </p:txBody>
      </p:sp>
    </p:spTree>
  </p:cSld>
  <p:clrMapOvr>
    <a:masterClrMapping/>
  </p:clrMapOvr>
  <p:transition spd="slow"/>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AutoShape 2"/>
          <p:cNvSpPr>
            <a:spLocks noGrp="1" noChangeArrowheads="1"/>
          </p:cNvSpPr>
          <p:nvPr>
            <p:ph type="title"/>
          </p:nvPr>
        </p:nvSpPr>
        <p:spPr/>
        <p:txBody>
          <a:bodyPr/>
          <a:lstStyle/>
          <a:p>
            <a:pPr algn="r"/>
            <a:r>
              <a:rPr lang="fa-IR" dirty="0">
                <a:solidFill>
                  <a:schemeClr val="bg2"/>
                </a:solidFill>
                <a:cs typeface="B Titr" panose="00000700000000000000" pitchFamily="2" charset="-78"/>
              </a:rPr>
              <a:t>چه زمانی باید خبرهای بازخوردی را ارائه کرد؟</a:t>
            </a:r>
            <a:endParaRPr lang="en-US" dirty="0">
              <a:solidFill>
                <a:schemeClr val="bg2"/>
              </a:solidFill>
              <a:cs typeface="B Titr" panose="00000700000000000000" pitchFamily="2" charset="-78"/>
            </a:endParaRPr>
          </a:p>
        </p:txBody>
      </p:sp>
      <p:sp>
        <p:nvSpPr>
          <p:cNvPr id="117763" name="Rectangle 3"/>
          <p:cNvSpPr>
            <a:spLocks noGrp="1" noChangeArrowheads="1"/>
          </p:cNvSpPr>
          <p:nvPr>
            <p:ph idx="1"/>
          </p:nvPr>
        </p:nvSpPr>
        <p:spPr>
          <a:xfrm>
            <a:off x="1066800" y="2524125"/>
            <a:ext cx="7464425" cy="3724275"/>
          </a:xfrm>
        </p:spPr>
        <p:txBody>
          <a:bodyPr/>
          <a:lstStyle/>
          <a:p>
            <a:pPr algn="just">
              <a:lnSpc>
                <a:spcPct val="90000"/>
              </a:lnSpc>
            </a:pPr>
            <a:r>
              <a:rPr lang="fa-IR" sz="2400" b="1" dirty="0">
                <a:solidFill>
                  <a:schemeClr val="tx1">
                    <a:lumMod val="60000"/>
                    <a:lumOff val="40000"/>
                  </a:schemeClr>
                </a:solidFill>
                <a:cs typeface="B Zar" pitchFamily="2" charset="-78"/>
              </a:rPr>
              <a:t>فاصله یک عمل تا زمان ارائه بازخورد را </a:t>
            </a:r>
            <a:r>
              <a:rPr lang="fa-IR" b="1" dirty="0">
                <a:solidFill>
                  <a:schemeClr val="tx1">
                    <a:lumMod val="60000"/>
                    <a:lumOff val="40000"/>
                  </a:schemeClr>
                </a:solidFill>
                <a:cs typeface="B Zar" pitchFamily="2" charset="-78"/>
              </a:rPr>
              <a:t>تاخیر بازخورد</a:t>
            </a:r>
            <a:r>
              <a:rPr lang="fa-IR" sz="2400" b="1" dirty="0">
                <a:solidFill>
                  <a:schemeClr val="tx1">
                    <a:lumMod val="60000"/>
                    <a:lumOff val="40000"/>
                  </a:schemeClr>
                </a:solidFill>
                <a:cs typeface="B Zar" pitchFamily="2" charset="-78"/>
              </a:rPr>
              <a:t> </a:t>
            </a:r>
            <a:r>
              <a:rPr lang="fa-IR" sz="2400" b="1" dirty="0" smtClean="0">
                <a:solidFill>
                  <a:schemeClr val="tx1">
                    <a:lumMod val="60000"/>
                    <a:lumOff val="40000"/>
                  </a:schemeClr>
                </a:solidFill>
                <a:cs typeface="B Zar" pitchFamily="2" charset="-78"/>
              </a:rPr>
              <a:t>       می </a:t>
            </a:r>
            <a:r>
              <a:rPr lang="fa-IR" sz="2400" b="1" dirty="0">
                <a:solidFill>
                  <a:schemeClr val="tx1">
                    <a:lumMod val="60000"/>
                    <a:lumOff val="40000"/>
                  </a:schemeClr>
                </a:solidFill>
                <a:cs typeface="B Zar" pitchFamily="2" charset="-78"/>
              </a:rPr>
              <a:t>گویند.</a:t>
            </a:r>
          </a:p>
          <a:p>
            <a:pPr algn="just">
              <a:lnSpc>
                <a:spcPct val="90000"/>
              </a:lnSpc>
            </a:pPr>
            <a:r>
              <a:rPr lang="fa-IR" sz="2400" b="1" dirty="0">
                <a:solidFill>
                  <a:schemeClr val="tx1">
                    <a:lumMod val="60000"/>
                    <a:lumOff val="40000"/>
                  </a:schemeClr>
                </a:solidFill>
                <a:cs typeface="B Zar" pitchFamily="2" charset="-78"/>
              </a:rPr>
              <a:t>فاصله بین ارائه بازخورد تا کوشش بعد را </a:t>
            </a:r>
            <a:r>
              <a:rPr lang="fa-IR" b="1" dirty="0">
                <a:solidFill>
                  <a:schemeClr val="tx1">
                    <a:lumMod val="60000"/>
                    <a:lumOff val="40000"/>
                  </a:schemeClr>
                </a:solidFill>
                <a:cs typeface="B Zar" pitchFamily="2" charset="-78"/>
              </a:rPr>
              <a:t>تاخیر پس از بازخورد</a:t>
            </a:r>
            <a:r>
              <a:rPr lang="fa-IR" sz="2400" b="1" dirty="0">
                <a:solidFill>
                  <a:schemeClr val="tx1">
                    <a:lumMod val="60000"/>
                    <a:lumOff val="40000"/>
                  </a:schemeClr>
                </a:solidFill>
                <a:cs typeface="B Zar" pitchFamily="2" charset="-78"/>
              </a:rPr>
              <a:t>   </a:t>
            </a:r>
            <a:r>
              <a:rPr lang="fa-IR" sz="2400" b="1" dirty="0" smtClean="0">
                <a:solidFill>
                  <a:schemeClr val="tx1">
                    <a:lumMod val="60000"/>
                    <a:lumOff val="40000"/>
                  </a:schemeClr>
                </a:solidFill>
                <a:cs typeface="B Zar" pitchFamily="2" charset="-78"/>
              </a:rPr>
              <a:t>می </a:t>
            </a:r>
            <a:r>
              <a:rPr lang="fa-IR" sz="2400" b="1" dirty="0">
                <a:solidFill>
                  <a:schemeClr val="tx1">
                    <a:lumMod val="60000"/>
                    <a:lumOff val="40000"/>
                  </a:schemeClr>
                </a:solidFill>
                <a:cs typeface="B Zar" pitchFamily="2" charset="-78"/>
              </a:rPr>
              <a:t>نامند</a:t>
            </a:r>
            <a:r>
              <a:rPr lang="fa-IR" sz="2400" b="1" dirty="0" smtClean="0">
                <a:solidFill>
                  <a:schemeClr val="tx1">
                    <a:lumMod val="60000"/>
                    <a:lumOff val="40000"/>
                  </a:schemeClr>
                </a:solidFill>
                <a:cs typeface="B Zar" pitchFamily="2" charset="-78"/>
              </a:rPr>
              <a:t>.</a:t>
            </a:r>
          </a:p>
          <a:p>
            <a:pPr algn="just">
              <a:lnSpc>
                <a:spcPct val="90000"/>
              </a:lnSpc>
            </a:pPr>
            <a:r>
              <a:rPr lang="fa-IR" sz="2400" b="1" dirty="0" smtClean="0">
                <a:solidFill>
                  <a:schemeClr val="tx1">
                    <a:lumMod val="60000"/>
                    <a:lumOff val="40000"/>
                  </a:schemeClr>
                </a:solidFill>
                <a:cs typeface="B Zar" pitchFamily="2" charset="-78"/>
              </a:rPr>
              <a:t>................................................................</a:t>
            </a:r>
            <a:endParaRPr lang="fa-IR" sz="2000" b="1" dirty="0">
              <a:solidFill>
                <a:schemeClr val="tx1">
                  <a:lumMod val="60000"/>
                  <a:lumOff val="40000"/>
                </a:schemeClr>
              </a:solidFill>
              <a:cs typeface="B Zar" pitchFamily="2" charset="-78"/>
            </a:endParaRPr>
          </a:p>
          <a:p>
            <a:pPr algn="just">
              <a:lnSpc>
                <a:spcPct val="90000"/>
              </a:lnSpc>
            </a:pPr>
            <a:r>
              <a:rPr lang="fa-IR" sz="2400" b="1" dirty="0">
                <a:cs typeface="B Zar" pitchFamily="2" charset="-78"/>
              </a:rPr>
              <a:t>زمانی که بین یک حرکت و بازخورد آن عملی انجام نشود لازم نیست مربی نگران ارائه هر چه سریعتر بازخورد باشد.</a:t>
            </a:r>
          </a:p>
          <a:p>
            <a:pPr algn="just">
              <a:lnSpc>
                <a:spcPct val="90000"/>
              </a:lnSpc>
            </a:pPr>
            <a:r>
              <a:rPr lang="fa-IR" sz="2400" b="1" dirty="0">
                <a:cs typeface="B Zar" pitchFamily="2" charset="-78"/>
              </a:rPr>
              <a:t>در فاصله تاخیر بازخورد اعمال تداخلی متفاوت با تکلیف اصلی باعث تضعیف یادگیری می شود.</a:t>
            </a:r>
          </a:p>
          <a:p>
            <a:pPr algn="just">
              <a:lnSpc>
                <a:spcPct val="90000"/>
              </a:lnSpc>
            </a:pPr>
            <a:r>
              <a:rPr lang="fa-IR" sz="2400" b="1" dirty="0">
                <a:cs typeface="B Zar" pitchFamily="2" charset="-78"/>
              </a:rPr>
              <a:t>در فاصله تاخیر بازخورد </a:t>
            </a:r>
            <a:r>
              <a:rPr lang="fa-IR" sz="2400" b="1" dirty="0" smtClean="0">
                <a:cs typeface="B Zar" pitchFamily="2" charset="-78"/>
              </a:rPr>
              <a:t>کوشش های </a:t>
            </a:r>
            <a:r>
              <a:rPr lang="fa-IR" sz="2400" b="1" dirty="0">
                <a:cs typeface="B Zar" pitchFamily="2" charset="-78"/>
              </a:rPr>
              <a:t>دیگری از همان تکلیف برای یادگیری مفید است.</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76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7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rrowheads="1"/>
          </p:cNvSpPr>
          <p:nvPr>
            <p:ph type="title"/>
          </p:nvPr>
        </p:nvSpPr>
        <p:spPr/>
        <p:txBody>
          <a:bodyPr/>
          <a:lstStyle/>
          <a:p>
            <a:pPr algn="ctr"/>
            <a:r>
              <a:rPr lang="fa-IR" dirty="0">
                <a:solidFill>
                  <a:schemeClr val="bg2"/>
                </a:solidFill>
                <a:cs typeface="B Titr" panose="00000700000000000000" pitchFamily="2" charset="-78"/>
              </a:rPr>
              <a:t>بازخورد آنی</a:t>
            </a:r>
            <a:endParaRPr lang="en-US" dirty="0">
              <a:solidFill>
                <a:schemeClr val="bg2"/>
              </a:solidFill>
              <a:cs typeface="B Titr" panose="00000700000000000000" pitchFamily="2" charset="-78"/>
            </a:endParaRPr>
          </a:p>
        </p:txBody>
      </p:sp>
      <p:sp>
        <p:nvSpPr>
          <p:cNvPr id="118787" name="Rectangle 3"/>
          <p:cNvSpPr>
            <a:spLocks noGrp="1" noChangeArrowheads="1"/>
          </p:cNvSpPr>
          <p:nvPr>
            <p:ph idx="1"/>
          </p:nvPr>
        </p:nvSpPr>
        <p:spPr>
          <a:xfrm>
            <a:off x="1066800" y="2362200"/>
            <a:ext cx="7464425" cy="3724275"/>
          </a:xfrm>
        </p:spPr>
        <p:txBody>
          <a:bodyPr/>
          <a:lstStyle/>
          <a:p>
            <a:pPr algn="just"/>
            <a:r>
              <a:rPr lang="fa-IR" b="1" dirty="0">
                <a:cs typeface="B Zar" pitchFamily="2" charset="-78"/>
              </a:rPr>
              <a:t>بازخورد آنی  پیامد طبیعی بسیاری از حرکات روزمره است که در آن بازخورد درونی بلافاصله در دسترس است و فرد را از نتیجه حرکتش آگاه می کند. (دیدن پرواز توپ )</a:t>
            </a:r>
          </a:p>
          <a:p>
            <a:pPr algn="just"/>
            <a:r>
              <a:rPr lang="fa-IR" b="1" dirty="0">
                <a:cs typeface="B Zar" pitchFamily="2" charset="-78"/>
              </a:rPr>
              <a:t>بازخورد آنی فراگیرنده را از پردازش بازخورد حاصل از پاسخ باز می دارد و توانایی شناسایی خطا را کاهش می دهد. </a:t>
            </a:r>
          </a:p>
          <a:p>
            <a:pPr algn="just"/>
            <a:r>
              <a:rPr lang="fa-IR" b="1" dirty="0">
                <a:cs typeface="B Zar" pitchFamily="2" charset="-78"/>
              </a:rPr>
              <a:t>بازخورد آنی بسیار ندهید زیرا باعث افت </a:t>
            </a:r>
            <a:r>
              <a:rPr lang="fa-IR" b="1" dirty="0" smtClean="0">
                <a:cs typeface="B Zar" pitchFamily="2" charset="-78"/>
              </a:rPr>
              <a:t>یادگیری    </a:t>
            </a:r>
            <a:r>
              <a:rPr lang="fa-IR" b="1" dirty="0">
                <a:cs typeface="B Zar" pitchFamily="2" charset="-78"/>
              </a:rPr>
              <a:t>می شود.</a:t>
            </a:r>
            <a:endParaRPr lang="en-US" b="1" dirty="0">
              <a:cs typeface="B Zar" pitchFamily="2" charset="-78"/>
            </a:endParaRPr>
          </a:p>
          <a:p>
            <a:pPr algn="just"/>
            <a:endParaRPr lang="en-US" sz="3200" dirty="0">
              <a:cs typeface="B Zar" pitchFamily="2" charset="-78"/>
            </a:endParaRPr>
          </a:p>
        </p:txBody>
      </p:sp>
    </p:spTree>
  </p:cSld>
  <p:clrMapOvr>
    <a:masterClrMapping/>
  </p:clrMapOvr>
  <p:transition spd="slow"/>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Grp="1" noChangeArrowheads="1"/>
          </p:cNvSpPr>
          <p:nvPr>
            <p:ph type="title"/>
          </p:nvPr>
        </p:nvSpPr>
        <p:spPr/>
        <p:txBody>
          <a:bodyPr/>
          <a:lstStyle/>
          <a:p>
            <a:pPr algn="ctr"/>
            <a:r>
              <a:rPr lang="fa-IR" dirty="0"/>
              <a:t>توجه</a:t>
            </a:r>
            <a:endParaRPr lang="en-US" dirty="0"/>
          </a:p>
        </p:txBody>
      </p:sp>
      <p:sp>
        <p:nvSpPr>
          <p:cNvPr id="119811" name="Rectangle 3"/>
          <p:cNvSpPr>
            <a:spLocks noGrp="1" noChangeArrowheads="1"/>
          </p:cNvSpPr>
          <p:nvPr>
            <p:ph idx="1"/>
          </p:nvPr>
        </p:nvSpPr>
        <p:spPr>
          <a:xfrm>
            <a:off x="1143000" y="2590800"/>
            <a:ext cx="7388225" cy="3733800"/>
          </a:xfrm>
        </p:spPr>
        <p:txBody>
          <a:bodyPr/>
          <a:lstStyle/>
          <a:p>
            <a:pPr algn="just"/>
            <a:r>
              <a:rPr lang="fa-IR" b="1" dirty="0">
                <a:cs typeface="B Zar" pitchFamily="2" charset="-78"/>
              </a:rPr>
              <a:t>در تمرین تصادفی پیش از پرداختن به تکلیف بعدی بازخورد قبلی رابدهید.</a:t>
            </a:r>
          </a:p>
          <a:p>
            <a:pPr algn="just"/>
            <a:r>
              <a:rPr lang="fa-IR" b="1" dirty="0">
                <a:cs typeface="B Zar" pitchFamily="2" charset="-78"/>
              </a:rPr>
              <a:t>پس از دادن بازخورد زمان کافی (</a:t>
            </a:r>
            <a:r>
              <a:rPr lang="fa-IR" b="1" dirty="0" smtClean="0">
                <a:cs typeface="B Zar" pitchFamily="2" charset="-78"/>
              </a:rPr>
              <a:t>5ثانیه) </a:t>
            </a:r>
            <a:r>
              <a:rPr lang="fa-IR" b="1" dirty="0">
                <a:cs typeface="B Zar" pitchFamily="2" charset="-78"/>
              </a:rPr>
              <a:t>؛ برای فکر کردن و فهمیدن خطا در اختیار فراگیرنده قرار دهید</a:t>
            </a:r>
            <a:r>
              <a:rPr lang="fa-IR" b="1" dirty="0" smtClean="0">
                <a:cs typeface="B Zar" pitchFamily="2" charset="-78"/>
              </a:rPr>
              <a:t>.</a:t>
            </a:r>
            <a:endParaRPr lang="fa-IR" b="1" dirty="0">
              <a:cs typeface="B 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صفحه 355 و 356 و 357</a:t>
            </a:r>
            <a:endParaRPr lang="en-US" dirty="0"/>
          </a:p>
        </p:txBody>
      </p:sp>
    </p:spTree>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endParaRPr lang="en-US"/>
          </a:p>
        </p:txBody>
      </p:sp>
      <p:sp>
        <p:nvSpPr>
          <p:cNvPr id="120835" name="Rectangle 3"/>
          <p:cNvSpPr>
            <a:spLocks noGrp="1" noChangeArrowheads="1"/>
          </p:cNvSpPr>
          <p:nvPr>
            <p:ph idx="1"/>
          </p:nvPr>
        </p:nvSpPr>
        <p:spPr/>
        <p:txBody>
          <a:bodyPr/>
          <a:lstStyle/>
          <a:p>
            <a:endParaRPr lang="en-US"/>
          </a:p>
        </p:txBody>
      </p:sp>
      <p:pic>
        <p:nvPicPr>
          <p:cNvPr id="120836" name="Picture 16" descr="hammp_fx"/>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blinds(horizontal)">
                                      <p:cBhvr>
                                        <p:cTn id="7" dur="500"/>
                                        <p:tgtEl>
                                          <p:spTgt spid="1208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2083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66800" y="2524125"/>
            <a:ext cx="7464425" cy="4029075"/>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800" b="0" i="0" u="none" strike="noStrike" kern="0" cap="none" spc="0" normalizeH="0" baseline="0" noProof="0" dirty="0" smtClean="0">
                <a:ln>
                  <a:noFill/>
                </a:ln>
                <a:solidFill>
                  <a:schemeClr val="tx1"/>
                </a:solidFill>
                <a:effectLst/>
                <a:uLnTx/>
                <a:uFillTx/>
                <a:latin typeface="+mn-lt"/>
                <a:ea typeface="+mn-ea"/>
                <a:cs typeface="B Mitra" pitchFamily="2" charset="-78"/>
              </a:rPr>
              <a:t>بنابراین ما سه ویژگی  برای مهارت باید در نظر داشت:</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endParaRPr kumimoji="0" lang="fa-IR" sz="1600" b="0" i="0" u="none" strike="noStrike" kern="0" cap="none" spc="0" normalizeH="0" baseline="0" noProof="0" dirty="0" smtClean="0">
              <a:ln>
                <a:noFill/>
              </a:ln>
              <a:solidFill>
                <a:schemeClr val="tx1"/>
              </a:solidFill>
              <a:effectLst/>
              <a:uLnTx/>
              <a:uFillTx/>
              <a:latin typeface="+mn-lt"/>
              <a:ea typeface="+mn-ea"/>
              <a:cs typeface="B Mitra" pitchFamily="2" charset="-78"/>
            </a:endParaRPr>
          </a:p>
          <a:p>
            <a:pPr marL="342900" lvl="0" indent="-342900" algn="just">
              <a:spcBef>
                <a:spcPct val="20000"/>
              </a:spcBef>
              <a:buClr>
                <a:schemeClr val="tx1"/>
              </a:buClr>
              <a:buSzPct val="75000"/>
              <a:buFont typeface="Wingdings" pitchFamily="2" charset="2"/>
              <a:buChar char="l"/>
            </a:pPr>
            <a:r>
              <a:rPr kumimoji="0" lang="fa-IR" sz="2800" i="0" u="none" strike="noStrike" kern="0" cap="none" spc="0" normalizeH="0" baseline="0" noProof="0" dirty="0" smtClean="0">
                <a:ln>
                  <a:noFill/>
                </a:ln>
                <a:solidFill>
                  <a:srgbClr val="00B050"/>
                </a:solidFill>
                <a:effectLst/>
                <a:uLnTx/>
                <a:uFillTx/>
                <a:latin typeface="+mn-lt"/>
                <a:ea typeface="+mn-ea"/>
                <a:cs typeface="B Mitra" pitchFamily="2" charset="-78"/>
              </a:rPr>
              <a:t>حداکثر </a:t>
            </a:r>
            <a:r>
              <a:rPr lang="fa-IR" sz="2800" kern="0" dirty="0" smtClean="0">
                <a:solidFill>
                  <a:srgbClr val="00B050"/>
                </a:solidFill>
                <a:latin typeface="+mn-lt"/>
                <a:cs typeface="B Mitra" pitchFamily="2" charset="-78"/>
              </a:rPr>
              <a:t>اطمینان </a:t>
            </a:r>
            <a:r>
              <a:rPr lang="fa-IR" sz="2800" b="0" kern="0" dirty="0" smtClean="0">
                <a:solidFill>
                  <a:schemeClr val="accent6">
                    <a:lumMod val="50000"/>
                  </a:schemeClr>
                </a:solidFill>
                <a:latin typeface="+mn-lt"/>
                <a:cs typeface="B Mitra" pitchFamily="2" charset="-78"/>
              </a:rPr>
              <a:t>(مجری مهارت از انجام مهارتش نتایج مطلوب، یکسان و مشابه داشته باشد.) مانند یک تیرانداز </a:t>
            </a:r>
          </a:p>
          <a:p>
            <a:pPr marL="342900" lvl="0" indent="-342900" algn="just">
              <a:spcBef>
                <a:spcPct val="20000"/>
              </a:spcBef>
              <a:buClr>
                <a:schemeClr val="tx1"/>
              </a:buClr>
              <a:buSzPct val="75000"/>
            </a:pPr>
            <a:endParaRPr lang="fa-IR" sz="1600" b="0" kern="0" dirty="0" smtClean="0">
              <a:solidFill>
                <a:schemeClr val="accent6">
                  <a:lumMod val="50000"/>
                </a:schemeClr>
              </a:solidFill>
              <a:latin typeface="+mn-lt"/>
              <a:cs typeface="B Mitra" pitchFamily="2" charset="-78"/>
            </a:endParaRPr>
          </a:p>
          <a:p>
            <a:pPr algn="just">
              <a:lnSpc>
                <a:spcPct val="90000"/>
              </a:lnSpc>
              <a:buFont typeface="Arial" charset="0"/>
              <a:buChar char="•"/>
            </a:pPr>
            <a:r>
              <a:rPr kumimoji="0" lang="fa-IR" sz="2800" i="0" u="none" strike="noStrike" kern="0" cap="none" spc="0" normalizeH="0" baseline="0" noProof="0" dirty="0" smtClean="0">
                <a:ln>
                  <a:noFill/>
                </a:ln>
                <a:solidFill>
                  <a:srgbClr val="00B050"/>
                </a:solidFill>
                <a:effectLst/>
                <a:uLnTx/>
                <a:uFillTx/>
                <a:latin typeface="+mn-lt"/>
                <a:ea typeface="+mn-ea"/>
                <a:cs typeface="B Mitra" pitchFamily="2" charset="-78"/>
              </a:rPr>
              <a:t>حداقل هزینه انرژی: </a:t>
            </a:r>
            <a:r>
              <a:rPr lang="fa-IR" sz="2800" b="0" dirty="0" smtClean="0">
                <a:solidFill>
                  <a:schemeClr val="accent6">
                    <a:lumMod val="50000"/>
                  </a:schemeClr>
                </a:solidFill>
                <a:cs typeface="B Mitra" pitchFamily="2" charset="-78"/>
              </a:rPr>
              <a:t>اجرای مهارت با صرف حداقل انرژی از مهمترین ویژگی های مهارت می باشد ( دونده ؛ وزنه بردار)</a:t>
            </a:r>
          </a:p>
          <a:p>
            <a:pPr marL="342900" marR="0" lvl="0" indent="-342900" algn="just" defTabSz="914400" rtl="1" eaLnBrk="1" fontAlgn="base" latinLnBrk="0" hangingPunct="1">
              <a:lnSpc>
                <a:spcPct val="100000"/>
              </a:lnSpc>
              <a:spcBef>
                <a:spcPct val="20000"/>
              </a:spcBef>
              <a:spcAft>
                <a:spcPct val="0"/>
              </a:spcAft>
              <a:buClr>
                <a:schemeClr val="tx1"/>
              </a:buClr>
              <a:buSzPct val="75000"/>
              <a:tabLst/>
              <a:defRPr/>
            </a:pPr>
            <a:endParaRPr kumimoji="0" lang="fa-IR" sz="1200" b="0" i="0" u="none" strike="noStrike" kern="0" cap="none" spc="0" normalizeH="0" baseline="0" noProof="0" dirty="0" smtClean="0">
              <a:ln>
                <a:noFill/>
              </a:ln>
              <a:solidFill>
                <a:srgbClr val="00B050"/>
              </a:solidFill>
              <a:effectLst/>
              <a:uLnTx/>
              <a:uFillTx/>
              <a:latin typeface="+mn-lt"/>
              <a:ea typeface="+mn-ea"/>
              <a:cs typeface="B Mitra" pitchFamily="2" charset="-78"/>
            </a:endParaRPr>
          </a:p>
          <a:p>
            <a:pPr marL="342900" lvl="0" indent="-342900" algn="just">
              <a:spcBef>
                <a:spcPct val="20000"/>
              </a:spcBef>
              <a:buClr>
                <a:schemeClr val="tx1"/>
              </a:buClr>
              <a:buSzPct val="75000"/>
              <a:buFont typeface="Wingdings" pitchFamily="2" charset="2"/>
              <a:buChar char="l"/>
            </a:pPr>
            <a:r>
              <a:rPr kumimoji="0" lang="fa-IR" sz="2800" i="0" u="none" strike="noStrike" kern="0" cap="none" spc="0" normalizeH="0" baseline="0" noProof="0" dirty="0" smtClean="0">
                <a:ln>
                  <a:noFill/>
                </a:ln>
                <a:solidFill>
                  <a:srgbClr val="00B050"/>
                </a:solidFill>
                <a:effectLst/>
                <a:uLnTx/>
                <a:uFillTx/>
                <a:latin typeface="+mn-lt"/>
                <a:ea typeface="+mn-ea"/>
                <a:cs typeface="B Mitra" pitchFamily="2" charset="-78"/>
              </a:rPr>
              <a:t>حداقل زمان حرکت:</a:t>
            </a:r>
            <a:r>
              <a:rPr lang="fa-IR" sz="2800" dirty="0" smtClean="0"/>
              <a:t> </a:t>
            </a:r>
            <a:r>
              <a:rPr lang="fa-IR" sz="2800" b="0" dirty="0" smtClean="0">
                <a:solidFill>
                  <a:schemeClr val="accent6">
                    <a:lumMod val="50000"/>
                  </a:schemeClr>
                </a:solidFill>
                <a:cs typeface="B Mitra" pitchFamily="2" charset="-78"/>
              </a:rPr>
              <a:t>موفقیت در  بعضی از رشته های ورزشی منوط به کسب حداقل زمان است.</a:t>
            </a:r>
            <a:endParaRPr kumimoji="0" lang="en-US" sz="2800" b="0" i="0" u="none" strike="noStrike" kern="0" cap="none" spc="0" normalizeH="0" baseline="0" noProof="0" dirty="0">
              <a:ln>
                <a:noFill/>
              </a:ln>
              <a:solidFill>
                <a:schemeClr val="accent6">
                  <a:lumMod val="50000"/>
                </a:schemeClr>
              </a:solidFill>
              <a:effectLst/>
              <a:uLnTx/>
              <a:uFillTx/>
              <a:latin typeface="+mn-lt"/>
              <a:cs typeface="B Mitra" pitchFamily="2" charset="-78"/>
            </a:endParaRPr>
          </a:p>
        </p:txBody>
      </p:sp>
      <p:sp>
        <p:nvSpPr>
          <p:cNvPr id="4" name="Title 1"/>
          <p:cNvSpPr txBox="1">
            <a:spLocks/>
          </p:cNvSpPr>
          <p:nvPr/>
        </p:nvSpPr>
        <p:spPr>
          <a:xfrm>
            <a:off x="533400" y="1143000"/>
            <a:ext cx="7924800" cy="1143000"/>
          </a:xfrm>
          <a:prstGeom prst="roundRect">
            <a:avLst>
              <a:gd name="adj" fmla="val 21667"/>
            </a:avLst>
          </a:prstGeom>
        </p:spPr>
        <p:txBody>
          <a:bodyPr/>
          <a:lstStyle/>
          <a:p>
            <a:pPr marL="0" marR="0" lvl="0" indent="0" algn="just" defTabSz="914400" rtl="1" eaLnBrk="1" fontAlgn="base" latinLnBrk="0" hangingPunct="1">
              <a:lnSpc>
                <a:spcPct val="90000"/>
              </a:lnSpc>
              <a:spcBef>
                <a:spcPct val="0"/>
              </a:spcBef>
              <a:spcAft>
                <a:spcPct val="0"/>
              </a:spcAft>
              <a:buClrTx/>
              <a:buSzTx/>
              <a:buFontTx/>
              <a:buNone/>
              <a:tabLst/>
              <a:defRPr/>
            </a:pPr>
            <a:r>
              <a:rPr kumimoji="0" lang="fa-IR" sz="3200" b="1" i="0" u="none" strike="noStrike" kern="0" cap="none" spc="0" normalizeH="0" baseline="0" noProof="0" dirty="0" smtClean="0">
                <a:ln>
                  <a:noFill/>
                </a:ln>
                <a:solidFill>
                  <a:srgbClr val="FF6743"/>
                </a:solidFill>
                <a:effectLst/>
                <a:uLnTx/>
                <a:uFillTx/>
                <a:latin typeface="+mj-lt"/>
                <a:ea typeface="+mj-ea"/>
                <a:cs typeface="B Titr" pitchFamily="2" charset="-78"/>
              </a:rPr>
              <a:t>ویژگی های مهارت</a:t>
            </a:r>
            <a:endParaRPr kumimoji="0" lang="en-US" sz="3200" b="1" i="0" u="none" strike="noStrike" kern="0" cap="none" spc="0" normalizeH="0" baseline="0" noProof="0" dirty="0">
              <a:ln>
                <a:noFill/>
              </a:ln>
              <a:solidFill>
                <a:srgbClr val="FF6743"/>
              </a:solidFill>
              <a:effectLst/>
              <a:uLnTx/>
              <a:uFillTx/>
              <a:latin typeface="+mj-lt"/>
              <a:ea typeface="+mj-ea"/>
              <a:cs typeface="B Titr" pitchFamily="2" charset="-78"/>
            </a:endParaRPr>
          </a:p>
        </p:txBody>
      </p:sp>
    </p:spTree>
  </p:cSld>
  <p:clrMapOvr>
    <a:masterClrMapping/>
  </p:clrMapOvr>
  <p:transition spd="slow"/>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4930" name="Picture 2" descr="Copy of Copy of Copy of Breathtaking_Waterfalls_9"/>
          <p:cNvPicPr>
            <a:picLocks noChangeAspect="1" noChangeArrowheads="1"/>
          </p:cNvPicPr>
          <p:nvPr/>
        </p:nvPicPr>
        <p:blipFill>
          <a:blip r:embed="rId2" cstate="print">
            <a:lum contrast="10000"/>
          </a:blip>
          <a:srcRect/>
          <a:stretch>
            <a:fillRect/>
          </a:stretch>
        </p:blipFill>
        <p:spPr bwMode="auto">
          <a:xfrm>
            <a:off x="0" y="0"/>
            <a:ext cx="9144000" cy="6858000"/>
          </a:xfrm>
          <a:prstGeom prst="rect">
            <a:avLst/>
          </a:prstGeom>
          <a:noFill/>
        </p:spPr>
      </p:pic>
      <p:sp>
        <p:nvSpPr>
          <p:cNvPr id="124934" name="WordArt 6"/>
          <p:cNvSpPr>
            <a:spLocks noChangeArrowheads="1" noChangeShapeType="1" noTextEdit="1"/>
          </p:cNvSpPr>
          <p:nvPr/>
        </p:nvSpPr>
        <p:spPr bwMode="auto">
          <a:xfrm>
            <a:off x="1219200" y="457200"/>
            <a:ext cx="6653213" cy="685800"/>
          </a:xfrm>
          <a:prstGeom prst="rect">
            <a:avLst/>
          </a:prstGeom>
        </p:spPr>
        <p:txBody>
          <a:bodyPr wrap="none" fromWordArt="1">
            <a:prstTxWarp prst="textPlain">
              <a:avLst>
                <a:gd name="adj" fmla="val 50000"/>
              </a:avLst>
            </a:prstTxWarp>
          </a:bodyPr>
          <a:lstStyle/>
          <a:p>
            <a:r>
              <a:rPr lang="fa-IR" sz="3200" kern="10" dirty="0">
                <a:ln w="9525" cap="sq">
                  <a:noFill/>
                  <a:round/>
                  <a:headEnd type="none" w="sm" len="sm"/>
                  <a:tailEnd type="none" w="sm" len="sm"/>
                </a:ln>
                <a:solidFill>
                  <a:schemeClr val="bg1"/>
                </a:solidFill>
                <a:effectLst>
                  <a:outerShdw dist="35921" dir="2700000" algn="ctr" rotWithShape="0">
                    <a:srgbClr val="C0C0C0">
                      <a:alpha val="80000"/>
                    </a:srgbClr>
                  </a:outerShdw>
                </a:effectLst>
                <a:latin typeface="Impact"/>
                <a:cs typeface="B Titr" pitchFamily="2" charset="-78"/>
              </a:rPr>
              <a:t>به خود ،سرنوشت خود و خدای خود ایمان داشته باش </a:t>
            </a:r>
            <a:endParaRPr lang="en-US" sz="3200" kern="10" dirty="0">
              <a:ln w="9525" cap="sq">
                <a:noFill/>
                <a:round/>
                <a:headEnd type="none" w="sm" len="sm"/>
                <a:tailEnd type="none" w="sm" len="sm"/>
              </a:ln>
              <a:solidFill>
                <a:schemeClr val="bg1"/>
              </a:solidFill>
              <a:effectLst>
                <a:outerShdw dist="35921" dir="2700000" algn="ctr" rotWithShape="0">
                  <a:srgbClr val="C0C0C0">
                    <a:alpha val="80000"/>
                  </a:srgbClr>
                </a:outerShdw>
              </a:effectLst>
              <a:latin typeface="Impact"/>
              <a:cs typeface="B Titr" pitchFamily="2" charset="-78"/>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085850"/>
            <a:ext cx="8229600" cy="666750"/>
          </a:xfrm>
        </p:spPr>
        <p:txBody>
          <a:bodyPr/>
          <a:lstStyle/>
          <a:p>
            <a:pPr algn="r"/>
            <a:r>
              <a:rPr lang="ar-SA" sz="4900" b="1" dirty="0">
                <a:solidFill>
                  <a:srgbClr val="66FF33"/>
                </a:solidFill>
                <a:cs typeface="B Titr" pitchFamily="2" charset="-78"/>
              </a:rPr>
              <a:t>رویکرد پردازش اطلاعات </a:t>
            </a:r>
            <a:endParaRPr lang="en-US" sz="4900" dirty="0">
              <a:solidFill>
                <a:srgbClr val="66FF33"/>
              </a:solidFill>
              <a:cs typeface="B Titr" pitchFamily="2" charset="-78"/>
            </a:endParaRPr>
          </a:p>
        </p:txBody>
      </p:sp>
      <p:sp>
        <p:nvSpPr>
          <p:cNvPr id="12291" name="Rectangle 3"/>
          <p:cNvSpPr>
            <a:spLocks noGrp="1" noChangeArrowheads="1"/>
          </p:cNvSpPr>
          <p:nvPr>
            <p:ph idx="1"/>
          </p:nvPr>
        </p:nvSpPr>
        <p:spPr>
          <a:xfrm>
            <a:off x="914400" y="2362200"/>
            <a:ext cx="7924800" cy="4495800"/>
          </a:xfrm>
          <a:noFill/>
          <a:ln>
            <a:noFill/>
          </a:ln>
        </p:spPr>
        <p:txBody>
          <a:bodyPr/>
          <a:lstStyle/>
          <a:p>
            <a:pPr marL="571500" indent="-571500" algn="just">
              <a:lnSpc>
                <a:spcPct val="90000"/>
              </a:lnSpc>
              <a:buClr>
                <a:srgbClr val="FF0000"/>
              </a:buClr>
              <a:buSzPct val="83000"/>
              <a:buFont typeface="Wingdings" pitchFamily="2" charset="2"/>
              <a:buChar char=""/>
            </a:pPr>
            <a:r>
              <a:rPr lang="ar-SA" dirty="0">
                <a:solidFill>
                  <a:schemeClr val="tx1">
                    <a:lumMod val="75000"/>
                  </a:schemeClr>
                </a:solidFill>
                <a:cs typeface="B Mitra" pitchFamily="2" charset="-78"/>
              </a:rPr>
              <a:t>اطلاعات به عنوان درونداد به انسان ارائه می </a:t>
            </a:r>
            <a:r>
              <a:rPr lang="ar-SA" dirty="0" smtClean="0">
                <a:solidFill>
                  <a:schemeClr val="tx1">
                    <a:lumMod val="75000"/>
                  </a:schemeClr>
                </a:solidFill>
                <a:cs typeface="B Mitra" pitchFamily="2" charset="-78"/>
              </a:rPr>
              <a:t>شود.</a:t>
            </a:r>
            <a:r>
              <a:rPr lang="fa-IR" dirty="0" smtClean="0">
                <a:solidFill>
                  <a:schemeClr val="tx1">
                    <a:lumMod val="75000"/>
                  </a:schemeClr>
                </a:solidFill>
                <a:cs typeface="B Mitra" pitchFamily="2" charset="-78"/>
              </a:rPr>
              <a:t> </a:t>
            </a:r>
          </a:p>
          <a:p>
            <a:pPr marL="571500" indent="-571500" algn="just">
              <a:lnSpc>
                <a:spcPct val="90000"/>
              </a:lnSpc>
              <a:buClr>
                <a:srgbClr val="FF0000"/>
              </a:buClr>
              <a:buSzPct val="83000"/>
              <a:buFont typeface="Wingdings" pitchFamily="2" charset="2"/>
              <a:buChar char=""/>
            </a:pPr>
            <a:r>
              <a:rPr lang="fa-IR" dirty="0" smtClean="0">
                <a:solidFill>
                  <a:schemeClr val="tx1">
                    <a:lumMod val="75000"/>
                  </a:schemeClr>
                </a:solidFill>
                <a:cs typeface="B Mitra" pitchFamily="2" charset="-78"/>
              </a:rPr>
              <a:t> </a:t>
            </a:r>
            <a:r>
              <a:rPr lang="ar-SA" dirty="0" smtClean="0">
                <a:solidFill>
                  <a:schemeClr val="tx1">
                    <a:lumMod val="75000"/>
                  </a:schemeClr>
                </a:solidFill>
                <a:cs typeface="B Mitra" pitchFamily="2" charset="-78"/>
              </a:rPr>
              <a:t>در </a:t>
            </a:r>
            <a:r>
              <a:rPr lang="ar-SA" dirty="0">
                <a:solidFill>
                  <a:schemeClr val="tx1">
                    <a:lumMod val="75000"/>
                  </a:schemeClr>
                </a:solidFill>
                <a:cs typeface="B Mitra" pitchFamily="2" charset="-78"/>
              </a:rPr>
              <a:t>مراحل گوناگون</a:t>
            </a:r>
            <a:r>
              <a:rPr lang="fa-IR" dirty="0">
                <a:solidFill>
                  <a:schemeClr val="tx1">
                    <a:lumMod val="75000"/>
                  </a:schemeClr>
                </a:solidFill>
                <a:cs typeface="B Mitra" pitchFamily="2" charset="-78"/>
              </a:rPr>
              <a:t> </a:t>
            </a:r>
            <a:r>
              <a:rPr lang="ar-SA" dirty="0">
                <a:solidFill>
                  <a:schemeClr val="tx1">
                    <a:lumMod val="75000"/>
                  </a:schemeClr>
                </a:solidFill>
                <a:cs typeface="B Mitra" pitchFamily="2" charset="-78"/>
              </a:rPr>
              <a:t> پ</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ردازش </a:t>
            </a:r>
            <a:r>
              <a:rPr lang="ar-SA" dirty="0" smtClean="0">
                <a:solidFill>
                  <a:schemeClr val="tx1">
                    <a:lumMod val="75000"/>
                  </a:schemeClr>
                </a:solidFill>
                <a:cs typeface="B Mitra" pitchFamily="2" charset="-78"/>
              </a:rPr>
              <a:t>اطلاعات </a:t>
            </a:r>
            <a:r>
              <a:rPr lang="ar-SA" dirty="0">
                <a:solidFill>
                  <a:schemeClr val="tx1">
                    <a:lumMod val="75000"/>
                  </a:schemeClr>
                </a:solidFill>
                <a:cs typeface="B Mitra" pitchFamily="2" charset="-78"/>
              </a:rPr>
              <a:t>عملیات مختلفی روی این داده ها انجام می </a:t>
            </a:r>
            <a:r>
              <a:rPr lang="ar-SA" dirty="0" smtClean="0">
                <a:solidFill>
                  <a:schemeClr val="tx1">
                    <a:lumMod val="75000"/>
                  </a:schemeClr>
                </a:solidFill>
                <a:cs typeface="B Mitra" pitchFamily="2" charset="-78"/>
              </a:rPr>
              <a:t>شود.</a:t>
            </a:r>
            <a:r>
              <a:rPr lang="fa-IR" dirty="0" smtClean="0">
                <a:solidFill>
                  <a:schemeClr val="tx1">
                    <a:lumMod val="75000"/>
                  </a:schemeClr>
                </a:solidFill>
                <a:cs typeface="B Mitra" pitchFamily="2" charset="-78"/>
              </a:rPr>
              <a:t> </a:t>
            </a:r>
            <a:r>
              <a:rPr lang="ar-SA" dirty="0" smtClean="0">
                <a:solidFill>
                  <a:schemeClr val="tx1">
                    <a:lumMod val="75000"/>
                  </a:schemeClr>
                </a:solidFill>
                <a:cs typeface="B Mitra" pitchFamily="2" charset="-78"/>
              </a:rPr>
              <a:t> </a:t>
            </a:r>
            <a:r>
              <a:rPr lang="ar-SA" dirty="0">
                <a:solidFill>
                  <a:schemeClr val="tx1">
                    <a:lumMod val="75000"/>
                  </a:schemeClr>
                </a:solidFill>
                <a:cs typeface="B Mitra" pitchFamily="2" charset="-78"/>
              </a:rPr>
              <a:t>این ف</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رایندها نهایتا </a:t>
            </a:r>
            <a:r>
              <a:rPr lang="ar-SA" dirty="0" smtClean="0">
                <a:solidFill>
                  <a:schemeClr val="tx1">
                    <a:lumMod val="75000"/>
                  </a:schemeClr>
                </a:solidFill>
                <a:cs typeface="B Mitra" pitchFamily="2" charset="-78"/>
              </a:rPr>
              <a:t>به </a:t>
            </a:r>
            <a:r>
              <a:rPr lang="ar-SA" dirty="0">
                <a:solidFill>
                  <a:schemeClr val="tx1">
                    <a:lumMod val="75000"/>
                  </a:schemeClr>
                </a:solidFill>
                <a:cs typeface="B Mitra" pitchFamily="2" charset="-78"/>
              </a:rPr>
              <a:t>حرکات م</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اهرانه ای منجر می شود ک</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ه آن ه</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ا را ب</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ه عنوان ب</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رونداد دستگاه </a:t>
            </a:r>
            <a:r>
              <a:rPr lang="ar-SA" dirty="0" smtClean="0">
                <a:solidFill>
                  <a:schemeClr val="tx1">
                    <a:lumMod val="75000"/>
                  </a:schemeClr>
                </a:solidFill>
                <a:cs typeface="B Mitra" pitchFamily="2" charset="-78"/>
              </a:rPr>
              <a:t>حرکتی </a:t>
            </a:r>
            <a:r>
              <a:rPr lang="ar-SA" dirty="0">
                <a:solidFill>
                  <a:schemeClr val="tx1">
                    <a:lumMod val="75000"/>
                  </a:schemeClr>
                </a:solidFill>
                <a:cs typeface="B Mitra" pitchFamily="2" charset="-78"/>
              </a:rPr>
              <a:t>می </a:t>
            </a:r>
            <a:r>
              <a:rPr lang="ar-SA" dirty="0" smtClean="0">
                <a:solidFill>
                  <a:schemeClr val="tx1">
                    <a:lumMod val="75000"/>
                  </a:schemeClr>
                </a:solidFill>
                <a:cs typeface="B Mitra" pitchFamily="2" charset="-78"/>
              </a:rPr>
              <a:t>شناسیم. </a:t>
            </a:r>
            <a:endParaRPr lang="fa-IR" dirty="0" smtClean="0">
              <a:solidFill>
                <a:schemeClr val="tx1">
                  <a:lumMod val="75000"/>
                </a:schemeClr>
              </a:solidFill>
              <a:cs typeface="B Mitra" pitchFamily="2" charset="-78"/>
            </a:endParaRPr>
          </a:p>
          <a:p>
            <a:pPr marL="571500" indent="-571500" algn="just">
              <a:lnSpc>
                <a:spcPct val="90000"/>
              </a:lnSpc>
              <a:buClr>
                <a:srgbClr val="FF0000"/>
              </a:buClr>
              <a:buSzPct val="83000"/>
              <a:buFont typeface="Wingdings" pitchFamily="2" charset="2"/>
              <a:buChar char=""/>
            </a:pPr>
            <a:r>
              <a:rPr lang="ar-SA" dirty="0" smtClean="0">
                <a:solidFill>
                  <a:schemeClr val="tx1">
                    <a:lumMod val="75000"/>
                  </a:schemeClr>
                </a:solidFill>
                <a:cs typeface="B Mitra" pitchFamily="2" charset="-78"/>
              </a:rPr>
              <a:t>مراحل </a:t>
            </a:r>
            <a:r>
              <a:rPr lang="ar-SA" dirty="0">
                <a:solidFill>
                  <a:schemeClr val="tx1">
                    <a:lumMod val="75000"/>
                  </a:schemeClr>
                </a:solidFill>
                <a:cs typeface="B Mitra" pitchFamily="2" charset="-78"/>
              </a:rPr>
              <a:t>مشخصی از پردازش اطلاعات وجود دارد</a:t>
            </a:r>
            <a:r>
              <a:rPr lang="fa-IR" dirty="0">
                <a:solidFill>
                  <a:schemeClr val="tx1">
                    <a:lumMod val="75000"/>
                  </a:schemeClr>
                </a:solidFill>
                <a:cs typeface="B Mitra" pitchFamily="2" charset="-78"/>
              </a:rPr>
              <a:t> </a:t>
            </a:r>
            <a:r>
              <a:rPr lang="ar-SA" dirty="0">
                <a:solidFill>
                  <a:schemeClr val="tx1">
                    <a:lumMod val="75000"/>
                  </a:schemeClr>
                </a:solidFill>
                <a:cs typeface="B Mitra" pitchFamily="2" charset="-78"/>
              </a:rPr>
              <a:t> ک</a:t>
            </a:r>
            <a:r>
              <a:rPr lang="fa-IR" dirty="0">
                <a:solidFill>
                  <a:schemeClr val="tx1">
                    <a:lumMod val="75000"/>
                  </a:schemeClr>
                </a:solidFill>
                <a:cs typeface="B Mitra" pitchFamily="2" charset="-78"/>
              </a:rPr>
              <a:t>ـ</a:t>
            </a:r>
            <a:r>
              <a:rPr lang="ar-SA" dirty="0">
                <a:solidFill>
                  <a:schemeClr val="tx1">
                    <a:lumMod val="75000"/>
                  </a:schemeClr>
                </a:solidFill>
                <a:cs typeface="B Mitra" pitchFamily="2" charset="-78"/>
              </a:rPr>
              <a:t>ه داده </a:t>
            </a:r>
            <a:r>
              <a:rPr lang="ar-SA" dirty="0" smtClean="0">
                <a:solidFill>
                  <a:schemeClr val="tx1">
                    <a:lumMod val="75000"/>
                  </a:schemeClr>
                </a:solidFill>
                <a:cs typeface="B Mitra" pitchFamily="2" charset="-78"/>
              </a:rPr>
              <a:t>ها </a:t>
            </a:r>
            <a:r>
              <a:rPr lang="ar-SA" dirty="0">
                <a:solidFill>
                  <a:schemeClr val="tx1">
                    <a:lumMod val="75000"/>
                  </a:schemeClr>
                </a:solidFill>
                <a:cs typeface="B Mitra" pitchFamily="2" charset="-78"/>
              </a:rPr>
              <a:t>در سر راه خود از درونداد تا برونداد باید از این مراحل بگذرند . این مراحل به </a:t>
            </a:r>
            <a:r>
              <a:rPr lang="ar-SA" dirty="0" smtClean="0">
                <a:solidFill>
                  <a:schemeClr val="tx1">
                    <a:lumMod val="75000"/>
                  </a:schemeClr>
                </a:solidFill>
                <a:cs typeface="B Mitra" pitchFamily="2" charset="-78"/>
              </a:rPr>
              <a:t>شرح </a:t>
            </a:r>
            <a:r>
              <a:rPr lang="ar-SA" dirty="0">
                <a:solidFill>
                  <a:schemeClr val="tx1">
                    <a:lumMod val="75000"/>
                  </a:schemeClr>
                </a:solidFill>
                <a:cs typeface="B Mitra" pitchFamily="2" charset="-78"/>
              </a:rPr>
              <a:t>زیر است :</a:t>
            </a:r>
            <a:endParaRPr lang="en-US" dirty="0">
              <a:solidFill>
                <a:schemeClr val="tx1">
                  <a:lumMod val="75000"/>
                </a:schemeClr>
              </a:solidFill>
              <a:cs typeface="B Mitra" pitchFamily="2" charset="-78"/>
            </a:endParaRPr>
          </a:p>
          <a:p>
            <a:pPr marL="571500" indent="-571500" algn="just">
              <a:buFont typeface="Wingdings" pitchFamily="2" charset="2"/>
              <a:buNone/>
            </a:pPr>
            <a:r>
              <a:rPr lang="fa-IR" sz="2400" b="1" dirty="0" smtClean="0">
                <a:solidFill>
                  <a:srgbClr val="7030A0"/>
                </a:solidFill>
                <a:cs typeface="B Zar" pitchFamily="2" charset="-78"/>
              </a:rPr>
              <a:t>        1- </a:t>
            </a:r>
            <a:r>
              <a:rPr lang="ar-SA" sz="2400" b="1" dirty="0">
                <a:solidFill>
                  <a:srgbClr val="7030A0"/>
                </a:solidFill>
                <a:cs typeface="B Zar" pitchFamily="2" charset="-78"/>
              </a:rPr>
              <a:t>شناسایی محرک </a:t>
            </a:r>
            <a:endParaRPr lang="fa-IR" sz="2400" b="1" dirty="0">
              <a:solidFill>
                <a:srgbClr val="7030A0"/>
              </a:solidFill>
              <a:cs typeface="B Zar" pitchFamily="2" charset="-78"/>
            </a:endParaRPr>
          </a:p>
          <a:p>
            <a:pPr marL="571500" indent="-571500" algn="just">
              <a:buFont typeface="Wingdings" pitchFamily="2" charset="2"/>
              <a:buNone/>
            </a:pPr>
            <a:r>
              <a:rPr lang="fa-IR" sz="2400" b="1" dirty="0" smtClean="0">
                <a:solidFill>
                  <a:srgbClr val="7030A0"/>
                </a:solidFill>
                <a:cs typeface="B Zar" pitchFamily="2" charset="-78"/>
              </a:rPr>
              <a:t>        2- </a:t>
            </a:r>
            <a:r>
              <a:rPr lang="ar-SA" sz="2400" b="1" dirty="0">
                <a:solidFill>
                  <a:srgbClr val="7030A0"/>
                </a:solidFill>
                <a:cs typeface="B Zar" pitchFamily="2" charset="-78"/>
              </a:rPr>
              <a:t>گزینش پاسخ </a:t>
            </a:r>
            <a:endParaRPr lang="fa-IR" sz="2400" b="1" dirty="0">
              <a:solidFill>
                <a:srgbClr val="7030A0"/>
              </a:solidFill>
              <a:cs typeface="B Zar" pitchFamily="2" charset="-78"/>
            </a:endParaRPr>
          </a:p>
          <a:p>
            <a:pPr marL="571500" indent="-571500" algn="just">
              <a:buFont typeface="Wingdings" pitchFamily="2" charset="2"/>
              <a:buNone/>
            </a:pPr>
            <a:r>
              <a:rPr lang="fa-IR" sz="2400" b="1" dirty="0" smtClean="0">
                <a:solidFill>
                  <a:srgbClr val="7030A0"/>
                </a:solidFill>
                <a:cs typeface="B Zar" pitchFamily="2" charset="-78"/>
              </a:rPr>
              <a:t>       3- </a:t>
            </a:r>
            <a:r>
              <a:rPr lang="ar-SA" sz="2400" b="1" dirty="0">
                <a:solidFill>
                  <a:srgbClr val="7030A0"/>
                </a:solidFill>
                <a:cs typeface="B Zar" pitchFamily="2" charset="-78"/>
              </a:rPr>
              <a:t>برنامه ریزی پاسخ</a:t>
            </a:r>
            <a:endParaRPr lang="en-US" sz="2400" b="1" dirty="0">
              <a:solidFill>
                <a:srgbClr val="7030A0"/>
              </a:solidFill>
              <a:cs typeface="B Zar" pitchFamily="2" charset="-78"/>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762000"/>
            <a:ext cx="8229600" cy="1143000"/>
          </a:xfrm>
        </p:spPr>
        <p:txBody>
          <a:bodyPr/>
          <a:lstStyle/>
          <a:p>
            <a:pPr algn="r"/>
            <a:r>
              <a:rPr lang="ar-SA" sz="5100" b="1" dirty="0">
                <a:solidFill>
                  <a:srgbClr val="66FF33"/>
                </a:solidFill>
                <a:cs typeface="B Titr" pitchFamily="2" charset="-78"/>
              </a:rPr>
              <a:t>مراحل پردازش </a:t>
            </a:r>
            <a:r>
              <a:rPr lang="ar-SA" sz="5100" b="1" dirty="0" smtClean="0">
                <a:solidFill>
                  <a:srgbClr val="66FF33"/>
                </a:solidFill>
                <a:cs typeface="B Titr" pitchFamily="2" charset="-78"/>
              </a:rPr>
              <a:t>اطلاعات</a:t>
            </a:r>
            <a:r>
              <a:rPr lang="fa-IR" sz="5100" b="1" dirty="0" smtClean="0">
                <a:solidFill>
                  <a:srgbClr val="66FF33"/>
                </a:solidFill>
                <a:cs typeface="B Titr" pitchFamily="2" charset="-78"/>
              </a:rPr>
              <a:t/>
            </a:r>
            <a:br>
              <a:rPr lang="fa-IR" sz="5100" b="1" dirty="0" smtClean="0">
                <a:solidFill>
                  <a:srgbClr val="66FF33"/>
                </a:solidFill>
                <a:cs typeface="B Titr" pitchFamily="2" charset="-78"/>
              </a:rPr>
            </a:br>
            <a:r>
              <a:rPr lang="ar-SA" sz="2800" dirty="0" smtClean="0">
                <a:solidFill>
                  <a:srgbClr val="FF0000"/>
                </a:solidFill>
                <a:cs typeface="B Mitra" pitchFamily="2" charset="-78"/>
              </a:rPr>
              <a:t>مرحله شناسایی محرک</a:t>
            </a:r>
            <a:endParaRPr lang="en-US" sz="5100" b="1" dirty="0">
              <a:solidFill>
                <a:srgbClr val="66FF33"/>
              </a:solidFill>
              <a:cs typeface="B Titr" pitchFamily="2" charset="-78"/>
            </a:endParaRPr>
          </a:p>
        </p:txBody>
      </p:sp>
      <p:sp>
        <p:nvSpPr>
          <p:cNvPr id="25603" name="Rectangle 3"/>
          <p:cNvSpPr>
            <a:spLocks noGrp="1" noChangeArrowheads="1"/>
          </p:cNvSpPr>
          <p:nvPr>
            <p:ph idx="1"/>
          </p:nvPr>
        </p:nvSpPr>
        <p:spPr>
          <a:xfrm>
            <a:off x="3962400" y="2514600"/>
            <a:ext cx="4800600" cy="3733800"/>
          </a:xfrm>
        </p:spPr>
        <p:txBody>
          <a:bodyPr/>
          <a:lstStyle/>
          <a:p>
            <a:pPr marL="0" indent="0" algn="just">
              <a:lnSpc>
                <a:spcPct val="80000"/>
              </a:lnSpc>
              <a:buFont typeface="Wingdings" pitchFamily="2" charset="2"/>
              <a:buNone/>
            </a:pPr>
            <a:r>
              <a:rPr lang="ar-SA" sz="3600" b="1" dirty="0" smtClean="0">
                <a:solidFill>
                  <a:schemeClr val="tx1">
                    <a:lumMod val="75000"/>
                  </a:schemeClr>
                </a:solidFill>
                <a:cs typeface="B Mitra" pitchFamily="2" charset="-78"/>
              </a:rPr>
              <a:t>آیا </a:t>
            </a:r>
            <a:r>
              <a:rPr lang="ar-SA" sz="3600" b="1" dirty="0">
                <a:solidFill>
                  <a:schemeClr val="tx1">
                    <a:lumMod val="75000"/>
                  </a:schemeClr>
                </a:solidFill>
                <a:cs typeface="B Mitra" pitchFamily="2" charset="-78"/>
              </a:rPr>
              <a:t>محرکی ارائه شده یا نه و اینکه چنانچه محرک ارائه شده ب</a:t>
            </a:r>
            <a:r>
              <a:rPr lang="fa-IR" sz="3600" b="1" dirty="0">
                <a:solidFill>
                  <a:schemeClr val="tx1">
                    <a:lumMod val="75000"/>
                  </a:schemeClr>
                </a:solidFill>
                <a:cs typeface="B Mitra" pitchFamily="2" charset="-78"/>
              </a:rPr>
              <a:t>ـ</a:t>
            </a:r>
            <a:r>
              <a:rPr lang="ar-SA" sz="3600" b="1" dirty="0" smtClean="0">
                <a:solidFill>
                  <a:schemeClr val="tx1">
                    <a:lumMod val="75000"/>
                  </a:schemeClr>
                </a:solidFill>
                <a:cs typeface="B Mitra" pitchFamily="2" charset="-78"/>
              </a:rPr>
              <a:t>اشد</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آن </a:t>
            </a:r>
            <a:r>
              <a:rPr lang="ar-SA" sz="3600" b="1" dirty="0">
                <a:solidFill>
                  <a:schemeClr val="tx1">
                    <a:lumMod val="75000"/>
                  </a:schemeClr>
                </a:solidFill>
                <a:cs typeface="B Mitra" pitchFamily="2" charset="-78"/>
              </a:rPr>
              <a:t>را شناسایی </a:t>
            </a:r>
            <a:r>
              <a:rPr lang="ar-SA" sz="3600" b="1" dirty="0" smtClean="0">
                <a:solidFill>
                  <a:schemeClr val="tx1">
                    <a:lumMod val="75000"/>
                  </a:schemeClr>
                </a:solidFill>
                <a:cs typeface="B Mitra" pitchFamily="2" charset="-78"/>
              </a:rPr>
              <a:t>کند. </a:t>
            </a:r>
            <a:endParaRPr lang="en-US" sz="3600" b="1" dirty="0">
              <a:solidFill>
                <a:schemeClr val="tx1">
                  <a:lumMod val="75000"/>
                </a:schemeClr>
              </a:solidFill>
              <a:cs typeface="B Mitra" pitchFamily="2" charset="-78"/>
            </a:endParaRPr>
          </a:p>
          <a:p>
            <a:pPr marL="0" indent="0" algn="just">
              <a:lnSpc>
                <a:spcPct val="80000"/>
              </a:lnSpc>
              <a:buFont typeface="Wingdings" pitchFamily="2" charset="2"/>
              <a:buNone/>
            </a:pPr>
            <a:r>
              <a:rPr lang="fa-IR" sz="3600" b="1" dirty="0" smtClean="0">
                <a:solidFill>
                  <a:schemeClr val="tx1">
                    <a:lumMod val="75000"/>
                  </a:schemeClr>
                </a:solidFill>
                <a:cs typeface="B Mitra" pitchFamily="2" charset="-78"/>
              </a:rPr>
              <a:t>محرک ها از </a:t>
            </a:r>
            <a:r>
              <a:rPr lang="ar-SA" sz="3600" b="1" dirty="0" smtClean="0">
                <a:solidFill>
                  <a:schemeClr val="tx1">
                    <a:lumMod val="75000"/>
                  </a:schemeClr>
                </a:solidFill>
                <a:cs typeface="B Mitra" pitchFamily="2" charset="-78"/>
              </a:rPr>
              <a:t>محیط </a:t>
            </a:r>
            <a:r>
              <a:rPr lang="ar-SA" sz="3600" b="1" dirty="0">
                <a:solidFill>
                  <a:schemeClr val="tx1">
                    <a:lumMod val="75000"/>
                  </a:schemeClr>
                </a:solidFill>
                <a:cs typeface="B Mitra" pitchFamily="2" charset="-78"/>
              </a:rPr>
              <a:t>به وسیله منابع مختلفی مانند : بینایی ، شنوایی ، لامسه ، گیرنده های ح</a:t>
            </a:r>
            <a:r>
              <a:rPr lang="fa-IR" sz="3600" b="1" dirty="0">
                <a:solidFill>
                  <a:schemeClr val="tx1">
                    <a:lumMod val="75000"/>
                  </a:schemeClr>
                </a:solidFill>
                <a:cs typeface="B Mitra" pitchFamily="2" charset="-78"/>
              </a:rPr>
              <a:t>ـ</a:t>
            </a:r>
            <a:r>
              <a:rPr lang="ar-SA" sz="3600" b="1" dirty="0">
                <a:solidFill>
                  <a:schemeClr val="tx1">
                    <a:lumMod val="75000"/>
                  </a:schemeClr>
                </a:solidFill>
                <a:cs typeface="B Mitra" pitchFamily="2" charset="-78"/>
              </a:rPr>
              <a:t>رکتی و </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بویایی </a:t>
            </a:r>
            <a:r>
              <a:rPr lang="fa-IR" sz="3600" b="1" dirty="0" smtClean="0">
                <a:solidFill>
                  <a:schemeClr val="tx1">
                    <a:lumMod val="75000"/>
                  </a:schemeClr>
                </a:solidFill>
                <a:cs typeface="B Mitra" pitchFamily="2" charset="-78"/>
              </a:rPr>
              <a:t> دریافت    </a:t>
            </a:r>
            <a:r>
              <a:rPr lang="ar-SA" sz="3600" b="1" dirty="0" smtClean="0">
                <a:solidFill>
                  <a:schemeClr val="tx1">
                    <a:lumMod val="75000"/>
                  </a:schemeClr>
                </a:solidFill>
                <a:cs typeface="B Mitra" pitchFamily="2" charset="-78"/>
              </a:rPr>
              <a:t>می</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شوند</a:t>
            </a:r>
            <a:endParaRPr lang="fa-IR" sz="3600" b="1" dirty="0">
              <a:solidFill>
                <a:schemeClr val="tx1">
                  <a:lumMod val="75000"/>
                </a:schemeClr>
              </a:solidFill>
              <a:cs typeface="B Mitra" pitchFamily="2" charset="-78"/>
            </a:endParaRPr>
          </a:p>
          <a:p>
            <a:pPr marL="0" indent="0" algn="just">
              <a:lnSpc>
                <a:spcPct val="80000"/>
              </a:lnSpc>
              <a:buFont typeface="Wingdings" pitchFamily="2" charset="2"/>
              <a:buNone/>
            </a:pPr>
            <a:endParaRPr lang="fa-IR" sz="2000" b="1" dirty="0">
              <a:solidFill>
                <a:srgbClr val="FF0000"/>
              </a:solidFill>
              <a:cs typeface="B Mitra" pitchFamily="2" charset="-78"/>
            </a:endParaRPr>
          </a:p>
        </p:txBody>
      </p:sp>
      <p:pic>
        <p:nvPicPr>
          <p:cNvPr id="128002" name="Picture 2" descr="http://t1.gstatic.com/images?q=tbn:ANd9GcRgcfbqLq-trJUntdRB4mgztZjG0opVKYC5fZkLJZ8-vuWBPMEzog">
            <a:hlinkClick r:id="rId2"/>
          </p:cNvPr>
          <p:cNvPicPr>
            <a:picLocks noChangeAspect="1" noChangeArrowheads="1"/>
          </p:cNvPicPr>
          <p:nvPr/>
        </p:nvPicPr>
        <p:blipFill>
          <a:blip r:embed="rId3"/>
          <a:srcRect/>
          <a:stretch>
            <a:fillRect/>
          </a:stretch>
        </p:blipFill>
        <p:spPr bwMode="auto">
          <a:xfrm>
            <a:off x="838200" y="2667000"/>
            <a:ext cx="2740526" cy="3749040"/>
          </a:xfrm>
          <a:prstGeom prst="rect">
            <a:avLst/>
          </a:prstGeom>
          <a:noFill/>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762000"/>
            <a:ext cx="8229600" cy="1143000"/>
          </a:xfrm>
        </p:spPr>
        <p:txBody>
          <a:bodyPr/>
          <a:lstStyle/>
          <a:p>
            <a:pPr algn="r"/>
            <a:r>
              <a:rPr lang="ar-SA" sz="5100" b="1" dirty="0">
                <a:solidFill>
                  <a:srgbClr val="66FF33"/>
                </a:solidFill>
                <a:cs typeface="B Titr" pitchFamily="2" charset="-78"/>
              </a:rPr>
              <a:t>مراحل پردازش </a:t>
            </a:r>
            <a:r>
              <a:rPr lang="ar-SA" sz="5100" b="1" dirty="0" smtClean="0">
                <a:solidFill>
                  <a:srgbClr val="66FF33"/>
                </a:solidFill>
                <a:cs typeface="B Titr" pitchFamily="2" charset="-78"/>
              </a:rPr>
              <a:t>اطلاعات</a:t>
            </a:r>
            <a:r>
              <a:rPr lang="fa-IR" sz="5100" b="1" dirty="0" smtClean="0">
                <a:solidFill>
                  <a:srgbClr val="66FF33"/>
                </a:solidFill>
                <a:cs typeface="B Titr" pitchFamily="2" charset="-78"/>
              </a:rPr>
              <a:t/>
            </a:r>
            <a:br>
              <a:rPr lang="fa-IR" sz="5100" b="1" dirty="0" smtClean="0">
                <a:solidFill>
                  <a:srgbClr val="66FF33"/>
                </a:solidFill>
                <a:cs typeface="B Titr" pitchFamily="2" charset="-78"/>
              </a:rPr>
            </a:br>
            <a:r>
              <a:rPr lang="ar-SA" sz="2800" dirty="0" smtClean="0">
                <a:solidFill>
                  <a:srgbClr val="FF0000"/>
                </a:solidFill>
                <a:cs typeface="B Mitra" pitchFamily="2" charset="-78"/>
              </a:rPr>
              <a:t>مرحله گزینش </a:t>
            </a:r>
            <a:r>
              <a:rPr lang="fa-IR" sz="2800" dirty="0" smtClean="0">
                <a:solidFill>
                  <a:srgbClr val="FF0000"/>
                </a:solidFill>
                <a:cs typeface="B Mitra" pitchFamily="2" charset="-78"/>
              </a:rPr>
              <a:t>–</a:t>
            </a:r>
            <a:r>
              <a:rPr lang="ar-SA" sz="2800" dirty="0" smtClean="0">
                <a:solidFill>
                  <a:srgbClr val="FF0000"/>
                </a:solidFill>
                <a:cs typeface="B Mitra" pitchFamily="2" charset="-78"/>
              </a:rPr>
              <a:t> پاسخ </a:t>
            </a:r>
            <a:endParaRPr lang="en-US" sz="5100" b="1" dirty="0">
              <a:solidFill>
                <a:srgbClr val="66FF33"/>
              </a:solidFill>
              <a:cs typeface="B Titr" pitchFamily="2" charset="-78"/>
            </a:endParaRPr>
          </a:p>
        </p:txBody>
      </p:sp>
      <p:sp>
        <p:nvSpPr>
          <p:cNvPr id="25603" name="Rectangle 3"/>
          <p:cNvSpPr>
            <a:spLocks noGrp="1" noChangeArrowheads="1"/>
          </p:cNvSpPr>
          <p:nvPr>
            <p:ph idx="1"/>
          </p:nvPr>
        </p:nvSpPr>
        <p:spPr>
          <a:xfrm>
            <a:off x="990600" y="2133600"/>
            <a:ext cx="7848600" cy="4419600"/>
          </a:xfrm>
        </p:spPr>
        <p:txBody>
          <a:bodyPr/>
          <a:lstStyle/>
          <a:p>
            <a:pPr marL="0" indent="0" algn="just">
              <a:lnSpc>
                <a:spcPct val="80000"/>
              </a:lnSpc>
              <a:buFont typeface="Wingdings" pitchFamily="2" charset="2"/>
              <a:buNone/>
            </a:pPr>
            <a:endParaRPr lang="fa-IR" sz="1800" b="1" dirty="0">
              <a:solidFill>
                <a:srgbClr val="FF0000"/>
              </a:solidFill>
              <a:cs typeface="B Mitra" pitchFamily="2" charset="-78"/>
            </a:endParaRPr>
          </a:p>
          <a:p>
            <a:pPr marL="0" indent="0" algn="just">
              <a:lnSpc>
                <a:spcPct val="80000"/>
              </a:lnSpc>
              <a:buFont typeface="Wingdings" pitchFamily="2" charset="2"/>
              <a:buNone/>
            </a:pPr>
            <a:r>
              <a:rPr lang="ar-SA" sz="3200" b="1" dirty="0" smtClean="0">
                <a:solidFill>
                  <a:schemeClr val="tx1">
                    <a:lumMod val="75000"/>
                  </a:schemeClr>
                </a:solidFill>
                <a:cs typeface="B Mitra" pitchFamily="2" charset="-78"/>
              </a:rPr>
              <a:t>در </a:t>
            </a:r>
            <a:r>
              <a:rPr lang="ar-SA" sz="3200" b="1" dirty="0">
                <a:solidFill>
                  <a:schemeClr val="tx1">
                    <a:lumMod val="75000"/>
                  </a:schemeClr>
                </a:solidFill>
                <a:cs typeface="B Mitra" pitchFamily="2" charset="-78"/>
              </a:rPr>
              <a:t>مرحله گزینش </a:t>
            </a:r>
            <a:r>
              <a:rPr lang="fa-IR" sz="3200" b="1" dirty="0">
                <a:solidFill>
                  <a:schemeClr val="tx1">
                    <a:lumMod val="75000"/>
                  </a:schemeClr>
                </a:solidFill>
                <a:latin typeface="Arial"/>
                <a:cs typeface="B Mitra" pitchFamily="2" charset="-78"/>
              </a:rPr>
              <a:t>–</a:t>
            </a:r>
            <a:r>
              <a:rPr lang="ar-SA" sz="3200" b="1" dirty="0">
                <a:solidFill>
                  <a:schemeClr val="tx1">
                    <a:lumMod val="75000"/>
                  </a:schemeClr>
                </a:solidFill>
                <a:cs typeface="B Mitra" pitchFamily="2" charset="-78"/>
              </a:rPr>
              <a:t> پاسخ با توجه به شرایط محیطی ، وظیفه تصمیم گیری درباره ن</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وع </a:t>
            </a:r>
            <a:r>
              <a:rPr lang="ar-SA" sz="3200" b="1" dirty="0" smtClean="0">
                <a:solidFill>
                  <a:schemeClr val="tx1">
                    <a:lumMod val="75000"/>
                  </a:schemeClr>
                </a:solidFill>
                <a:cs typeface="B Mitra" pitchFamily="2" charset="-78"/>
              </a:rPr>
              <a:t>حرکت </a:t>
            </a:r>
            <a:r>
              <a:rPr lang="ar-SA" sz="3200" b="1" dirty="0">
                <a:solidFill>
                  <a:schemeClr val="tx1">
                    <a:lumMod val="75000"/>
                  </a:schemeClr>
                </a:solidFill>
                <a:cs typeface="B Mitra" pitchFamily="2" charset="-78"/>
              </a:rPr>
              <a:t>است : در این مرحله از بین حرکات ممکن یک حرکت انتخاب م</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ی شود ، م</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انند </a:t>
            </a:r>
            <a:r>
              <a:rPr lang="ar-SA" sz="3200" b="1" dirty="0" smtClean="0">
                <a:solidFill>
                  <a:schemeClr val="tx1">
                    <a:lumMod val="75000"/>
                  </a:schemeClr>
                </a:solidFill>
                <a:cs typeface="B Mitra" pitchFamily="2" charset="-78"/>
              </a:rPr>
              <a:t>پاس </a:t>
            </a:r>
            <a:r>
              <a:rPr lang="ar-SA" sz="3200" b="1" dirty="0">
                <a:solidFill>
                  <a:schemeClr val="tx1">
                    <a:lumMod val="75000"/>
                  </a:schemeClr>
                </a:solidFill>
                <a:cs typeface="B Mitra" pitchFamily="2" charset="-78"/>
              </a:rPr>
              <a:t>دادن یا شوت کردن به طرف حلقه </a:t>
            </a:r>
            <a:r>
              <a:rPr lang="ar-SA" sz="3200" b="1" dirty="0" smtClean="0">
                <a:solidFill>
                  <a:schemeClr val="tx1">
                    <a:lumMod val="75000"/>
                  </a:schemeClr>
                </a:solidFill>
                <a:cs typeface="B Mitra" pitchFamily="2" charset="-78"/>
              </a:rPr>
              <a:t>.</a:t>
            </a:r>
            <a:endParaRPr lang="fa-IR" sz="3200" b="1" dirty="0" smtClean="0">
              <a:solidFill>
                <a:schemeClr val="tx1">
                  <a:lumMod val="75000"/>
                </a:schemeClr>
              </a:solidFill>
              <a:cs typeface="B Mitra" pitchFamily="2" charset="-78"/>
            </a:endParaRPr>
          </a:p>
        </p:txBody>
      </p:sp>
      <p:pic>
        <p:nvPicPr>
          <p:cNvPr id="2050" name="Picture 2" descr="http://t0.gstatic.com/images?q=tbn:ANd9GcRO0jOr3HiX1XUTy7s0SU4J9xTjnl3PvqIHcFl5fQ16jNRf0Kx9Aw">
            <a:hlinkClick r:id="rId2"/>
          </p:cNvPr>
          <p:cNvPicPr>
            <a:picLocks noChangeAspect="1" noChangeArrowheads="1"/>
          </p:cNvPicPr>
          <p:nvPr/>
        </p:nvPicPr>
        <p:blipFill>
          <a:blip r:embed="rId3">
            <a:lum/>
          </a:blip>
          <a:srcRect l="22714" r="24714"/>
          <a:stretch>
            <a:fillRect/>
          </a:stretch>
        </p:blipFill>
        <p:spPr bwMode="auto">
          <a:xfrm>
            <a:off x="1524000" y="4718602"/>
            <a:ext cx="1600200" cy="2139398"/>
          </a:xfrm>
          <a:prstGeom prst="rect">
            <a:avLst/>
          </a:prstGeom>
          <a:noFill/>
        </p:spPr>
      </p:pic>
      <p:pic>
        <p:nvPicPr>
          <p:cNvPr id="2052" name="Picture 4" descr="http://t0.gstatic.com/images?q=tbn:ANd9GcQc2MWJFcYzgLqI3rZPvAWPpN1i8Cxnl0NYXl1UkEHzp7VMAwLa">
            <a:hlinkClick r:id="rId4"/>
          </p:cNvPr>
          <p:cNvPicPr>
            <a:picLocks noChangeAspect="1" noChangeArrowheads="1"/>
          </p:cNvPicPr>
          <p:nvPr/>
        </p:nvPicPr>
        <p:blipFill>
          <a:blip r:embed="rId5"/>
          <a:srcRect/>
          <a:stretch>
            <a:fillRect/>
          </a:stretch>
        </p:blipFill>
        <p:spPr bwMode="auto">
          <a:xfrm>
            <a:off x="4038600" y="4801953"/>
            <a:ext cx="3657599" cy="2056047"/>
          </a:xfrm>
          <a:prstGeom prst="rect">
            <a:avLst/>
          </a:prstGeom>
          <a:noFill/>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762000"/>
            <a:ext cx="8229600" cy="1143000"/>
          </a:xfrm>
        </p:spPr>
        <p:txBody>
          <a:bodyPr/>
          <a:lstStyle/>
          <a:p>
            <a:pPr algn="r"/>
            <a:r>
              <a:rPr lang="ar-SA" sz="5100" b="1" dirty="0">
                <a:solidFill>
                  <a:srgbClr val="66FF33"/>
                </a:solidFill>
                <a:cs typeface="B Titr" pitchFamily="2" charset="-78"/>
              </a:rPr>
              <a:t>مراحل پردازش </a:t>
            </a:r>
            <a:r>
              <a:rPr lang="ar-SA" sz="5100" b="1" dirty="0" smtClean="0">
                <a:solidFill>
                  <a:srgbClr val="66FF33"/>
                </a:solidFill>
                <a:cs typeface="B Titr" pitchFamily="2" charset="-78"/>
              </a:rPr>
              <a:t>اطلاعات</a:t>
            </a:r>
            <a:r>
              <a:rPr lang="fa-IR" sz="5100" b="1" dirty="0" smtClean="0">
                <a:solidFill>
                  <a:srgbClr val="66FF33"/>
                </a:solidFill>
                <a:cs typeface="B Titr" pitchFamily="2" charset="-78"/>
              </a:rPr>
              <a:t/>
            </a:r>
            <a:br>
              <a:rPr lang="fa-IR" sz="5100" b="1" dirty="0" smtClean="0">
                <a:solidFill>
                  <a:srgbClr val="66FF33"/>
                </a:solidFill>
                <a:cs typeface="B Titr" pitchFamily="2" charset="-78"/>
              </a:rPr>
            </a:br>
            <a:r>
              <a:rPr lang="ar-SA" sz="2800" dirty="0" smtClean="0">
                <a:solidFill>
                  <a:srgbClr val="FF0000"/>
                </a:solidFill>
                <a:cs typeface="B Mitra" pitchFamily="2" charset="-78"/>
              </a:rPr>
              <a:t>مرحله برنامه ریزی </a:t>
            </a:r>
            <a:r>
              <a:rPr lang="fa-IR" sz="2800" dirty="0" smtClean="0">
                <a:solidFill>
                  <a:srgbClr val="FF0000"/>
                </a:solidFill>
                <a:cs typeface="B Mitra" pitchFamily="2" charset="-78"/>
              </a:rPr>
              <a:t>–</a:t>
            </a:r>
            <a:r>
              <a:rPr lang="ar-SA" sz="2800" dirty="0" smtClean="0">
                <a:solidFill>
                  <a:srgbClr val="FF0000"/>
                </a:solidFill>
                <a:cs typeface="B Mitra" pitchFamily="2" charset="-78"/>
              </a:rPr>
              <a:t> پاسخ </a:t>
            </a:r>
            <a:endParaRPr lang="en-US" sz="5100" b="1" dirty="0">
              <a:solidFill>
                <a:srgbClr val="66FF33"/>
              </a:solidFill>
              <a:cs typeface="B Titr" pitchFamily="2" charset="-78"/>
            </a:endParaRPr>
          </a:p>
        </p:txBody>
      </p:sp>
      <p:sp>
        <p:nvSpPr>
          <p:cNvPr id="25603" name="Rectangle 3"/>
          <p:cNvSpPr>
            <a:spLocks noGrp="1" noChangeArrowheads="1"/>
          </p:cNvSpPr>
          <p:nvPr>
            <p:ph idx="1"/>
          </p:nvPr>
        </p:nvSpPr>
        <p:spPr>
          <a:xfrm>
            <a:off x="4876800" y="2438400"/>
            <a:ext cx="3810000" cy="4419600"/>
          </a:xfrm>
        </p:spPr>
        <p:txBody>
          <a:bodyPr/>
          <a:lstStyle/>
          <a:p>
            <a:pPr marL="0" indent="0" algn="just">
              <a:lnSpc>
                <a:spcPct val="80000"/>
              </a:lnSpc>
              <a:buFont typeface="Wingdings" pitchFamily="2" charset="2"/>
              <a:buNone/>
            </a:pPr>
            <a:endParaRPr lang="fa-IR" sz="2400" dirty="0">
              <a:solidFill>
                <a:srgbClr val="FF0000"/>
              </a:solidFill>
              <a:cs typeface="B Mitra" pitchFamily="2" charset="-78"/>
            </a:endParaRPr>
          </a:p>
          <a:p>
            <a:pPr marL="0" indent="0" algn="just">
              <a:buFont typeface="Wingdings" pitchFamily="2" charset="2"/>
              <a:buNone/>
            </a:pPr>
            <a:r>
              <a:rPr lang="ar-SA" sz="3600" b="1" dirty="0" smtClean="0">
                <a:solidFill>
                  <a:schemeClr val="tx1">
                    <a:lumMod val="75000"/>
                  </a:schemeClr>
                </a:solidFill>
                <a:cs typeface="B Mitra" pitchFamily="2" charset="-78"/>
              </a:rPr>
              <a:t>بلافاصله </a:t>
            </a:r>
            <a:r>
              <a:rPr lang="ar-SA" sz="3600" b="1" dirty="0">
                <a:solidFill>
                  <a:schemeClr val="tx1">
                    <a:lumMod val="75000"/>
                  </a:schemeClr>
                </a:solidFill>
                <a:cs typeface="B Mitra" pitchFamily="2" charset="-78"/>
              </a:rPr>
              <a:t>بعد از تصمیم گیری درباره نوع حرکت آغاز می </a:t>
            </a:r>
            <a:r>
              <a:rPr lang="ar-SA" sz="3600" b="1" dirty="0" smtClean="0">
                <a:solidFill>
                  <a:schemeClr val="tx1">
                    <a:lumMod val="75000"/>
                  </a:schemeClr>
                </a:solidFill>
                <a:cs typeface="B Mitra" pitchFamily="2" charset="-78"/>
              </a:rPr>
              <a:t>شود.</a:t>
            </a:r>
            <a:endParaRPr lang="fa-IR" sz="3600" b="1" dirty="0" smtClean="0">
              <a:solidFill>
                <a:schemeClr val="tx1">
                  <a:lumMod val="75000"/>
                </a:schemeClr>
              </a:solidFill>
              <a:cs typeface="B Mitra" pitchFamily="2" charset="-78"/>
            </a:endParaRPr>
          </a:p>
          <a:p>
            <a:pPr marL="0" indent="0" algn="just">
              <a:buFont typeface="Wingdings" pitchFamily="2" charset="2"/>
              <a:buNone/>
            </a:pPr>
            <a:r>
              <a:rPr lang="ar-SA" sz="3600" b="1" dirty="0" smtClean="0">
                <a:solidFill>
                  <a:schemeClr val="tx1">
                    <a:lumMod val="75000"/>
                  </a:schemeClr>
                </a:solidFill>
                <a:cs typeface="B Mitra" pitchFamily="2" charset="-78"/>
              </a:rPr>
              <a:t> </a:t>
            </a:r>
            <a:r>
              <a:rPr lang="ar-SA" sz="3600" b="1" dirty="0">
                <a:solidFill>
                  <a:schemeClr val="tx1">
                    <a:lumMod val="75000"/>
                  </a:schemeClr>
                </a:solidFill>
                <a:cs typeface="B Mitra" pitchFamily="2" charset="-78"/>
              </a:rPr>
              <a:t>دستگاه حرکتی را ب</a:t>
            </a:r>
            <a:r>
              <a:rPr lang="fa-IR" sz="3600" b="1" dirty="0">
                <a:solidFill>
                  <a:schemeClr val="tx1">
                    <a:lumMod val="75000"/>
                  </a:schemeClr>
                </a:solidFill>
                <a:cs typeface="B Mitra" pitchFamily="2" charset="-78"/>
              </a:rPr>
              <a:t>ـ</a:t>
            </a:r>
            <a:r>
              <a:rPr lang="ar-SA" sz="3600" b="1" dirty="0" smtClean="0">
                <a:solidFill>
                  <a:schemeClr val="tx1">
                    <a:lumMod val="75000"/>
                  </a:schemeClr>
                </a:solidFill>
                <a:cs typeface="B Mitra" pitchFamily="2" charset="-78"/>
              </a:rPr>
              <a:t>رای</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حرکت</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مورد</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نیاز</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سازماندهی کند. </a:t>
            </a:r>
            <a:endParaRPr lang="en-US" sz="3600" b="1" dirty="0">
              <a:solidFill>
                <a:schemeClr val="tx1">
                  <a:lumMod val="75000"/>
                </a:schemeClr>
              </a:solidFill>
              <a:cs typeface="B Mitra" pitchFamily="2" charset="-78"/>
            </a:endParaRPr>
          </a:p>
        </p:txBody>
      </p:sp>
      <p:pic>
        <p:nvPicPr>
          <p:cNvPr id="1026" name="Picture 2" descr="http://t3.gstatic.com/images?q=tbn:ANd9GcQF3GfbFd4eSzwgr86NFOCWkISabEVDays3GrD-w3MN1EzBEXhJ">
            <a:hlinkClick r:id="rId2"/>
          </p:cNvPr>
          <p:cNvPicPr>
            <a:picLocks noChangeAspect="1" noChangeArrowheads="1"/>
          </p:cNvPicPr>
          <p:nvPr/>
        </p:nvPicPr>
        <p:blipFill>
          <a:blip r:embed="rId3"/>
          <a:srcRect/>
          <a:stretch>
            <a:fillRect/>
          </a:stretch>
        </p:blipFill>
        <p:spPr bwMode="auto">
          <a:xfrm>
            <a:off x="1219200" y="2514600"/>
            <a:ext cx="3276600" cy="3962400"/>
          </a:xfrm>
          <a:prstGeom prst="rect">
            <a:avLst/>
          </a:prstGeom>
          <a:noFill/>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dirty="0" smtClean="0">
                <a:cs typeface="B Titr" pitchFamily="2" charset="-78"/>
              </a:rPr>
              <a:t>منابع مورد استفاده</a:t>
            </a:r>
            <a:endParaRPr lang="en-US" dirty="0">
              <a:cs typeface="B Titr" pitchFamily="2" charset="-78"/>
            </a:endParaRPr>
          </a:p>
        </p:txBody>
      </p:sp>
      <p:sp>
        <p:nvSpPr>
          <p:cNvPr id="3" name="Content Placeholder 2"/>
          <p:cNvSpPr>
            <a:spLocks noGrp="1"/>
          </p:cNvSpPr>
          <p:nvPr>
            <p:ph idx="1"/>
          </p:nvPr>
        </p:nvSpPr>
        <p:spPr>
          <a:xfrm>
            <a:off x="838200" y="1981200"/>
            <a:ext cx="7693025" cy="2362200"/>
          </a:xfrm>
        </p:spPr>
        <p:txBody>
          <a:bodyPr/>
          <a:lstStyle/>
          <a:p>
            <a:pPr algn="ctr">
              <a:buNone/>
            </a:pPr>
            <a:endParaRPr lang="fa-IR" sz="1800" dirty="0" smtClean="0">
              <a:solidFill>
                <a:srgbClr val="7030A0"/>
              </a:solidFill>
              <a:cs typeface="B Titr" pitchFamily="2" charset="-78"/>
            </a:endParaRPr>
          </a:p>
          <a:p>
            <a:pPr algn="ctr">
              <a:buNone/>
            </a:pPr>
            <a:r>
              <a:rPr lang="fa-IR" dirty="0" smtClean="0">
                <a:solidFill>
                  <a:srgbClr val="7030A0"/>
                </a:solidFill>
                <a:cs typeface="B Titr" pitchFamily="2" charset="-78"/>
              </a:rPr>
              <a:t>یادگیری مهارت های حرکتی</a:t>
            </a:r>
          </a:p>
          <a:p>
            <a:pPr algn="ctr">
              <a:buNone/>
            </a:pPr>
            <a:r>
              <a:rPr lang="fa-IR" dirty="0" smtClean="0">
                <a:solidFill>
                  <a:srgbClr val="7030A0"/>
                </a:solidFill>
                <a:cs typeface="B Titr" pitchFamily="2" charset="-78"/>
              </a:rPr>
              <a:t>از اصول تا کاربرد</a:t>
            </a:r>
          </a:p>
          <a:p>
            <a:pPr algn="ctr">
              <a:buNone/>
            </a:pPr>
            <a:endParaRPr lang="fa-IR" sz="1100" dirty="0" smtClean="0">
              <a:solidFill>
                <a:srgbClr val="7030A0"/>
              </a:solidFill>
              <a:cs typeface="B Titr" pitchFamily="2" charset="-78"/>
            </a:endParaRPr>
          </a:p>
          <a:p>
            <a:pPr algn="ctr">
              <a:buNone/>
            </a:pPr>
            <a:r>
              <a:rPr lang="fa-IR" sz="2000" dirty="0" smtClean="0">
                <a:solidFill>
                  <a:srgbClr val="0070C0"/>
                </a:solidFill>
                <a:cs typeface="B Titr" pitchFamily="2" charset="-78"/>
              </a:rPr>
              <a:t>مولفین:</a:t>
            </a:r>
          </a:p>
          <a:p>
            <a:pPr algn="ctr">
              <a:buNone/>
            </a:pPr>
            <a:r>
              <a:rPr lang="fa-IR" sz="2000" dirty="0" smtClean="0">
                <a:solidFill>
                  <a:srgbClr val="0070C0"/>
                </a:solidFill>
                <a:cs typeface="B Titr" pitchFamily="2" charset="-78"/>
              </a:rPr>
              <a:t>دکتر عباس بهرام- دکتر محسن شفیع زاده</a:t>
            </a:r>
            <a:endParaRPr lang="en-US" sz="2000" dirty="0">
              <a:solidFill>
                <a:srgbClr val="0070C0"/>
              </a:solidFill>
              <a:cs typeface="B Titr" pitchFamily="2" charset="-78"/>
            </a:endParaRPr>
          </a:p>
        </p:txBody>
      </p:sp>
      <p:sp>
        <p:nvSpPr>
          <p:cNvPr id="4" name="Content Placeholder 2"/>
          <p:cNvSpPr txBox="1">
            <a:spLocks/>
          </p:cNvSpPr>
          <p:nvPr/>
        </p:nvSpPr>
        <p:spPr bwMode="auto">
          <a:xfrm>
            <a:off x="990600" y="4191000"/>
            <a:ext cx="7693025"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defRPr/>
            </a:pPr>
            <a:endParaRPr kumimoji="0" lang="fa-IR" sz="2000" b="0" i="0" u="none" strike="noStrike" kern="0" cap="none" spc="0" normalizeH="0" baseline="0" noProof="0" dirty="0" smtClean="0">
              <a:ln>
                <a:noFill/>
              </a:ln>
              <a:solidFill>
                <a:srgbClr val="7030A0"/>
              </a:solidFill>
              <a:effectLst/>
              <a:uLnTx/>
              <a:uFillTx/>
              <a:latin typeface="+mn-lt"/>
              <a:ea typeface="+mn-ea"/>
              <a:cs typeface="B Titr" pitchFamily="2" charset="-78"/>
            </a:endParaRPr>
          </a:p>
          <a:p>
            <a:pPr marL="342900" marR="0" lvl="0" indent="-34290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0" lang="fa-IR" sz="2800" b="0" i="0" u="none" strike="noStrike" kern="0" cap="none" spc="0" normalizeH="0" baseline="0" noProof="0" dirty="0" smtClean="0">
                <a:ln>
                  <a:noFill/>
                </a:ln>
                <a:solidFill>
                  <a:srgbClr val="C00000"/>
                </a:solidFill>
                <a:effectLst/>
                <a:uLnTx/>
                <a:uFillTx/>
                <a:latin typeface="+mn-lt"/>
                <a:ea typeface="+mn-ea"/>
                <a:cs typeface="B Titr" pitchFamily="2" charset="-78"/>
              </a:rPr>
              <a:t>یادگیری حرکتی و اجرا </a:t>
            </a:r>
          </a:p>
          <a:p>
            <a:pPr marL="342900" marR="0" lvl="0" indent="-34290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0" lang="fa-IR" sz="2800" b="0" i="0" u="none" strike="noStrike" kern="0" cap="none" spc="0" normalizeH="0" baseline="0" noProof="0" dirty="0" smtClean="0">
                <a:ln>
                  <a:noFill/>
                </a:ln>
                <a:solidFill>
                  <a:srgbClr val="C00000"/>
                </a:solidFill>
                <a:effectLst/>
                <a:uLnTx/>
                <a:uFillTx/>
                <a:latin typeface="+mn-lt"/>
                <a:ea typeface="+mn-ea"/>
                <a:cs typeface="B Titr" pitchFamily="2" charset="-78"/>
              </a:rPr>
              <a:t>از اصول تا تمرین</a:t>
            </a:r>
          </a:p>
          <a:p>
            <a:pPr marL="342900" marR="0" lvl="0" indent="-34290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defRPr/>
            </a:pPr>
            <a:endParaRPr kumimoji="0" lang="fa-IR" sz="1100" b="0" i="0" u="none" strike="noStrike" kern="0" cap="none" spc="0" normalizeH="0" baseline="0" noProof="0" dirty="0" smtClean="0">
              <a:ln>
                <a:noFill/>
              </a:ln>
              <a:solidFill>
                <a:srgbClr val="7030A0"/>
              </a:solidFill>
              <a:effectLst/>
              <a:uLnTx/>
              <a:uFillTx/>
              <a:latin typeface="+mn-lt"/>
              <a:ea typeface="+mn-ea"/>
              <a:cs typeface="B Titr" pitchFamily="2" charset="-78"/>
            </a:endParaRPr>
          </a:p>
          <a:p>
            <a:pPr marL="342900" marR="0" lvl="0" indent="-34290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0" lang="fa-IR" sz="2000" b="0" i="0" u="none" strike="noStrike" kern="0" cap="none" spc="0" normalizeH="0" baseline="0" noProof="0" dirty="0" smtClean="0">
                <a:ln>
                  <a:noFill/>
                </a:ln>
                <a:solidFill>
                  <a:srgbClr val="FE0000"/>
                </a:solidFill>
                <a:effectLst/>
                <a:uLnTx/>
                <a:uFillTx/>
                <a:latin typeface="+mn-lt"/>
                <a:ea typeface="+mn-ea"/>
                <a:cs typeface="B Titr" pitchFamily="2" charset="-78"/>
              </a:rPr>
              <a:t>مولف: ریچارد ای.اشمیت</a:t>
            </a:r>
          </a:p>
          <a:p>
            <a:pPr marL="342900" marR="0" lvl="0" indent="-342900" algn="ctr" defTabSz="914400" rtl="1"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0" lang="fa-IR" sz="2000" b="0" i="0" u="none" strike="noStrike" kern="0" cap="none" spc="0" normalizeH="0" baseline="0" noProof="0" dirty="0" smtClean="0">
                <a:ln>
                  <a:noFill/>
                </a:ln>
                <a:solidFill>
                  <a:srgbClr val="FE0000"/>
                </a:solidFill>
                <a:effectLst/>
                <a:uLnTx/>
                <a:uFillTx/>
                <a:latin typeface="+mn-lt"/>
                <a:ea typeface="+mn-ea"/>
                <a:cs typeface="B Titr" pitchFamily="2" charset="-78"/>
              </a:rPr>
              <a:t>مترجمین: دکتر نمازی زاده،،</a:t>
            </a:r>
            <a:r>
              <a:rPr kumimoji="0" lang="fa-IR" sz="2000" b="0" i="0" u="none" strike="noStrike" kern="0" cap="none" spc="0" normalizeH="0" noProof="0" dirty="0" smtClean="0">
                <a:ln>
                  <a:noFill/>
                </a:ln>
                <a:solidFill>
                  <a:srgbClr val="FE0000"/>
                </a:solidFill>
                <a:effectLst/>
                <a:uLnTx/>
                <a:uFillTx/>
                <a:latin typeface="+mn-lt"/>
                <a:ea typeface="+mn-ea"/>
                <a:cs typeface="B Titr" pitchFamily="2" charset="-78"/>
              </a:rPr>
              <a:t> دکتر واعظ موسوی</a:t>
            </a:r>
            <a:endParaRPr kumimoji="0" lang="en-US" sz="2000" b="0" i="0" u="none" strike="noStrike" kern="0" cap="none" spc="0" normalizeH="0" baseline="0" noProof="0" dirty="0">
              <a:ln>
                <a:noFill/>
              </a:ln>
              <a:solidFill>
                <a:srgbClr val="FE0000"/>
              </a:solidFill>
              <a:effectLst/>
              <a:uLnTx/>
              <a:uFillTx/>
              <a:latin typeface="+mn-lt"/>
              <a:ea typeface="+mn-ea"/>
              <a:cs typeface="B Titr" pitchFamily="2" charset="-78"/>
            </a:endParaRPr>
          </a:p>
        </p:txBody>
      </p:sp>
      <p:cxnSp>
        <p:nvCxnSpPr>
          <p:cNvPr id="6" name="Straight Connector 5"/>
          <p:cNvCxnSpPr/>
          <p:nvPr/>
        </p:nvCxnSpPr>
        <p:spPr bwMode="auto">
          <a:xfrm>
            <a:off x="990600" y="4419600"/>
            <a:ext cx="6477000" cy="76200"/>
          </a:xfrm>
          <a:prstGeom prst="line">
            <a:avLst/>
          </a:prstGeom>
          <a:solidFill>
            <a:schemeClr val="accent1"/>
          </a:solidFill>
          <a:ln w="9525" cap="flat" cmpd="sng" algn="ctr">
            <a:solidFill>
              <a:srgbClr val="00B050"/>
            </a:solidFill>
            <a:prstDash val="solid"/>
            <a:round/>
            <a:headEnd type="none" w="med" len="med"/>
            <a:tailEnd type="none" w="med" len="med"/>
          </a:ln>
          <a:effectLst/>
        </p:spPr>
      </p:cxn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914400"/>
            <a:ext cx="6096000" cy="838200"/>
          </a:xfrm>
        </p:spPr>
        <p:txBody>
          <a:bodyPr/>
          <a:lstStyle/>
          <a:p>
            <a:pPr algn="ctr"/>
            <a:r>
              <a:rPr lang="ar-SA" sz="4000" b="1" dirty="0">
                <a:solidFill>
                  <a:srgbClr val="66FF33"/>
                </a:solidFill>
                <a:effectLst/>
              </a:rPr>
              <a:t>زمان واکنش و تصمیم گیری</a:t>
            </a:r>
            <a:r>
              <a:rPr lang="ar-SA" sz="4000" dirty="0">
                <a:solidFill>
                  <a:schemeClr val="tx1"/>
                </a:solidFill>
                <a:effectLst/>
              </a:rPr>
              <a:t> </a:t>
            </a:r>
            <a:endParaRPr lang="en-US" sz="4000" dirty="0">
              <a:solidFill>
                <a:schemeClr val="tx1"/>
              </a:solidFill>
              <a:effectLst/>
            </a:endParaRPr>
          </a:p>
        </p:txBody>
      </p:sp>
      <p:sp>
        <p:nvSpPr>
          <p:cNvPr id="13315" name="Rectangle 3"/>
          <p:cNvSpPr>
            <a:spLocks noGrp="1" noChangeArrowheads="1"/>
          </p:cNvSpPr>
          <p:nvPr>
            <p:ph idx="1"/>
          </p:nvPr>
        </p:nvSpPr>
        <p:spPr>
          <a:xfrm>
            <a:off x="1219200" y="2600325"/>
            <a:ext cx="7315200" cy="3724275"/>
          </a:xfrm>
        </p:spPr>
        <p:txBody>
          <a:bodyPr/>
          <a:lstStyle/>
          <a:p>
            <a:pPr algn="just">
              <a:buFont typeface="Wingdings" pitchFamily="2" charset="2"/>
              <a:buNone/>
            </a:pPr>
            <a:r>
              <a:rPr lang="fa-IR" sz="3200" b="1" dirty="0" smtClean="0">
                <a:solidFill>
                  <a:srgbClr val="FF0000"/>
                </a:solidFill>
                <a:cs typeface="B Mitra" pitchFamily="2" charset="-78"/>
              </a:rPr>
              <a:t>   </a:t>
            </a:r>
            <a:r>
              <a:rPr lang="ar-SA" sz="3200" b="1" dirty="0" smtClean="0">
                <a:solidFill>
                  <a:srgbClr val="FF0000"/>
                </a:solidFill>
                <a:cs typeface="B Mitra" pitchFamily="2" charset="-78"/>
              </a:rPr>
              <a:t>زمان </a:t>
            </a:r>
            <a:r>
              <a:rPr lang="ar-SA" sz="3200" b="1" dirty="0">
                <a:solidFill>
                  <a:srgbClr val="FF0000"/>
                </a:solidFill>
                <a:cs typeface="B Mitra" pitchFamily="2" charset="-78"/>
              </a:rPr>
              <a:t>واکنش </a:t>
            </a:r>
            <a:r>
              <a:rPr lang="ar-SA" sz="3200" b="1" dirty="0">
                <a:solidFill>
                  <a:schemeClr val="tx1">
                    <a:lumMod val="75000"/>
                  </a:schemeClr>
                </a:solidFill>
                <a:cs typeface="B Mitra" pitchFamily="2" charset="-78"/>
              </a:rPr>
              <a:t>نشان دهنده بسیار مهم </a:t>
            </a:r>
            <a:r>
              <a:rPr lang="ar-SA" sz="3200" b="1" dirty="0">
                <a:solidFill>
                  <a:srgbClr val="92D050"/>
                </a:solidFill>
                <a:cs typeface="B Mitra" pitchFamily="2" charset="-78"/>
              </a:rPr>
              <a:t>سرعت تصمیم گیری</a:t>
            </a:r>
            <a:r>
              <a:rPr lang="fa-IR" sz="3200" b="1" dirty="0">
                <a:solidFill>
                  <a:srgbClr val="92D050"/>
                </a:solidFill>
                <a:cs typeface="B Mitra" pitchFamily="2" charset="-78"/>
              </a:rPr>
              <a:t> </a:t>
            </a:r>
            <a:r>
              <a:rPr lang="ar-SA" sz="3200" b="1" dirty="0">
                <a:solidFill>
                  <a:srgbClr val="92D050"/>
                </a:solidFill>
                <a:cs typeface="B Mitra" pitchFamily="2" charset="-78"/>
              </a:rPr>
              <a:t> </a:t>
            </a:r>
            <a:r>
              <a:rPr lang="ar-SA" sz="3200" b="1" dirty="0">
                <a:solidFill>
                  <a:schemeClr val="tx1">
                    <a:lumMod val="75000"/>
                  </a:schemeClr>
                </a:solidFill>
                <a:cs typeface="B Mitra" pitchFamily="2" charset="-78"/>
              </a:rPr>
              <a:t>و</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 </a:t>
            </a:r>
            <a:r>
              <a:rPr lang="ar-SA" sz="3200" b="1" dirty="0">
                <a:solidFill>
                  <a:srgbClr val="92D050"/>
                </a:solidFill>
                <a:cs typeface="B Mitra" pitchFamily="2" charset="-78"/>
              </a:rPr>
              <a:t>کارایی</a:t>
            </a:r>
            <a:r>
              <a:rPr lang="ar-SA" sz="3200" b="1" dirty="0">
                <a:solidFill>
                  <a:schemeClr val="tx1">
                    <a:lumMod val="75000"/>
                  </a:schemeClr>
                </a:solidFill>
                <a:cs typeface="B Mitra" pitchFamily="2" charset="-78"/>
              </a:rPr>
              <a:t> آن است . </a:t>
            </a:r>
            <a:endParaRPr lang="fa-IR" sz="3200" b="1" dirty="0" smtClean="0">
              <a:solidFill>
                <a:schemeClr val="tx1">
                  <a:lumMod val="75000"/>
                </a:schemeClr>
              </a:solidFill>
              <a:cs typeface="B Mitra" pitchFamily="2" charset="-78"/>
            </a:endParaRPr>
          </a:p>
          <a:p>
            <a:pPr algn="just">
              <a:buFont typeface="Wingdings" pitchFamily="2" charset="2"/>
              <a:buNone/>
            </a:pPr>
            <a:endParaRPr lang="fa-IR" sz="1600" b="1" dirty="0">
              <a:solidFill>
                <a:schemeClr val="tx1">
                  <a:lumMod val="75000"/>
                </a:schemeClr>
              </a:solidFill>
              <a:cs typeface="B Mitra" pitchFamily="2" charset="-78"/>
            </a:endParaRPr>
          </a:p>
          <a:p>
            <a:pPr algn="just">
              <a:buFont typeface="Wingdings" pitchFamily="2" charset="2"/>
              <a:buNone/>
            </a:pPr>
            <a:r>
              <a:rPr lang="fa-IR" sz="3600" b="1" dirty="0" smtClean="0">
                <a:solidFill>
                  <a:schemeClr val="tx1">
                    <a:lumMod val="75000"/>
                  </a:schemeClr>
                </a:solidFill>
                <a:cs typeface="B Mitra" pitchFamily="2" charset="-78"/>
              </a:rPr>
              <a:t>   بنابراین </a:t>
            </a:r>
            <a:r>
              <a:rPr lang="ar-SA" sz="3600" b="1" dirty="0" smtClean="0">
                <a:solidFill>
                  <a:schemeClr val="tx1">
                    <a:lumMod val="75000"/>
                  </a:schemeClr>
                </a:solidFill>
                <a:cs typeface="B Mitra" pitchFamily="2" charset="-78"/>
              </a:rPr>
              <a:t>به </a:t>
            </a:r>
            <a:r>
              <a:rPr lang="ar-SA" sz="3600" b="1" dirty="0">
                <a:solidFill>
                  <a:schemeClr val="tx1">
                    <a:lumMod val="75000"/>
                  </a:schemeClr>
                </a:solidFill>
                <a:cs typeface="B Mitra" pitchFamily="2" charset="-78"/>
              </a:rPr>
              <a:t>فاصله زمانی بین ارائه غیر منتظره محرک</a:t>
            </a:r>
            <a:r>
              <a:rPr lang="fa-IR" sz="3600" b="1" dirty="0">
                <a:solidFill>
                  <a:schemeClr val="tx1">
                    <a:lumMod val="75000"/>
                  </a:schemeClr>
                </a:solidFill>
                <a:cs typeface="B Mitra" pitchFamily="2" charset="-78"/>
              </a:rPr>
              <a:t> </a:t>
            </a:r>
            <a:r>
              <a:rPr lang="ar-SA" sz="3600" b="1" dirty="0">
                <a:solidFill>
                  <a:schemeClr val="tx1">
                    <a:lumMod val="75000"/>
                  </a:schemeClr>
                </a:solidFill>
                <a:cs typeface="B Mitra" pitchFamily="2" charset="-78"/>
              </a:rPr>
              <a:t> ت</a:t>
            </a:r>
            <a:r>
              <a:rPr lang="fa-IR" sz="3600" b="1" dirty="0">
                <a:solidFill>
                  <a:schemeClr val="tx1">
                    <a:lumMod val="75000"/>
                  </a:schemeClr>
                </a:solidFill>
                <a:cs typeface="B Mitra" pitchFamily="2" charset="-78"/>
              </a:rPr>
              <a:t>ـ</a:t>
            </a:r>
            <a:r>
              <a:rPr lang="ar-SA" sz="3600" b="1" dirty="0">
                <a:solidFill>
                  <a:schemeClr val="tx1">
                    <a:lumMod val="75000"/>
                  </a:schemeClr>
                </a:solidFill>
                <a:cs typeface="B Mitra" pitchFamily="2" charset="-78"/>
              </a:rPr>
              <a:t>ا </a:t>
            </a:r>
            <a:r>
              <a:rPr lang="ar-SA" sz="3600" b="1" dirty="0" smtClean="0">
                <a:solidFill>
                  <a:schemeClr val="tx1">
                    <a:lumMod val="75000"/>
                  </a:schemeClr>
                </a:solidFill>
                <a:cs typeface="B Mitra" pitchFamily="2" charset="-78"/>
              </a:rPr>
              <a:t>شروع</a:t>
            </a:r>
            <a:r>
              <a:rPr lang="fa-IR" sz="3600" b="1" dirty="0" smtClean="0">
                <a:solidFill>
                  <a:schemeClr val="tx1">
                    <a:lumMod val="75000"/>
                  </a:schemeClr>
                </a:solidFill>
                <a:cs typeface="B Mitra" pitchFamily="2" charset="-78"/>
              </a:rPr>
              <a:t> پاسخ</a:t>
            </a:r>
            <a:r>
              <a:rPr lang="ar-SA" sz="3600" b="1" dirty="0" smtClean="0">
                <a:solidFill>
                  <a:srgbClr val="7030A0"/>
                </a:solidFill>
                <a:cs typeface="B Mitra" pitchFamily="2" charset="-78"/>
              </a:rPr>
              <a:t> </a:t>
            </a:r>
            <a:r>
              <a:rPr lang="fa-IR" sz="3600" b="1" dirty="0" smtClean="0">
                <a:solidFill>
                  <a:srgbClr val="7030A0"/>
                </a:solidFill>
                <a:cs typeface="B Mitra" pitchFamily="2" charset="-78"/>
              </a:rPr>
              <a:t>زمان واکنش </a:t>
            </a:r>
            <a:r>
              <a:rPr lang="ar-SA" sz="3600" b="1" dirty="0" smtClean="0">
                <a:solidFill>
                  <a:schemeClr val="tx1">
                    <a:lumMod val="75000"/>
                  </a:schemeClr>
                </a:solidFill>
                <a:cs typeface="B Mitra" pitchFamily="2" charset="-78"/>
              </a:rPr>
              <a:t>گفته </a:t>
            </a:r>
            <a:r>
              <a:rPr lang="ar-SA" sz="3600" b="1" dirty="0">
                <a:solidFill>
                  <a:schemeClr val="tx1">
                    <a:lumMod val="75000"/>
                  </a:schemeClr>
                </a:solidFill>
                <a:cs typeface="B Mitra" pitchFamily="2" charset="-78"/>
              </a:rPr>
              <a:t>م</a:t>
            </a:r>
            <a:r>
              <a:rPr lang="fa-IR" sz="3600" b="1" dirty="0">
                <a:solidFill>
                  <a:schemeClr val="tx1">
                    <a:lumMod val="75000"/>
                  </a:schemeClr>
                </a:solidFill>
                <a:cs typeface="B Mitra" pitchFamily="2" charset="-78"/>
              </a:rPr>
              <a:t>ـ</a:t>
            </a:r>
            <a:r>
              <a:rPr lang="ar-SA" sz="3600" b="1" dirty="0">
                <a:solidFill>
                  <a:schemeClr val="tx1">
                    <a:lumMod val="75000"/>
                  </a:schemeClr>
                </a:solidFill>
                <a:cs typeface="B Mitra" pitchFamily="2" charset="-78"/>
              </a:rPr>
              <a:t>ی شود </a:t>
            </a:r>
            <a:r>
              <a:rPr lang="ar-SA" b="1" dirty="0">
                <a:solidFill>
                  <a:schemeClr val="tx1">
                    <a:lumMod val="75000"/>
                  </a:schemeClr>
                </a:solidFill>
                <a:cs typeface="B Mitra" pitchFamily="2" charset="-78"/>
              </a:rPr>
              <a:t>. </a:t>
            </a:r>
            <a:endParaRPr lang="fa-IR" b="1" dirty="0" smtClean="0">
              <a:solidFill>
                <a:schemeClr val="tx1">
                  <a:lumMod val="75000"/>
                </a:schemeClr>
              </a:solidFill>
              <a:cs typeface="B Mitra" pitchFamily="2" charset="-78"/>
            </a:endParaRPr>
          </a:p>
          <a:p>
            <a:pPr algn="just">
              <a:buFont typeface="Wingdings" pitchFamily="2" charset="2"/>
              <a:buNone/>
            </a:pPr>
            <a:endParaRPr lang="fa-IR" sz="2400" b="1" dirty="0">
              <a:solidFill>
                <a:schemeClr val="tx1">
                  <a:lumMod val="75000"/>
                </a:schemeClr>
              </a:solidFill>
              <a:cs typeface="B Mitra" pitchFamily="2" charset="-78"/>
            </a:endParaRPr>
          </a:p>
          <a:p>
            <a:pPr algn="just">
              <a:buFont typeface="Wingdings" pitchFamily="2" charset="2"/>
              <a:buNone/>
            </a:pPr>
            <a:endParaRPr lang="fa-IR" b="1" dirty="0">
              <a:solidFill>
                <a:schemeClr val="tx1">
                  <a:lumMod val="75000"/>
                </a:schemeClr>
              </a:solidFill>
              <a:cs typeface="B Mitra" pitchFamily="2" charset="-78"/>
            </a:endParaRPr>
          </a:p>
          <a:p>
            <a:endParaRPr lang="en-US" b="1" dirty="0">
              <a:cs typeface="B Mitra" pitchFamily="2" charset="-78"/>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914400"/>
            <a:ext cx="6096000" cy="838200"/>
          </a:xfrm>
        </p:spPr>
        <p:txBody>
          <a:bodyPr/>
          <a:lstStyle/>
          <a:p>
            <a:pPr algn="ctr"/>
            <a:r>
              <a:rPr lang="ar-SA" sz="4000" b="1" dirty="0">
                <a:solidFill>
                  <a:srgbClr val="66FF33"/>
                </a:solidFill>
                <a:effectLst/>
              </a:rPr>
              <a:t>زمان واکنش و تصمیم گیری</a:t>
            </a:r>
            <a:r>
              <a:rPr lang="ar-SA" sz="4000" dirty="0">
                <a:solidFill>
                  <a:schemeClr val="tx1"/>
                </a:solidFill>
                <a:effectLst/>
              </a:rPr>
              <a:t> </a:t>
            </a:r>
            <a:endParaRPr lang="en-US" sz="4000" dirty="0">
              <a:solidFill>
                <a:schemeClr val="tx1"/>
              </a:solidFill>
              <a:effectLst/>
            </a:endParaRPr>
          </a:p>
        </p:txBody>
      </p:sp>
      <p:sp>
        <p:nvSpPr>
          <p:cNvPr id="13315" name="Rectangle 3"/>
          <p:cNvSpPr>
            <a:spLocks noGrp="1" noChangeArrowheads="1"/>
          </p:cNvSpPr>
          <p:nvPr>
            <p:ph idx="1"/>
          </p:nvPr>
        </p:nvSpPr>
        <p:spPr>
          <a:xfrm>
            <a:off x="1219200" y="2600325"/>
            <a:ext cx="7620000" cy="3724275"/>
          </a:xfrm>
        </p:spPr>
        <p:txBody>
          <a:bodyPr/>
          <a:lstStyle/>
          <a:p>
            <a:pPr algn="just">
              <a:buNone/>
            </a:pPr>
            <a:r>
              <a:rPr lang="ar-SA" b="1" dirty="0" smtClean="0">
                <a:solidFill>
                  <a:schemeClr val="tx1">
                    <a:lumMod val="75000"/>
                  </a:schemeClr>
                </a:solidFill>
                <a:cs typeface="B Mitra" pitchFamily="2" charset="-78"/>
              </a:rPr>
              <a:t>یک </a:t>
            </a:r>
            <a:r>
              <a:rPr lang="ar-SA" b="1" dirty="0">
                <a:solidFill>
                  <a:schemeClr val="tx1">
                    <a:lumMod val="75000"/>
                  </a:schemeClr>
                </a:solidFill>
                <a:cs typeface="B Mitra" pitchFamily="2" charset="-78"/>
              </a:rPr>
              <a:t>مسابقه دو سرعت از زمانی که تپانچه آغاز مسابقه شلیک می شود </a:t>
            </a:r>
            <a:r>
              <a:rPr lang="fa-IR" b="1" dirty="0">
                <a:solidFill>
                  <a:schemeClr val="tx1">
                    <a:lumMod val="75000"/>
                  </a:schemeClr>
                </a:solidFill>
                <a:cs typeface="B Mitra" pitchFamily="2" charset="-78"/>
              </a:rPr>
              <a:t>تـ</a:t>
            </a:r>
            <a:r>
              <a:rPr lang="ar-SA" b="1" dirty="0">
                <a:solidFill>
                  <a:schemeClr val="tx1">
                    <a:lumMod val="75000"/>
                  </a:schemeClr>
                </a:solidFill>
                <a:cs typeface="B Mitra" pitchFamily="2" charset="-78"/>
              </a:rPr>
              <a:t>ا </a:t>
            </a:r>
            <a:r>
              <a:rPr lang="ar-SA" b="1" dirty="0" smtClean="0">
                <a:solidFill>
                  <a:schemeClr val="tx1">
                    <a:lumMod val="75000"/>
                  </a:schemeClr>
                </a:solidFill>
                <a:cs typeface="B Mitra" pitchFamily="2" charset="-78"/>
              </a:rPr>
              <a:t>زمانیک</a:t>
            </a:r>
            <a:r>
              <a:rPr lang="fa-IR" b="1" dirty="0" smtClean="0">
                <a:solidFill>
                  <a:schemeClr val="tx1">
                    <a:lumMod val="75000"/>
                  </a:schemeClr>
                </a:solidFill>
                <a:cs typeface="B Mitra" pitchFamily="2" charset="-78"/>
              </a:rPr>
              <a:t>ـ</a:t>
            </a:r>
            <a:r>
              <a:rPr lang="ar-SA" b="1" dirty="0" smtClean="0">
                <a:solidFill>
                  <a:schemeClr val="tx1">
                    <a:lumMod val="75000"/>
                  </a:schemeClr>
                </a:solidFill>
                <a:cs typeface="B Mitra" pitchFamily="2" charset="-78"/>
              </a:rPr>
              <a:t>ه دونده دویدن را آغاز می کند مثال خوبی از </a:t>
            </a:r>
            <a:r>
              <a:rPr lang="ar-SA" b="1" dirty="0" smtClean="0">
                <a:solidFill>
                  <a:srgbClr val="FF6743"/>
                </a:solidFill>
                <a:cs typeface="B Mitra" pitchFamily="2" charset="-78"/>
              </a:rPr>
              <a:t>زمان واکنش </a:t>
            </a:r>
            <a:r>
              <a:rPr lang="ar-SA" b="1" dirty="0" smtClean="0">
                <a:solidFill>
                  <a:schemeClr val="tx1">
                    <a:lumMod val="75000"/>
                  </a:schemeClr>
                </a:solidFill>
                <a:cs typeface="B Mitra" pitchFamily="2" charset="-78"/>
              </a:rPr>
              <a:t>است . </a:t>
            </a:r>
            <a:endParaRPr lang="fa-IR" b="1" dirty="0" smtClean="0">
              <a:solidFill>
                <a:schemeClr val="tx1">
                  <a:lumMod val="75000"/>
                </a:schemeClr>
              </a:solidFill>
              <a:cs typeface="B Mitra" pitchFamily="2" charset="-78"/>
            </a:endParaRPr>
          </a:p>
          <a:p>
            <a:pPr algn="just">
              <a:buFont typeface="Wingdings" pitchFamily="2" charset="2"/>
              <a:buNone/>
            </a:pPr>
            <a:endParaRPr lang="fa-IR" sz="2400" b="1" dirty="0">
              <a:solidFill>
                <a:schemeClr val="tx1">
                  <a:lumMod val="75000"/>
                </a:schemeClr>
              </a:solidFill>
              <a:cs typeface="B Mitra" pitchFamily="2" charset="-78"/>
            </a:endParaRPr>
          </a:p>
          <a:p>
            <a:endParaRPr lang="en-US" sz="2400" b="1" dirty="0">
              <a:cs typeface="B Mitra" pitchFamily="2" charset="-78"/>
            </a:endParaRPr>
          </a:p>
        </p:txBody>
      </p:sp>
      <p:pic>
        <p:nvPicPr>
          <p:cNvPr id="161794" name="Picture 2" descr="http://t0.gstatic.com/images?q=tbn:ANd9GcRuciSokDanEHS3S-Yt4pgklBjlQGGoCkeGEDSoSYuHbukzs-mU">
            <a:hlinkClick r:id="rId2"/>
          </p:cNvPr>
          <p:cNvPicPr>
            <a:picLocks noChangeAspect="1" noChangeArrowheads="1"/>
          </p:cNvPicPr>
          <p:nvPr/>
        </p:nvPicPr>
        <p:blipFill>
          <a:blip r:embed="rId3"/>
          <a:srcRect/>
          <a:stretch>
            <a:fillRect/>
          </a:stretch>
        </p:blipFill>
        <p:spPr bwMode="auto">
          <a:xfrm>
            <a:off x="2632189" y="4032458"/>
            <a:ext cx="4225811" cy="2825542"/>
          </a:xfrm>
          <a:prstGeom prst="rect">
            <a:avLst/>
          </a:prstGeom>
          <a:noFill/>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762000"/>
            <a:ext cx="7924800" cy="1143000"/>
          </a:xfrm>
        </p:spPr>
        <p:txBody>
          <a:bodyPr/>
          <a:lstStyle/>
          <a:p>
            <a:pPr algn="r"/>
            <a:r>
              <a:rPr lang="ar-SA" sz="4000" b="1" dirty="0">
                <a:solidFill>
                  <a:srgbClr val="66FF33"/>
                </a:solidFill>
                <a:effectLst/>
              </a:rPr>
              <a:t>زمان واکنش و تصمیم گیری</a:t>
            </a:r>
            <a:r>
              <a:rPr lang="ar-SA" sz="4000" dirty="0">
                <a:solidFill>
                  <a:schemeClr val="tx1"/>
                </a:solidFill>
                <a:effectLst/>
              </a:rPr>
              <a:t> </a:t>
            </a:r>
            <a:endParaRPr lang="en-US" sz="4000" dirty="0">
              <a:solidFill>
                <a:schemeClr val="tx1"/>
              </a:solidFill>
              <a:effectLst/>
            </a:endParaRPr>
          </a:p>
        </p:txBody>
      </p:sp>
      <p:sp>
        <p:nvSpPr>
          <p:cNvPr id="14339" name="Rectangle 3"/>
          <p:cNvSpPr>
            <a:spLocks noGrp="1" noChangeArrowheads="1"/>
          </p:cNvSpPr>
          <p:nvPr>
            <p:ph idx="1"/>
          </p:nvPr>
        </p:nvSpPr>
        <p:spPr>
          <a:xfrm>
            <a:off x="1066800" y="2362200"/>
            <a:ext cx="7693025" cy="3724275"/>
          </a:xfrm>
        </p:spPr>
        <p:txBody>
          <a:bodyPr/>
          <a:lstStyle/>
          <a:p>
            <a:pPr algn="just">
              <a:lnSpc>
                <a:spcPct val="90000"/>
              </a:lnSpc>
              <a:buFont typeface="Wingdings" pitchFamily="2" charset="2"/>
              <a:buNone/>
            </a:pPr>
            <a:r>
              <a:rPr lang="fa-IR" b="1" dirty="0" smtClean="0">
                <a:solidFill>
                  <a:schemeClr val="tx1">
                    <a:lumMod val="75000"/>
                  </a:schemeClr>
                </a:solidFill>
                <a:cs typeface="B Mitra" pitchFamily="2" charset="-78"/>
              </a:rPr>
              <a:t>     </a:t>
            </a:r>
            <a:r>
              <a:rPr lang="ar-SA" b="1" dirty="0" smtClean="0">
                <a:solidFill>
                  <a:srgbClr val="00B050"/>
                </a:solidFill>
                <a:cs typeface="B Mitra" pitchFamily="2" charset="-78"/>
              </a:rPr>
              <a:t>زمان </a:t>
            </a:r>
            <a:r>
              <a:rPr lang="ar-SA" b="1" dirty="0">
                <a:solidFill>
                  <a:srgbClr val="00B050"/>
                </a:solidFill>
                <a:cs typeface="B Mitra" pitchFamily="2" charset="-78"/>
              </a:rPr>
              <a:t>واکنش </a:t>
            </a:r>
            <a:r>
              <a:rPr lang="ar-SA" b="1" dirty="0">
                <a:solidFill>
                  <a:schemeClr val="tx1">
                    <a:lumMod val="75000"/>
                  </a:schemeClr>
                </a:solidFill>
                <a:cs typeface="B Mitra" pitchFamily="2" charset="-78"/>
              </a:rPr>
              <a:t>در بسیاری از </a:t>
            </a:r>
            <a:r>
              <a:rPr lang="ar-SA" b="1" dirty="0" smtClean="0">
                <a:solidFill>
                  <a:schemeClr val="tx1">
                    <a:lumMod val="75000"/>
                  </a:schemeClr>
                </a:solidFill>
                <a:cs typeface="B Mitra" pitchFamily="2" charset="-78"/>
              </a:rPr>
              <a:t>ورزش</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های </a:t>
            </a:r>
            <a:r>
              <a:rPr lang="ar-SA" b="1" dirty="0">
                <a:solidFill>
                  <a:schemeClr val="tx1">
                    <a:lumMod val="75000"/>
                  </a:schemeClr>
                </a:solidFill>
                <a:cs typeface="B Mitra" pitchFamily="2" charset="-78"/>
              </a:rPr>
              <a:t>دیگر نیز نشان دهنده </a:t>
            </a:r>
            <a:r>
              <a:rPr lang="fa-IR" b="1" dirty="0">
                <a:solidFill>
                  <a:schemeClr val="tx1">
                    <a:lumMod val="75000"/>
                  </a:schemeClr>
                </a:solidFill>
                <a:cs typeface="B Mitra" pitchFamily="2" charset="-78"/>
              </a:rPr>
              <a:t> </a:t>
            </a:r>
            <a:r>
              <a:rPr lang="ar-SA" b="1" dirty="0">
                <a:solidFill>
                  <a:srgbClr val="7030A0"/>
                </a:solidFill>
                <a:cs typeface="B Mitra" pitchFamily="2" charset="-78"/>
              </a:rPr>
              <a:t>سرعت تصمیم گیری </a:t>
            </a:r>
            <a:r>
              <a:rPr lang="ar-SA" b="1" dirty="0">
                <a:solidFill>
                  <a:schemeClr val="tx1">
                    <a:lumMod val="75000"/>
                  </a:schemeClr>
                </a:solidFill>
                <a:cs typeface="B Mitra" pitchFamily="2" charset="-78"/>
              </a:rPr>
              <a:t>است . </a:t>
            </a:r>
            <a:endParaRPr lang="fa-IR" b="1" dirty="0" smtClean="0">
              <a:solidFill>
                <a:schemeClr val="tx1">
                  <a:lumMod val="75000"/>
                </a:schemeClr>
              </a:solidFill>
              <a:cs typeface="B Mitra" pitchFamily="2" charset="-78"/>
            </a:endParaRPr>
          </a:p>
          <a:p>
            <a:pPr algn="just">
              <a:lnSpc>
                <a:spcPct val="90000"/>
              </a:lnSpc>
              <a:buFont typeface="Wingdings" pitchFamily="2" charset="2"/>
              <a:buNone/>
            </a:pP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در </a:t>
            </a:r>
            <a:r>
              <a:rPr lang="ar-SA" b="1" dirty="0">
                <a:solidFill>
                  <a:schemeClr val="tx1">
                    <a:lumMod val="75000"/>
                  </a:schemeClr>
                </a:solidFill>
                <a:cs typeface="B Mitra" pitchFamily="2" charset="-78"/>
              </a:rPr>
              <a:t>بسیاری از مهارتهای سریع ، موفقیت ورزشکار بسته به سرعتی </a:t>
            </a:r>
            <a:r>
              <a:rPr lang="ar-SA" b="1" dirty="0" smtClean="0">
                <a:solidFill>
                  <a:schemeClr val="tx1">
                    <a:lumMod val="75000"/>
                  </a:schemeClr>
                </a:solidFill>
                <a:cs typeface="B Mitra" pitchFamily="2" charset="-78"/>
              </a:rPr>
              <a:t>است</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که </a:t>
            </a:r>
            <a:r>
              <a:rPr lang="ar-SA" b="1" dirty="0">
                <a:solidFill>
                  <a:schemeClr val="tx1">
                    <a:lumMod val="75000"/>
                  </a:schemeClr>
                </a:solidFill>
                <a:cs typeface="B Mitra" pitchFamily="2" charset="-78"/>
              </a:rPr>
              <a:t>وی می تواند با آن ش</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رایط </a:t>
            </a:r>
            <a:r>
              <a:rPr lang="fa-IR" b="1" dirty="0">
                <a:solidFill>
                  <a:schemeClr val="tx1">
                    <a:lumMod val="75000"/>
                  </a:schemeClr>
                </a:solidFill>
                <a:cs typeface="B Mitra" pitchFamily="2" charset="-78"/>
              </a:rPr>
              <a:t> </a:t>
            </a:r>
            <a:r>
              <a:rPr lang="ar-SA" b="1" dirty="0">
                <a:solidFill>
                  <a:schemeClr val="tx1">
                    <a:lumMod val="75000"/>
                  </a:schemeClr>
                </a:solidFill>
                <a:cs typeface="B Mitra" pitchFamily="2" charset="-78"/>
              </a:rPr>
              <a:t>محیطی ی</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ا حرکت ح</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ریف را شناسایی کند و تصمیم بگیرد که چه واکنشی نشان بدهد و سپس حرکت مناسب را آغاز </a:t>
            </a:r>
            <a:r>
              <a:rPr lang="ar-SA" b="1" dirty="0" smtClean="0">
                <a:solidFill>
                  <a:schemeClr val="tx1">
                    <a:lumMod val="75000"/>
                  </a:schemeClr>
                </a:solidFill>
                <a:cs typeface="B Mitra" pitchFamily="2" charset="-78"/>
              </a:rPr>
              <a:t>کند</a:t>
            </a:r>
            <a:r>
              <a:rPr lang="fa-IR" b="1" dirty="0" smtClean="0">
                <a:solidFill>
                  <a:schemeClr val="tx1">
                    <a:lumMod val="75000"/>
                  </a:schemeClr>
                </a:solidFill>
                <a:cs typeface="B Mitra" pitchFamily="2" charset="-78"/>
              </a:rPr>
              <a:t>.</a:t>
            </a:r>
            <a:r>
              <a:rPr lang="ar-SA" b="1" dirty="0" smtClean="0">
                <a:solidFill>
                  <a:schemeClr val="tx1">
                    <a:lumMod val="75000"/>
                  </a:schemeClr>
                </a:solidFill>
                <a:cs typeface="B Mitra" pitchFamily="2" charset="-78"/>
              </a:rPr>
              <a:t> </a:t>
            </a:r>
            <a:endParaRPr lang="fa-IR" b="1" dirty="0">
              <a:solidFill>
                <a:schemeClr val="tx1">
                  <a:lumMod val="75000"/>
                </a:schemeClr>
              </a:solidFill>
              <a:cs typeface="B Mitra" pitchFamily="2" charset="-78"/>
            </a:endParaRPr>
          </a:p>
          <a:p>
            <a:pPr algn="just">
              <a:lnSpc>
                <a:spcPct val="90000"/>
              </a:lnSpc>
              <a:buNone/>
            </a:pPr>
            <a:endParaRPr lang="fa-IR" sz="1400" b="1" dirty="0" smtClean="0">
              <a:solidFill>
                <a:schemeClr val="tx1">
                  <a:lumMod val="75000"/>
                </a:schemeClr>
              </a:solidFill>
            </a:endParaRPr>
          </a:p>
          <a:p>
            <a:pPr algn="just">
              <a:lnSpc>
                <a:spcPct val="90000"/>
              </a:lnSpc>
              <a:buFont typeface="Wingdings" pitchFamily="2" charset="2"/>
              <a:buNone/>
            </a:pPr>
            <a:r>
              <a:rPr lang="fa-IR" sz="2400" b="1" dirty="0" smtClean="0">
                <a:solidFill>
                  <a:schemeClr val="tx1">
                    <a:lumMod val="75000"/>
                  </a:schemeClr>
                </a:solidFill>
              </a:rPr>
              <a:t>   </a:t>
            </a:r>
            <a:r>
              <a:rPr lang="ar-SA" sz="2400" b="1" dirty="0" smtClean="0">
                <a:solidFill>
                  <a:schemeClr val="tx1">
                    <a:lumMod val="75000"/>
                  </a:schemeClr>
                </a:solidFill>
              </a:rPr>
              <a:t> </a:t>
            </a:r>
            <a:r>
              <a:rPr lang="ar-SA" b="1" dirty="0">
                <a:solidFill>
                  <a:schemeClr val="tx1">
                    <a:lumMod val="75000"/>
                  </a:schemeClr>
                </a:solidFill>
                <a:cs typeface="B Mitra" pitchFamily="2" charset="-78"/>
              </a:rPr>
              <a:t>موفقیت هایی این چنین در </a:t>
            </a:r>
            <a:r>
              <a:rPr lang="ar-SA" b="1" dirty="0" smtClean="0">
                <a:solidFill>
                  <a:schemeClr val="tx1">
                    <a:lumMod val="75000"/>
                  </a:schemeClr>
                </a:solidFill>
                <a:cs typeface="B Mitra" pitchFamily="2" charset="-78"/>
              </a:rPr>
              <a:t>ورزش</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هایی</a:t>
            </a:r>
            <a:endParaRPr lang="fa-IR" b="1" dirty="0" smtClean="0">
              <a:solidFill>
                <a:schemeClr val="tx1">
                  <a:lumMod val="75000"/>
                </a:schemeClr>
              </a:solidFill>
              <a:cs typeface="B Mitra" pitchFamily="2" charset="-78"/>
            </a:endParaRPr>
          </a:p>
          <a:p>
            <a:pPr algn="just">
              <a:lnSpc>
                <a:spcPct val="90000"/>
              </a:lnSpc>
              <a:buFont typeface="Wingdings" pitchFamily="2" charset="2"/>
              <a:buNone/>
            </a:pPr>
            <a:r>
              <a:rPr lang="ar-SA" b="1" dirty="0" smtClean="0">
                <a:solidFill>
                  <a:schemeClr val="tx1">
                    <a:lumMod val="75000"/>
                  </a:schemeClr>
                </a:solidFill>
                <a:cs typeface="B Mitra" pitchFamily="2" charset="-78"/>
              </a:rPr>
              <a:t> </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مانند </a:t>
            </a:r>
            <a:r>
              <a:rPr lang="ar-SA" b="1" dirty="0">
                <a:solidFill>
                  <a:schemeClr val="tx1">
                    <a:lumMod val="75000"/>
                  </a:schemeClr>
                </a:solidFill>
                <a:cs typeface="B Mitra" pitchFamily="2" charset="-78"/>
              </a:rPr>
              <a:t>: مشت زنی ، فوتبال و اتومبیلرانی </a:t>
            </a:r>
            <a:endParaRPr lang="fa-IR" b="1" dirty="0" smtClean="0">
              <a:solidFill>
                <a:schemeClr val="tx1">
                  <a:lumMod val="75000"/>
                </a:schemeClr>
              </a:solidFill>
              <a:cs typeface="B Mitra" pitchFamily="2" charset="-78"/>
            </a:endParaRPr>
          </a:p>
          <a:p>
            <a:pPr algn="just">
              <a:lnSpc>
                <a:spcPct val="90000"/>
              </a:lnSpc>
              <a:buFont typeface="Wingdings" pitchFamily="2" charset="2"/>
              <a:buNone/>
            </a:pP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فراوان </a:t>
            </a:r>
            <a:r>
              <a:rPr lang="ar-SA" b="1" dirty="0">
                <a:solidFill>
                  <a:schemeClr val="tx1">
                    <a:lumMod val="75000"/>
                  </a:schemeClr>
                </a:solidFill>
                <a:cs typeface="B Mitra" pitchFamily="2" charset="-78"/>
              </a:rPr>
              <a:t>ب</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ه چشم می خورد . </a:t>
            </a:r>
            <a:endParaRPr lang="fa-IR" sz="2400" b="1" dirty="0">
              <a:solidFill>
                <a:schemeClr val="tx1">
                  <a:lumMod val="75000"/>
                </a:schemeClr>
              </a:solidFill>
              <a:cs typeface="B Mitra" pitchFamily="2" charset="-78"/>
            </a:endParaRPr>
          </a:p>
          <a:p>
            <a:pPr algn="just">
              <a:lnSpc>
                <a:spcPct val="90000"/>
              </a:lnSpc>
              <a:buFont typeface="Wingdings" pitchFamily="2" charset="2"/>
              <a:buNone/>
            </a:pPr>
            <a:endParaRPr lang="en-US" sz="2400" b="1" dirty="0">
              <a:solidFill>
                <a:schemeClr val="tx1">
                  <a:lumMod val="75000"/>
                </a:schemeClr>
              </a:solidFill>
            </a:endParaRPr>
          </a:p>
        </p:txBody>
      </p:sp>
      <p:pic>
        <p:nvPicPr>
          <p:cNvPr id="125954" name="Picture 2" descr="http://t0.gstatic.com/images?q=tbn:ANd9GcTs6mwdV8fVICwxi2JsW4n7I4TXum4okHmtYNowT_xYPC15Csvh">
            <a:hlinkClick r:id="rId2"/>
          </p:cNvPr>
          <p:cNvPicPr>
            <a:picLocks noChangeAspect="1" noChangeArrowheads="1"/>
          </p:cNvPicPr>
          <p:nvPr/>
        </p:nvPicPr>
        <p:blipFill>
          <a:blip r:embed="rId3"/>
          <a:srcRect/>
          <a:stretch>
            <a:fillRect/>
          </a:stretch>
        </p:blipFill>
        <p:spPr bwMode="auto">
          <a:xfrm>
            <a:off x="1143000" y="5030876"/>
            <a:ext cx="2514600" cy="1674724"/>
          </a:xfrm>
          <a:prstGeom prst="rect">
            <a:avLst/>
          </a:prstGeom>
          <a:noFill/>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r"/>
            <a:r>
              <a:rPr lang="ar-SA" b="1" dirty="0">
                <a:solidFill>
                  <a:srgbClr val="66FF33"/>
                </a:solidFill>
                <a:effectLst/>
              </a:rPr>
              <a:t>زمان واکنش و تصمیم گیری</a:t>
            </a:r>
            <a:endParaRPr lang="en-US" b="1" dirty="0">
              <a:solidFill>
                <a:srgbClr val="66FF33"/>
              </a:solidFill>
              <a:effectLst/>
            </a:endParaRPr>
          </a:p>
        </p:txBody>
      </p:sp>
      <p:sp>
        <p:nvSpPr>
          <p:cNvPr id="15363" name="Rectangle 3"/>
          <p:cNvSpPr>
            <a:spLocks noGrp="1" noChangeArrowheads="1"/>
          </p:cNvSpPr>
          <p:nvPr>
            <p:ph idx="1"/>
          </p:nvPr>
        </p:nvSpPr>
        <p:spPr>
          <a:xfrm>
            <a:off x="1066800" y="2590800"/>
            <a:ext cx="7693025" cy="3724275"/>
          </a:xfrm>
        </p:spPr>
        <p:txBody>
          <a:bodyPr/>
          <a:lstStyle/>
          <a:p>
            <a:pPr algn="just">
              <a:buFont typeface="Wingdings" pitchFamily="2" charset="2"/>
              <a:buNone/>
            </a:pP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زمان </a:t>
            </a:r>
            <a:r>
              <a:rPr lang="ar-SA" sz="3600" b="1" dirty="0">
                <a:solidFill>
                  <a:schemeClr val="tx1">
                    <a:lumMod val="75000"/>
                  </a:schemeClr>
                </a:solidFill>
                <a:cs typeface="B Mitra" pitchFamily="2" charset="-78"/>
              </a:rPr>
              <a:t>واکنش وقتی </a:t>
            </a:r>
            <a:r>
              <a:rPr lang="ar-SA" sz="3600" b="1" dirty="0">
                <a:solidFill>
                  <a:srgbClr val="0070C0"/>
                </a:solidFill>
                <a:cs typeface="B Mitra" pitchFamily="2" charset="-78"/>
              </a:rPr>
              <a:t>آغاز</a:t>
            </a:r>
            <a:r>
              <a:rPr lang="ar-SA" sz="3600" b="1" dirty="0">
                <a:solidFill>
                  <a:schemeClr val="tx1">
                    <a:lumMod val="75000"/>
                  </a:schemeClr>
                </a:solidFill>
                <a:cs typeface="B Mitra" pitchFamily="2" charset="-78"/>
              </a:rPr>
              <a:t> می شود ک</a:t>
            </a:r>
            <a:r>
              <a:rPr lang="fa-IR" sz="3600" b="1" dirty="0">
                <a:solidFill>
                  <a:schemeClr val="tx1">
                    <a:lumMod val="75000"/>
                  </a:schemeClr>
                </a:solidFill>
                <a:cs typeface="B Mitra" pitchFamily="2" charset="-78"/>
              </a:rPr>
              <a:t>ـ</a:t>
            </a:r>
            <a:r>
              <a:rPr lang="ar-SA" sz="3600" b="1" dirty="0">
                <a:solidFill>
                  <a:schemeClr val="tx1">
                    <a:lumMod val="75000"/>
                  </a:schemeClr>
                </a:solidFill>
                <a:cs typeface="B Mitra" pitchFamily="2" charset="-78"/>
              </a:rPr>
              <a:t>ه </a:t>
            </a:r>
            <a:r>
              <a:rPr lang="ar-SA" sz="3600" b="1" dirty="0" smtClean="0">
                <a:solidFill>
                  <a:srgbClr val="00B0F0"/>
                </a:solidFill>
                <a:cs typeface="B Mitra" pitchFamily="2" charset="-78"/>
              </a:rPr>
              <a:t>محرک</a:t>
            </a:r>
            <a:r>
              <a:rPr lang="fa-IR" sz="3600" b="1" dirty="0" smtClean="0">
                <a:solidFill>
                  <a:srgbClr val="00B0F0"/>
                </a:solidFill>
                <a:cs typeface="B Mitra" pitchFamily="2" charset="-78"/>
              </a:rPr>
              <a:t> </a:t>
            </a:r>
            <a:r>
              <a:rPr lang="ar-SA" sz="3600" b="1" dirty="0" smtClean="0">
                <a:solidFill>
                  <a:srgbClr val="00B0F0"/>
                </a:solidFill>
                <a:cs typeface="B Mitra" pitchFamily="2" charset="-78"/>
              </a:rPr>
              <a:t>ارائ</a:t>
            </a:r>
            <a:r>
              <a:rPr lang="fa-IR" sz="3600" b="1" dirty="0">
                <a:solidFill>
                  <a:srgbClr val="00B0F0"/>
                </a:solidFill>
                <a:cs typeface="B Mitra" pitchFamily="2" charset="-78"/>
              </a:rPr>
              <a:t>ـ</a:t>
            </a:r>
            <a:r>
              <a:rPr lang="ar-SA" sz="3600" b="1" dirty="0">
                <a:solidFill>
                  <a:srgbClr val="00B0F0"/>
                </a:solidFill>
                <a:cs typeface="B Mitra" pitchFamily="2" charset="-78"/>
              </a:rPr>
              <a:t>ه شده است </a:t>
            </a:r>
            <a:r>
              <a:rPr lang="ar-SA" sz="3600" b="1" dirty="0">
                <a:solidFill>
                  <a:schemeClr val="tx1">
                    <a:lumMod val="75000"/>
                  </a:schemeClr>
                </a:solidFill>
                <a:cs typeface="B Mitra" pitchFamily="2" charset="-78"/>
              </a:rPr>
              <a:t>و </a:t>
            </a:r>
            <a:endParaRPr lang="fa-IR" sz="3600" b="1" dirty="0">
              <a:solidFill>
                <a:schemeClr val="tx1">
                  <a:lumMod val="75000"/>
                </a:schemeClr>
              </a:solidFill>
              <a:cs typeface="B Mitra" pitchFamily="2" charset="-78"/>
            </a:endParaRPr>
          </a:p>
          <a:p>
            <a:pPr algn="just">
              <a:buFont typeface="Wingdings" pitchFamily="2" charset="2"/>
              <a:buNone/>
            </a:pP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هنگامی </a:t>
            </a:r>
            <a:r>
              <a:rPr lang="ar-SA" sz="3600" b="1" dirty="0">
                <a:solidFill>
                  <a:srgbClr val="0070C0"/>
                </a:solidFill>
                <a:cs typeface="B Mitra" pitchFamily="2" charset="-78"/>
              </a:rPr>
              <a:t>پایان</a:t>
            </a:r>
            <a:r>
              <a:rPr lang="ar-SA" sz="3600" b="1" dirty="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می</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پذیرد </a:t>
            </a:r>
            <a:r>
              <a:rPr lang="ar-SA" sz="3600" b="1" dirty="0">
                <a:solidFill>
                  <a:schemeClr val="tx1">
                    <a:lumMod val="75000"/>
                  </a:schemeClr>
                </a:solidFill>
                <a:cs typeface="B Mitra" pitchFamily="2" charset="-78"/>
              </a:rPr>
              <a:t>که </a:t>
            </a:r>
            <a:r>
              <a:rPr lang="ar-SA" sz="3600" b="1" dirty="0">
                <a:solidFill>
                  <a:srgbClr val="00B0F0"/>
                </a:solidFill>
                <a:cs typeface="B Mitra" pitchFamily="2" charset="-78"/>
              </a:rPr>
              <a:t>پاسخ شروع شده </a:t>
            </a:r>
            <a:r>
              <a:rPr lang="ar-SA" sz="3600" b="1" dirty="0" smtClean="0">
                <a:solidFill>
                  <a:schemeClr val="tx1">
                    <a:lumMod val="75000"/>
                  </a:schemeClr>
                </a:solidFill>
                <a:cs typeface="B Mitra" pitchFamily="2" charset="-78"/>
              </a:rPr>
              <a:t>باشد.</a:t>
            </a:r>
            <a:r>
              <a:rPr lang="en-US" sz="3600" b="1" dirty="0" smtClean="0">
                <a:solidFill>
                  <a:schemeClr val="tx1">
                    <a:lumMod val="75000"/>
                  </a:schemeClr>
                </a:solidFill>
                <a:cs typeface="B Mitra" pitchFamily="2" charset="-78"/>
              </a:rPr>
              <a:t> </a:t>
            </a:r>
            <a:endParaRPr lang="fa-IR" sz="3600" b="1" dirty="0" smtClean="0">
              <a:solidFill>
                <a:schemeClr val="tx1">
                  <a:lumMod val="75000"/>
                </a:schemeClr>
              </a:solidFill>
              <a:cs typeface="B Mitra" pitchFamily="2" charset="-78"/>
            </a:endParaRPr>
          </a:p>
          <a:p>
            <a:pPr algn="just">
              <a:buFont typeface="Wingdings" pitchFamily="2" charset="2"/>
              <a:buNone/>
            </a:pP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بنابر </a:t>
            </a:r>
            <a:r>
              <a:rPr lang="ar-SA" sz="3600" b="1" dirty="0">
                <a:solidFill>
                  <a:schemeClr val="tx1">
                    <a:lumMod val="75000"/>
                  </a:schemeClr>
                </a:solidFill>
                <a:cs typeface="B Mitra" pitchFamily="2" charset="-78"/>
              </a:rPr>
              <a:t>این زمان واکنش</a:t>
            </a:r>
            <a:r>
              <a:rPr lang="fa-IR" sz="3600" b="1" dirty="0">
                <a:solidFill>
                  <a:schemeClr val="tx1">
                    <a:lumMod val="75000"/>
                  </a:schemeClr>
                </a:solidFill>
                <a:cs typeface="B Mitra" pitchFamily="2" charset="-78"/>
              </a:rPr>
              <a:t> </a:t>
            </a:r>
            <a:r>
              <a:rPr lang="ar-SA" sz="3600" b="1" dirty="0">
                <a:solidFill>
                  <a:schemeClr val="tx1">
                    <a:lumMod val="75000"/>
                  </a:schemeClr>
                </a:solidFill>
                <a:cs typeface="B Mitra" pitchFamily="2" charset="-78"/>
              </a:rPr>
              <a:t>مجموع سه </a:t>
            </a:r>
            <a:r>
              <a:rPr lang="ar-SA" sz="3600" b="1" dirty="0" smtClean="0">
                <a:solidFill>
                  <a:schemeClr val="tx1">
                    <a:lumMod val="75000"/>
                  </a:schemeClr>
                </a:solidFill>
                <a:cs typeface="B Mitra" pitchFamily="2" charset="-78"/>
              </a:rPr>
              <a:t>مرحله</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پردازش </a:t>
            </a:r>
            <a:r>
              <a:rPr lang="ar-SA" sz="3600" b="1" dirty="0">
                <a:solidFill>
                  <a:schemeClr val="tx1">
                    <a:lumMod val="75000"/>
                  </a:schemeClr>
                </a:solidFill>
                <a:cs typeface="B Mitra" pitchFamily="2" charset="-78"/>
              </a:rPr>
              <a:t>اطلاعات </a:t>
            </a:r>
            <a:r>
              <a:rPr lang="ar-SA" sz="3600" b="1" dirty="0" smtClean="0">
                <a:solidFill>
                  <a:schemeClr val="tx1">
                    <a:lumMod val="75000"/>
                  </a:schemeClr>
                </a:solidFill>
                <a:cs typeface="B Mitra" pitchFamily="2" charset="-78"/>
              </a:rPr>
              <a:t>است</a:t>
            </a:r>
            <a:r>
              <a:rPr lang="fa-IR" sz="3600" b="1" dirty="0" smtClean="0">
                <a:solidFill>
                  <a:schemeClr val="tx1">
                    <a:lumMod val="75000"/>
                  </a:schemeClr>
                </a:solidFill>
                <a:cs typeface="B Mitra" pitchFamily="2" charset="-78"/>
              </a:rPr>
              <a:t>.</a:t>
            </a:r>
            <a:endParaRPr lang="en-US" sz="3600" b="1" dirty="0">
              <a:solidFill>
                <a:schemeClr val="tx1">
                  <a:lumMod val="75000"/>
                </a:schemeClr>
              </a:solidFill>
              <a:cs typeface="B Mitra" pitchFamily="2" charset="-78"/>
            </a:endParaRPr>
          </a:p>
          <a:p>
            <a:endParaRPr lang="en-US" sz="3600" dirty="0">
              <a:solidFill>
                <a:schemeClr val="tx1">
                  <a:lumMod val="75000"/>
                </a:schemeClr>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066800" y="2438401"/>
            <a:ext cx="7772400" cy="4419600"/>
          </a:xfrm>
          <a:prstGeom prst="rect">
            <a:avLst/>
          </a:prstGeom>
          <a:noFill/>
          <a:ln w="9525">
            <a:noFill/>
            <a:miter lim="800000"/>
            <a:headEnd/>
            <a:tailEnd/>
          </a:ln>
          <a:effectLst/>
        </p:spPr>
        <p:txBody>
          <a:bodyPr/>
          <a:lstStyle/>
          <a:p>
            <a:pPr marL="342900" indent="-342900" algn="just">
              <a:spcBef>
                <a:spcPct val="20000"/>
              </a:spcBef>
              <a:buClr>
                <a:schemeClr val="hlink"/>
              </a:buClr>
              <a:buSzPct val="65000"/>
              <a:buFont typeface="Wingdings" pitchFamily="2" charset="2"/>
              <a:buNone/>
            </a:pPr>
            <a:r>
              <a:rPr lang="ar-SA" sz="3200" dirty="0">
                <a:solidFill>
                  <a:srgbClr val="00B050"/>
                </a:solidFill>
                <a:cs typeface="B Mitra" pitchFamily="2" charset="-78"/>
              </a:rPr>
              <a:t>تعداد محرک </a:t>
            </a:r>
            <a:r>
              <a:rPr lang="fa-IR" sz="3200" dirty="0">
                <a:solidFill>
                  <a:srgbClr val="00B050"/>
                </a:solidFill>
                <a:latin typeface="Arial"/>
                <a:cs typeface="B Mitra" pitchFamily="2" charset="-78"/>
              </a:rPr>
              <a:t>–</a:t>
            </a:r>
            <a:r>
              <a:rPr lang="ar-SA" sz="3200" dirty="0">
                <a:solidFill>
                  <a:srgbClr val="00B050"/>
                </a:solidFill>
                <a:cs typeface="B Mitra" pitchFamily="2" charset="-78"/>
              </a:rPr>
              <a:t> پاسخ </a:t>
            </a:r>
            <a:endParaRPr lang="fa-IR" sz="3200" dirty="0">
              <a:solidFill>
                <a:srgbClr val="00B050"/>
              </a:solidFill>
              <a:cs typeface="B Mitra" pitchFamily="2" charset="-78"/>
            </a:endParaRPr>
          </a:p>
          <a:p>
            <a:pPr marL="342900" indent="-342900" algn="just">
              <a:spcBef>
                <a:spcPct val="20000"/>
              </a:spcBef>
              <a:buClr>
                <a:schemeClr val="hlink"/>
              </a:buClr>
              <a:buSzPct val="65000"/>
              <a:buFont typeface="Wingdings" pitchFamily="2" charset="2"/>
              <a:buNone/>
            </a:pPr>
            <a:r>
              <a:rPr lang="ar-SA" sz="2800" dirty="0" smtClean="0">
                <a:solidFill>
                  <a:schemeClr val="tx1">
                    <a:lumMod val="75000"/>
                  </a:schemeClr>
                </a:solidFill>
                <a:cs typeface="B Mitra" pitchFamily="2" charset="-78"/>
              </a:rPr>
              <a:t>در آزمایشگاه، </a:t>
            </a:r>
            <a:r>
              <a:rPr lang="ar-SA" sz="2800" dirty="0">
                <a:solidFill>
                  <a:schemeClr val="tx1">
                    <a:lumMod val="75000"/>
                  </a:schemeClr>
                </a:solidFill>
                <a:cs typeface="B Mitra" pitchFamily="2" charset="-78"/>
              </a:rPr>
              <a:t>معمولا چنین مو</a:t>
            </a:r>
            <a:r>
              <a:rPr lang="fa-IR" sz="2800" dirty="0">
                <a:solidFill>
                  <a:schemeClr val="tx1">
                    <a:lumMod val="75000"/>
                  </a:schemeClr>
                </a:solidFill>
                <a:cs typeface="B Mitra" pitchFamily="2" charset="-78"/>
              </a:rPr>
              <a:t>قعیت </a:t>
            </a:r>
            <a:r>
              <a:rPr lang="ar-SA" sz="2800" dirty="0">
                <a:solidFill>
                  <a:schemeClr val="tx1">
                    <a:lumMod val="75000"/>
                  </a:schemeClr>
                </a:solidFill>
                <a:cs typeface="B Mitra" pitchFamily="2" charset="-78"/>
              </a:rPr>
              <a:t>هایی شام</a:t>
            </a:r>
            <a:r>
              <a:rPr lang="fa-IR" sz="2800" dirty="0">
                <a:solidFill>
                  <a:schemeClr val="tx1">
                    <a:lumMod val="75000"/>
                  </a:schemeClr>
                </a:solidFill>
                <a:cs typeface="B Mitra" pitchFamily="2" charset="-78"/>
              </a:rPr>
              <a:t>ـ</a:t>
            </a:r>
            <a:r>
              <a:rPr lang="ar-SA" sz="2800" dirty="0">
                <a:solidFill>
                  <a:schemeClr val="tx1">
                    <a:lumMod val="75000"/>
                  </a:schemeClr>
                </a:solidFill>
                <a:cs typeface="B Mitra" pitchFamily="2" charset="-78"/>
              </a:rPr>
              <a:t>ل چندین محرک</a:t>
            </a:r>
            <a:r>
              <a:rPr lang="fa-IR" sz="2800" dirty="0">
                <a:solidFill>
                  <a:schemeClr val="tx1">
                    <a:lumMod val="75000"/>
                  </a:schemeClr>
                </a:solidFill>
                <a:cs typeface="B Mitra" pitchFamily="2" charset="-78"/>
              </a:rPr>
              <a:t> </a:t>
            </a:r>
            <a:r>
              <a:rPr lang="ar-SA" sz="2800" dirty="0">
                <a:solidFill>
                  <a:schemeClr val="tx1">
                    <a:lumMod val="75000"/>
                  </a:schemeClr>
                </a:solidFill>
                <a:cs typeface="B Mitra" pitchFamily="2" charset="-78"/>
              </a:rPr>
              <a:t>و چندین پاسخ است </a:t>
            </a:r>
            <a:endParaRPr lang="fa-IR" sz="2800" dirty="0" smtClean="0">
              <a:solidFill>
                <a:schemeClr val="tx1">
                  <a:lumMod val="75000"/>
                </a:schemeClr>
              </a:solidFill>
              <a:cs typeface="B Mitra" pitchFamily="2" charset="-78"/>
            </a:endParaRPr>
          </a:p>
          <a:p>
            <a:pPr marL="342900" indent="-342900" algn="just">
              <a:spcBef>
                <a:spcPct val="20000"/>
              </a:spcBef>
              <a:buClr>
                <a:schemeClr val="hlink"/>
              </a:buClr>
              <a:buSzPct val="65000"/>
              <a:buFont typeface="Wingdings" pitchFamily="2" charset="2"/>
              <a:buNone/>
            </a:pPr>
            <a:r>
              <a:rPr lang="fa-IR" sz="2800" dirty="0" smtClean="0">
                <a:solidFill>
                  <a:schemeClr val="tx1">
                    <a:lumMod val="75000"/>
                  </a:schemeClr>
                </a:solidFill>
                <a:cs typeface="B Mitra" pitchFamily="2" charset="-78"/>
              </a:rPr>
              <a:t> </a:t>
            </a:r>
            <a:r>
              <a:rPr lang="ar-SA" sz="2800" dirty="0" smtClean="0">
                <a:solidFill>
                  <a:schemeClr val="tx1">
                    <a:lumMod val="75000"/>
                  </a:schemeClr>
                </a:solidFill>
                <a:cs typeface="B Mitra" pitchFamily="2" charset="-78"/>
              </a:rPr>
              <a:t>ب</a:t>
            </a:r>
            <a:r>
              <a:rPr lang="fa-IR" sz="2800" dirty="0">
                <a:solidFill>
                  <a:schemeClr val="tx1">
                    <a:lumMod val="75000"/>
                  </a:schemeClr>
                </a:solidFill>
                <a:cs typeface="B Mitra" pitchFamily="2" charset="-78"/>
              </a:rPr>
              <a:t>ـ</a:t>
            </a:r>
            <a:r>
              <a:rPr lang="ar-SA" sz="2800" dirty="0">
                <a:solidFill>
                  <a:schemeClr val="tx1">
                    <a:lumMod val="75000"/>
                  </a:schemeClr>
                </a:solidFill>
                <a:cs typeface="B Mitra" pitchFamily="2" charset="-78"/>
              </a:rPr>
              <a:t>رای مثال چ</a:t>
            </a:r>
            <a:r>
              <a:rPr lang="fa-IR" sz="2800" dirty="0">
                <a:solidFill>
                  <a:schemeClr val="tx1">
                    <a:lumMod val="75000"/>
                  </a:schemeClr>
                </a:solidFill>
                <a:cs typeface="B Mitra" pitchFamily="2" charset="-78"/>
              </a:rPr>
              <a:t>ند</a:t>
            </a:r>
            <a:r>
              <a:rPr lang="ar-SA" sz="2800" dirty="0">
                <a:solidFill>
                  <a:schemeClr val="tx1">
                    <a:lumMod val="75000"/>
                  </a:schemeClr>
                </a:solidFill>
                <a:cs typeface="B Mitra" pitchFamily="2" charset="-78"/>
              </a:rPr>
              <a:t> چ</a:t>
            </a:r>
            <a:r>
              <a:rPr lang="fa-IR" sz="2800" dirty="0">
                <a:solidFill>
                  <a:schemeClr val="tx1">
                    <a:lumMod val="75000"/>
                  </a:schemeClr>
                </a:solidFill>
                <a:cs typeface="B Mitra" pitchFamily="2" charset="-78"/>
              </a:rPr>
              <a:t>ـ</a:t>
            </a:r>
            <a:r>
              <a:rPr lang="ar-SA" sz="2800" dirty="0">
                <a:solidFill>
                  <a:schemeClr val="tx1">
                    <a:lumMod val="75000"/>
                  </a:schemeClr>
                </a:solidFill>
                <a:cs typeface="B Mitra" pitchFamily="2" charset="-78"/>
              </a:rPr>
              <a:t>راغ </a:t>
            </a:r>
            <a:r>
              <a:rPr lang="fa-IR" sz="2800" dirty="0">
                <a:solidFill>
                  <a:schemeClr val="tx1">
                    <a:lumMod val="75000"/>
                  </a:schemeClr>
                </a:solidFill>
                <a:cs typeface="B Mitra" pitchFamily="2" charset="-78"/>
              </a:rPr>
              <a:t> وجود دارد</a:t>
            </a:r>
            <a:r>
              <a:rPr lang="fa-IR" sz="2800" dirty="0" smtClean="0">
                <a:solidFill>
                  <a:schemeClr val="tx1">
                    <a:lumMod val="75000"/>
                  </a:schemeClr>
                </a:solidFill>
                <a:cs typeface="B Mitra" pitchFamily="2" charset="-78"/>
              </a:rPr>
              <a:t>؛ </a:t>
            </a:r>
            <a:r>
              <a:rPr lang="ar-SA" sz="2800" dirty="0" smtClean="0">
                <a:solidFill>
                  <a:schemeClr val="tx1">
                    <a:lumMod val="75000"/>
                  </a:schemeClr>
                </a:solidFill>
                <a:cs typeface="B Mitra" pitchFamily="2" charset="-78"/>
              </a:rPr>
              <a:t>تا آزمودنی</a:t>
            </a:r>
            <a:r>
              <a:rPr lang="fa-IR" sz="2800" dirty="0" smtClean="0">
                <a:solidFill>
                  <a:schemeClr val="tx1">
                    <a:lumMod val="75000"/>
                  </a:schemeClr>
                </a:solidFill>
                <a:cs typeface="B Mitra" pitchFamily="2" charset="-78"/>
              </a:rPr>
              <a:t> </a:t>
            </a:r>
            <a:r>
              <a:rPr lang="ar-SA" sz="2800" dirty="0" smtClean="0">
                <a:solidFill>
                  <a:schemeClr val="tx1">
                    <a:lumMod val="75000"/>
                  </a:schemeClr>
                </a:solidFill>
                <a:cs typeface="B Mitra" pitchFamily="2" charset="-78"/>
              </a:rPr>
              <a:t>ها </a:t>
            </a:r>
            <a:r>
              <a:rPr lang="ar-SA" sz="2800" dirty="0">
                <a:solidFill>
                  <a:schemeClr val="tx1">
                    <a:lumMod val="75000"/>
                  </a:schemeClr>
                </a:solidFill>
                <a:cs typeface="B Mitra" pitchFamily="2" charset="-78"/>
              </a:rPr>
              <a:t>از بین آن ها یکی را انتخاب </a:t>
            </a:r>
            <a:r>
              <a:rPr lang="ar-SA" sz="2800" dirty="0" smtClean="0">
                <a:solidFill>
                  <a:schemeClr val="tx1">
                    <a:lumMod val="75000"/>
                  </a:schemeClr>
                </a:solidFill>
                <a:cs typeface="B Mitra" pitchFamily="2" charset="-78"/>
              </a:rPr>
              <a:t>کنند، مانند </a:t>
            </a:r>
            <a:r>
              <a:rPr lang="ar-SA" sz="2800" dirty="0">
                <a:solidFill>
                  <a:schemeClr val="tx1">
                    <a:lumMod val="75000"/>
                  </a:schemeClr>
                </a:solidFill>
                <a:cs typeface="B Mitra" pitchFamily="2" charset="-78"/>
              </a:rPr>
              <a:t>فشار دادن</a:t>
            </a:r>
            <a:r>
              <a:rPr lang="fa-IR" sz="2800" dirty="0">
                <a:solidFill>
                  <a:schemeClr val="tx1">
                    <a:lumMod val="75000"/>
                  </a:schemeClr>
                </a:solidFill>
                <a:cs typeface="B Mitra" pitchFamily="2" charset="-78"/>
              </a:rPr>
              <a:t> </a:t>
            </a:r>
            <a:r>
              <a:rPr lang="fa-IR" sz="2800" dirty="0" smtClean="0">
                <a:solidFill>
                  <a:schemeClr val="tx1">
                    <a:lumMod val="75000"/>
                  </a:schemeClr>
                </a:solidFill>
                <a:cs typeface="B Mitra" pitchFamily="2" charset="-78"/>
              </a:rPr>
              <a:t> </a:t>
            </a:r>
            <a:r>
              <a:rPr lang="ar-SA" sz="2800" dirty="0" smtClean="0">
                <a:solidFill>
                  <a:schemeClr val="tx1">
                    <a:lumMod val="75000"/>
                  </a:schemeClr>
                </a:solidFill>
                <a:cs typeface="B Mitra" pitchFamily="2" charset="-78"/>
              </a:rPr>
              <a:t>دگمه </a:t>
            </a:r>
            <a:r>
              <a:rPr lang="ar-SA" sz="2800" dirty="0">
                <a:solidFill>
                  <a:schemeClr val="tx1">
                    <a:lumMod val="75000"/>
                  </a:schemeClr>
                </a:solidFill>
                <a:cs typeface="B Mitra" pitchFamily="2" charset="-78"/>
              </a:rPr>
              <a:t>های </a:t>
            </a:r>
            <a:r>
              <a:rPr lang="ar-SA" sz="2800" dirty="0" smtClean="0">
                <a:solidFill>
                  <a:schemeClr val="tx1">
                    <a:lumMod val="75000"/>
                  </a:schemeClr>
                </a:solidFill>
                <a:cs typeface="B Mitra" pitchFamily="2" charset="-78"/>
              </a:rPr>
              <a:t>مختلف، </a:t>
            </a:r>
            <a:r>
              <a:rPr lang="ar-SA" sz="2800" dirty="0">
                <a:solidFill>
                  <a:schemeClr val="tx1">
                    <a:lumMod val="75000"/>
                  </a:schemeClr>
                </a:solidFill>
                <a:cs typeface="B Mitra" pitchFamily="2" charset="-78"/>
              </a:rPr>
              <a:t>بسته به این که کدام چراغ روشن شده </a:t>
            </a:r>
            <a:r>
              <a:rPr lang="ar-SA" sz="2800" dirty="0" smtClean="0">
                <a:solidFill>
                  <a:schemeClr val="tx1">
                    <a:lumMod val="75000"/>
                  </a:schemeClr>
                </a:solidFill>
                <a:cs typeface="B Mitra" pitchFamily="2" charset="-78"/>
              </a:rPr>
              <a:t>باشد. </a:t>
            </a:r>
            <a:r>
              <a:rPr lang="ar-SA" sz="2800" dirty="0">
                <a:solidFill>
                  <a:schemeClr val="tx1">
                    <a:lumMod val="75000"/>
                  </a:schemeClr>
                </a:solidFill>
                <a:cs typeface="B Mitra" pitchFamily="2" charset="-78"/>
              </a:rPr>
              <a:t>این </a:t>
            </a:r>
            <a:r>
              <a:rPr lang="ar-SA" sz="2800" dirty="0" smtClean="0">
                <a:solidFill>
                  <a:schemeClr val="tx1">
                    <a:lumMod val="75000"/>
                  </a:schemeClr>
                </a:solidFill>
                <a:cs typeface="B Mitra" pitchFamily="2" charset="-78"/>
              </a:rPr>
              <a:t>فر</a:t>
            </a:r>
            <a:r>
              <a:rPr lang="fa-IR" sz="2800" dirty="0">
                <a:solidFill>
                  <a:schemeClr val="tx1">
                    <a:lumMod val="75000"/>
                  </a:schemeClr>
                </a:solidFill>
                <a:cs typeface="B Mitra" pitchFamily="2" charset="-78"/>
              </a:rPr>
              <a:t>آ</a:t>
            </a:r>
            <a:r>
              <a:rPr lang="ar-SA" sz="2800" dirty="0" smtClean="0">
                <a:solidFill>
                  <a:schemeClr val="tx1">
                    <a:lumMod val="75000"/>
                  </a:schemeClr>
                </a:solidFill>
                <a:cs typeface="B Mitra" pitchFamily="2" charset="-78"/>
              </a:rPr>
              <a:t>یند </a:t>
            </a:r>
            <a:r>
              <a:rPr lang="ar-SA" sz="2800" dirty="0">
                <a:solidFill>
                  <a:schemeClr val="tx1">
                    <a:lumMod val="75000"/>
                  </a:schemeClr>
                </a:solidFill>
                <a:cs typeface="B Mitra" pitchFamily="2" charset="-78"/>
              </a:rPr>
              <a:t>به </a:t>
            </a:r>
            <a:r>
              <a:rPr lang="ar-SA" sz="2800" dirty="0" smtClean="0">
                <a:solidFill>
                  <a:schemeClr val="tx1">
                    <a:lumMod val="75000"/>
                  </a:schemeClr>
                </a:solidFill>
                <a:cs typeface="B Mitra" pitchFamily="2" charset="-78"/>
              </a:rPr>
              <a:t>نام </a:t>
            </a:r>
            <a:r>
              <a:rPr lang="ar-SA" sz="2800" dirty="0">
                <a:solidFill>
                  <a:srgbClr val="FF0000"/>
                </a:solidFill>
                <a:cs typeface="B Mitra" pitchFamily="2" charset="-78"/>
              </a:rPr>
              <a:t>زم</a:t>
            </a:r>
            <a:r>
              <a:rPr lang="fa-IR" sz="2800" dirty="0">
                <a:solidFill>
                  <a:srgbClr val="FF0000"/>
                </a:solidFill>
                <a:cs typeface="B Mitra" pitchFamily="2" charset="-78"/>
              </a:rPr>
              <a:t>ـ</a:t>
            </a:r>
            <a:r>
              <a:rPr lang="ar-SA" sz="2800" dirty="0">
                <a:solidFill>
                  <a:srgbClr val="FF0000"/>
                </a:solidFill>
                <a:cs typeface="B Mitra" pitchFamily="2" charset="-78"/>
              </a:rPr>
              <a:t>ان واکنش انتخابی </a:t>
            </a:r>
            <a:r>
              <a:rPr lang="ar-SA" sz="2800" dirty="0" smtClean="0">
                <a:solidFill>
                  <a:schemeClr val="tx1">
                    <a:lumMod val="75000"/>
                  </a:schemeClr>
                </a:solidFill>
                <a:cs typeface="B Mitra" pitchFamily="2" charset="-78"/>
              </a:rPr>
              <a:t>نامگذاری </a:t>
            </a:r>
            <a:r>
              <a:rPr lang="ar-SA" sz="2800" dirty="0">
                <a:solidFill>
                  <a:schemeClr val="tx1">
                    <a:lumMod val="75000"/>
                  </a:schemeClr>
                </a:solidFill>
                <a:cs typeface="B Mitra" pitchFamily="2" charset="-78"/>
              </a:rPr>
              <a:t>شده است و طی </a:t>
            </a:r>
            <a:r>
              <a:rPr lang="fa-IR" sz="2800" dirty="0" smtClean="0">
                <a:solidFill>
                  <a:schemeClr val="tx1">
                    <a:lumMod val="75000"/>
                  </a:schemeClr>
                </a:solidFill>
                <a:cs typeface="B Mitra" pitchFamily="2" charset="-78"/>
              </a:rPr>
              <a:t>آ</a:t>
            </a:r>
            <a:r>
              <a:rPr lang="ar-SA" sz="2800" dirty="0" smtClean="0">
                <a:solidFill>
                  <a:schemeClr val="tx1">
                    <a:lumMod val="75000"/>
                  </a:schemeClr>
                </a:solidFill>
                <a:cs typeface="B Mitra" pitchFamily="2" charset="-78"/>
              </a:rPr>
              <a:t>ن </a:t>
            </a:r>
            <a:r>
              <a:rPr lang="ar-SA" sz="2800" dirty="0">
                <a:solidFill>
                  <a:schemeClr val="tx1">
                    <a:lumMod val="75000"/>
                  </a:schemeClr>
                </a:solidFill>
                <a:cs typeface="B Mitra" pitchFamily="2" charset="-78"/>
              </a:rPr>
              <a:t>اجرا کننده ب</a:t>
            </a:r>
            <a:r>
              <a:rPr lang="fa-IR" sz="2800" dirty="0">
                <a:solidFill>
                  <a:schemeClr val="tx1">
                    <a:lumMod val="75000"/>
                  </a:schemeClr>
                </a:solidFill>
                <a:cs typeface="B Mitra" pitchFamily="2" charset="-78"/>
              </a:rPr>
              <a:t>ـ</a:t>
            </a:r>
            <a:r>
              <a:rPr lang="ar-SA" sz="2800" dirty="0">
                <a:solidFill>
                  <a:schemeClr val="tx1">
                    <a:lumMod val="75000"/>
                  </a:schemeClr>
                </a:solidFill>
                <a:cs typeface="B Mitra" pitchFamily="2" charset="-78"/>
              </a:rPr>
              <a:t>ای</a:t>
            </a:r>
            <a:r>
              <a:rPr lang="fa-IR" sz="2800" dirty="0">
                <a:solidFill>
                  <a:schemeClr val="tx1">
                    <a:lumMod val="75000"/>
                  </a:schemeClr>
                </a:solidFill>
                <a:cs typeface="B Mitra" pitchFamily="2" charset="-78"/>
              </a:rPr>
              <a:t>ـ</a:t>
            </a:r>
            <a:r>
              <a:rPr lang="ar-SA" sz="2800" dirty="0">
                <a:solidFill>
                  <a:schemeClr val="tx1">
                    <a:lumMod val="75000"/>
                  </a:schemeClr>
                </a:solidFill>
                <a:cs typeface="B Mitra" pitchFamily="2" charset="-78"/>
              </a:rPr>
              <a:t>د یک</a:t>
            </a:r>
            <a:r>
              <a:rPr lang="fa-IR" sz="2800" dirty="0">
                <a:solidFill>
                  <a:schemeClr val="tx1">
                    <a:lumMod val="75000"/>
                  </a:schemeClr>
                </a:solidFill>
                <a:cs typeface="B Mitra" pitchFamily="2" charset="-78"/>
              </a:rPr>
              <a:t> </a:t>
            </a:r>
            <a:r>
              <a:rPr lang="ar-SA" sz="2800" dirty="0" smtClean="0">
                <a:solidFill>
                  <a:schemeClr val="tx1">
                    <a:lumMod val="75000"/>
                  </a:schemeClr>
                </a:solidFill>
                <a:cs typeface="B Mitra" pitchFamily="2" charset="-78"/>
              </a:rPr>
              <a:t>پاسخ</a:t>
            </a:r>
            <a:r>
              <a:rPr lang="fa-IR" sz="2800" dirty="0" smtClean="0">
                <a:solidFill>
                  <a:schemeClr val="tx1">
                    <a:lumMod val="75000"/>
                  </a:schemeClr>
                </a:solidFill>
                <a:cs typeface="B Mitra" pitchFamily="2" charset="-78"/>
              </a:rPr>
              <a:t> </a:t>
            </a:r>
            <a:r>
              <a:rPr lang="ar-SA" sz="2800" dirty="0" smtClean="0">
                <a:solidFill>
                  <a:schemeClr val="tx1">
                    <a:lumMod val="75000"/>
                  </a:schemeClr>
                </a:solidFill>
                <a:cs typeface="B Mitra" pitchFamily="2" charset="-78"/>
              </a:rPr>
              <a:t>را </a:t>
            </a:r>
            <a:r>
              <a:rPr lang="ar-SA" sz="2800" dirty="0">
                <a:solidFill>
                  <a:schemeClr val="tx1">
                    <a:lumMod val="75000"/>
                  </a:schemeClr>
                </a:solidFill>
                <a:cs typeface="B Mitra" pitchFamily="2" charset="-78"/>
              </a:rPr>
              <a:t>از بین ح</a:t>
            </a:r>
            <a:r>
              <a:rPr lang="fa-IR" sz="2800" dirty="0">
                <a:solidFill>
                  <a:schemeClr val="tx1">
                    <a:lumMod val="75000"/>
                  </a:schemeClr>
                </a:solidFill>
                <a:cs typeface="B Mitra" pitchFamily="2" charset="-78"/>
              </a:rPr>
              <a:t>ـ</a:t>
            </a:r>
            <a:r>
              <a:rPr lang="ar-SA" sz="2800" dirty="0">
                <a:solidFill>
                  <a:schemeClr val="tx1">
                    <a:lumMod val="75000"/>
                  </a:schemeClr>
                </a:solidFill>
                <a:cs typeface="B Mitra" pitchFamily="2" charset="-78"/>
              </a:rPr>
              <a:t>رک</a:t>
            </a:r>
            <a:r>
              <a:rPr lang="fa-IR" sz="2800" dirty="0">
                <a:solidFill>
                  <a:schemeClr val="tx1">
                    <a:lumMod val="75000"/>
                  </a:schemeClr>
                </a:solidFill>
                <a:cs typeface="B Mitra" pitchFamily="2" charset="-78"/>
              </a:rPr>
              <a:t>ـ</a:t>
            </a:r>
            <a:r>
              <a:rPr lang="ar-SA" sz="2800" dirty="0">
                <a:solidFill>
                  <a:schemeClr val="tx1">
                    <a:lumMod val="75000"/>
                  </a:schemeClr>
                </a:solidFill>
                <a:cs typeface="B Mitra" pitchFamily="2" charset="-78"/>
              </a:rPr>
              <a:t>ات ممکن و از پیش </a:t>
            </a:r>
            <a:r>
              <a:rPr lang="ar-SA" sz="2800" dirty="0" smtClean="0">
                <a:solidFill>
                  <a:schemeClr val="tx1">
                    <a:lumMod val="75000"/>
                  </a:schemeClr>
                </a:solidFill>
                <a:cs typeface="B Mitra" pitchFamily="2" charset="-78"/>
              </a:rPr>
              <a:t>تعیین </a:t>
            </a:r>
            <a:r>
              <a:rPr lang="ar-SA" sz="2800" dirty="0">
                <a:solidFill>
                  <a:schemeClr val="tx1">
                    <a:lumMod val="75000"/>
                  </a:schemeClr>
                </a:solidFill>
                <a:cs typeface="B Mitra" pitchFamily="2" charset="-78"/>
              </a:rPr>
              <a:t>شده انتخاب کند </a:t>
            </a:r>
            <a:r>
              <a:rPr lang="ar-SA" sz="2800" dirty="0" smtClean="0">
                <a:solidFill>
                  <a:schemeClr val="tx1">
                    <a:lumMod val="75000"/>
                  </a:schemeClr>
                </a:solidFill>
                <a:cs typeface="B Mitra" pitchFamily="2" charset="-78"/>
              </a:rPr>
              <a:t>.</a:t>
            </a:r>
            <a:endParaRPr lang="en-US" sz="2800" dirty="0">
              <a:solidFill>
                <a:schemeClr val="tx1">
                  <a:lumMod val="75000"/>
                </a:schemeClr>
              </a:solidFill>
              <a:cs typeface="B Mitra" pitchFamily="2" charset="-78"/>
            </a:endParaRPr>
          </a:p>
        </p:txBody>
      </p:sp>
      <p:sp>
        <p:nvSpPr>
          <p:cNvPr id="26627" name="Rectangle 3"/>
          <p:cNvSpPr>
            <a:spLocks noChangeArrowheads="1"/>
          </p:cNvSpPr>
          <p:nvPr/>
        </p:nvSpPr>
        <p:spPr bwMode="auto">
          <a:xfrm>
            <a:off x="987425" y="1219200"/>
            <a:ext cx="8156575" cy="510909"/>
          </a:xfrm>
          <a:prstGeom prst="rect">
            <a:avLst/>
          </a:prstGeom>
          <a:noFill/>
          <a:ln w="9525">
            <a:noFill/>
            <a:miter lim="800000"/>
            <a:headEnd/>
            <a:tailEnd/>
          </a:ln>
          <a:effectLst/>
        </p:spPr>
        <p:txBody>
          <a:bodyPr>
            <a:spAutoFit/>
          </a:bodyPr>
          <a:lstStyle/>
          <a:p>
            <a:pPr>
              <a:lnSpc>
                <a:spcPct val="80000"/>
              </a:lnSpc>
              <a:spcBef>
                <a:spcPct val="20000"/>
              </a:spcBef>
              <a:buClr>
                <a:schemeClr val="accent2"/>
              </a:buClr>
              <a:buFont typeface="Wingdings" pitchFamily="2" charset="2"/>
              <a:buNone/>
            </a:pPr>
            <a:r>
              <a:rPr lang="ar-SA" sz="3200" b="1" dirty="0">
                <a:solidFill>
                  <a:srgbClr val="00B0F0"/>
                </a:solidFill>
                <a:latin typeface="+mj-lt"/>
                <a:cs typeface="B Mitra" pitchFamily="2" charset="-78"/>
              </a:rPr>
              <a:t>عواملی که بر زمان واکنش و تصمیم گیری اثر می گذارند</a:t>
            </a:r>
            <a:r>
              <a:rPr lang="ar-SA" sz="3200" dirty="0">
                <a:solidFill>
                  <a:srgbClr val="00B0F0"/>
                </a:solidFill>
                <a:latin typeface="+mj-lt"/>
                <a:cs typeface="B Mitra" pitchFamily="2" charset="-78"/>
              </a:rPr>
              <a:t> </a:t>
            </a:r>
            <a:endParaRPr lang="fa-IR" sz="3200" dirty="0">
              <a:solidFill>
                <a:srgbClr val="00B0F0"/>
              </a:solidFill>
              <a:latin typeface="+mj-lt"/>
              <a:cs typeface="B Mitra" pitchFamily="2" charset="-78"/>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a:r>
              <a:rPr lang="ar-SA" sz="3700">
                <a:solidFill>
                  <a:srgbClr val="66FF33"/>
                </a:solidFill>
                <a:cs typeface="B Titr" pitchFamily="2" charset="-78"/>
              </a:rPr>
              <a:t>تعداد محرک </a:t>
            </a:r>
            <a:r>
              <a:rPr lang="fa-IR" sz="3700">
                <a:solidFill>
                  <a:srgbClr val="66FF33"/>
                </a:solidFill>
                <a:latin typeface="Arial"/>
                <a:cs typeface="B Titr" pitchFamily="2" charset="-78"/>
              </a:rPr>
              <a:t>–</a:t>
            </a:r>
            <a:r>
              <a:rPr lang="ar-SA" sz="3700">
                <a:solidFill>
                  <a:srgbClr val="66FF33"/>
                </a:solidFill>
                <a:cs typeface="B Titr" pitchFamily="2" charset="-78"/>
              </a:rPr>
              <a:t> پاسخ </a:t>
            </a:r>
            <a:r>
              <a:rPr lang="fa-IR" sz="3700">
                <a:solidFill>
                  <a:srgbClr val="66FF33"/>
                </a:solidFill>
                <a:cs typeface="B Titr" pitchFamily="2" charset="-78"/>
              </a:rPr>
              <a:t/>
            </a:r>
            <a:br>
              <a:rPr lang="fa-IR" sz="3700">
                <a:solidFill>
                  <a:srgbClr val="66FF33"/>
                </a:solidFill>
                <a:cs typeface="B Titr" pitchFamily="2" charset="-78"/>
              </a:rPr>
            </a:br>
            <a:endParaRPr lang="en-US" sz="3700">
              <a:solidFill>
                <a:srgbClr val="66FF33"/>
              </a:solidFill>
              <a:cs typeface="B Titr" pitchFamily="2" charset="-78"/>
            </a:endParaRPr>
          </a:p>
        </p:txBody>
      </p:sp>
      <p:sp>
        <p:nvSpPr>
          <p:cNvPr id="27652" name="Rectangle 4"/>
          <p:cNvSpPr>
            <a:spLocks noChangeArrowheads="1"/>
          </p:cNvSpPr>
          <p:nvPr/>
        </p:nvSpPr>
        <p:spPr bwMode="auto">
          <a:xfrm>
            <a:off x="1028700" y="2286000"/>
            <a:ext cx="7734300" cy="4708981"/>
          </a:xfrm>
          <a:prstGeom prst="rect">
            <a:avLst/>
          </a:prstGeom>
          <a:noFill/>
          <a:ln w="9525">
            <a:noFill/>
            <a:miter lim="800000"/>
            <a:headEnd/>
            <a:tailEnd/>
          </a:ln>
          <a:effectLst/>
        </p:spPr>
        <p:txBody>
          <a:bodyPr wrap="square">
            <a:spAutoFit/>
          </a:bodyPr>
          <a:lstStyle/>
          <a:p>
            <a:pPr algn="just"/>
            <a:endParaRPr lang="fa-IR" sz="2000" dirty="0">
              <a:solidFill>
                <a:srgbClr val="FFFF00"/>
              </a:solidFill>
              <a:latin typeface="Verdana" pitchFamily="34" charset="0"/>
              <a:cs typeface="B Mitra" pitchFamily="2" charset="-78"/>
            </a:endParaRPr>
          </a:p>
          <a:p>
            <a:pPr algn="just"/>
            <a:r>
              <a:rPr lang="ar-SA" sz="2800" dirty="0">
                <a:solidFill>
                  <a:srgbClr val="FF0000"/>
                </a:solidFill>
                <a:latin typeface="Verdana" pitchFamily="34" charset="0"/>
                <a:cs typeface="B Mitra" pitchFamily="2" charset="-78"/>
              </a:rPr>
              <a:t>سریع ت</a:t>
            </a:r>
            <a:r>
              <a:rPr lang="fa-IR" sz="2800" dirty="0">
                <a:solidFill>
                  <a:srgbClr val="FF0000"/>
                </a:solidFill>
                <a:latin typeface="Verdana" pitchFamily="34" charset="0"/>
                <a:cs typeface="B Mitra" pitchFamily="2" charset="-78"/>
              </a:rPr>
              <a:t>ر</a:t>
            </a:r>
            <a:r>
              <a:rPr lang="ar-SA" sz="2800" dirty="0">
                <a:solidFill>
                  <a:srgbClr val="FF0000"/>
                </a:solidFill>
                <a:latin typeface="Verdana" pitchFamily="34" charset="0"/>
                <a:cs typeface="B Mitra" pitchFamily="2" charset="-78"/>
              </a:rPr>
              <a:t>ین </a:t>
            </a:r>
            <a:r>
              <a:rPr lang="ar-SA" sz="2800" dirty="0">
                <a:solidFill>
                  <a:schemeClr val="tx1">
                    <a:lumMod val="75000"/>
                  </a:schemeClr>
                </a:solidFill>
                <a:latin typeface="Verdana" pitchFamily="34" charset="0"/>
                <a:cs typeface="B Mitra" pitchFamily="2" charset="-78"/>
              </a:rPr>
              <a:t>زمان واکنش فقط شامل </a:t>
            </a:r>
            <a:r>
              <a:rPr lang="ar-SA" sz="2800" dirty="0">
                <a:solidFill>
                  <a:schemeClr val="tx1">
                    <a:lumMod val="40000"/>
                    <a:lumOff val="60000"/>
                  </a:schemeClr>
                </a:solidFill>
                <a:latin typeface="Verdana" pitchFamily="34" charset="0"/>
                <a:cs typeface="B Mitra" pitchFamily="2" charset="-78"/>
              </a:rPr>
              <a:t>یک محرک و یک پاسخ </a:t>
            </a:r>
            <a:r>
              <a:rPr lang="ar-SA" sz="2800" dirty="0">
                <a:solidFill>
                  <a:schemeClr val="tx1">
                    <a:lumMod val="75000"/>
                  </a:schemeClr>
                </a:solidFill>
                <a:latin typeface="Verdana" pitchFamily="34" charset="0"/>
                <a:cs typeface="B Mitra" pitchFamily="2" charset="-78"/>
              </a:rPr>
              <a:t>است و ب</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ه آن زم</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ان </a:t>
            </a:r>
            <a:r>
              <a:rPr lang="ar-SA" sz="2800" dirty="0">
                <a:solidFill>
                  <a:srgbClr val="00B050"/>
                </a:solidFill>
                <a:latin typeface="Verdana" pitchFamily="34" charset="0"/>
                <a:cs typeface="B Mitra" pitchFamily="2" charset="-78"/>
              </a:rPr>
              <a:t>واکنش س</a:t>
            </a:r>
            <a:r>
              <a:rPr lang="fa-IR" sz="2800" dirty="0">
                <a:solidFill>
                  <a:srgbClr val="00B050"/>
                </a:solidFill>
                <a:latin typeface="Verdana" pitchFamily="34" charset="0"/>
                <a:cs typeface="B Mitra" pitchFamily="2" charset="-78"/>
              </a:rPr>
              <a:t>ـ</a:t>
            </a:r>
            <a:r>
              <a:rPr lang="ar-SA" sz="2800" dirty="0">
                <a:solidFill>
                  <a:srgbClr val="00B050"/>
                </a:solidFill>
                <a:latin typeface="Verdana" pitchFamily="34" charset="0"/>
                <a:cs typeface="B Mitra" pitchFamily="2" charset="-78"/>
              </a:rPr>
              <a:t>اده </a:t>
            </a:r>
            <a:r>
              <a:rPr lang="ar-SA" sz="2800" dirty="0">
                <a:solidFill>
                  <a:schemeClr val="tx1">
                    <a:lumMod val="75000"/>
                  </a:schemeClr>
                </a:solidFill>
                <a:latin typeface="Verdana" pitchFamily="34" charset="0"/>
                <a:cs typeface="B Mitra" pitchFamily="2" charset="-78"/>
              </a:rPr>
              <a:t>م</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ی گویند . </a:t>
            </a:r>
            <a:endParaRPr lang="fa-IR" sz="2800" dirty="0">
              <a:solidFill>
                <a:schemeClr val="tx1">
                  <a:lumMod val="75000"/>
                </a:schemeClr>
              </a:solidFill>
              <a:latin typeface="Verdana" pitchFamily="34" charset="0"/>
              <a:cs typeface="B Mitra" pitchFamily="2" charset="-78"/>
            </a:endParaRPr>
          </a:p>
          <a:p>
            <a:pPr algn="just"/>
            <a:r>
              <a:rPr lang="ar-SA" sz="2800" dirty="0">
                <a:solidFill>
                  <a:schemeClr val="tx1">
                    <a:lumMod val="75000"/>
                  </a:schemeClr>
                </a:solidFill>
                <a:latin typeface="Verdana" pitchFamily="34" charset="0"/>
                <a:cs typeface="B Mitra" pitchFamily="2" charset="-78"/>
              </a:rPr>
              <a:t> </a:t>
            </a:r>
            <a:endParaRPr lang="fa-IR" sz="2800" dirty="0">
              <a:solidFill>
                <a:schemeClr val="tx1">
                  <a:lumMod val="75000"/>
                </a:schemeClr>
              </a:solidFill>
              <a:latin typeface="Verdana" pitchFamily="34" charset="0"/>
              <a:cs typeface="B Mitra" pitchFamily="2" charset="-78"/>
            </a:endParaRPr>
          </a:p>
          <a:p>
            <a:pPr algn="just"/>
            <a:r>
              <a:rPr lang="ar-SA" sz="2800" dirty="0">
                <a:solidFill>
                  <a:schemeClr val="tx1">
                    <a:lumMod val="75000"/>
                  </a:schemeClr>
                </a:solidFill>
                <a:latin typeface="Verdana" pitchFamily="34" charset="0"/>
                <a:cs typeface="B Mitra" pitchFamily="2" charset="-78"/>
              </a:rPr>
              <a:t>وقتی که تعداد </a:t>
            </a:r>
            <a:r>
              <a:rPr lang="fa-IR" sz="2800" dirty="0">
                <a:solidFill>
                  <a:schemeClr val="tx1">
                    <a:lumMod val="75000"/>
                  </a:schemeClr>
                </a:solidFill>
                <a:latin typeface="Verdana" pitchFamily="34" charset="0"/>
                <a:cs typeface="B Mitra" pitchFamily="2" charset="-78"/>
              </a:rPr>
              <a:t> </a:t>
            </a:r>
            <a:r>
              <a:rPr lang="ar-SA" sz="2800" dirty="0">
                <a:solidFill>
                  <a:schemeClr val="tx1">
                    <a:lumMod val="75000"/>
                  </a:schemeClr>
                </a:solidFill>
                <a:latin typeface="Verdana" pitchFamily="34" charset="0"/>
                <a:cs typeface="B Mitra" pitchFamily="2" charset="-78"/>
              </a:rPr>
              <a:t>مح</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رک </a:t>
            </a:r>
            <a:r>
              <a:rPr lang="fa-IR" sz="2800" dirty="0">
                <a:solidFill>
                  <a:schemeClr val="tx1">
                    <a:lumMod val="75000"/>
                  </a:schemeClr>
                </a:solidFill>
                <a:latin typeface="Verdana" pitchFamily="34" charset="0"/>
                <a:cs typeface="B Mitra" pitchFamily="2" charset="-78"/>
              </a:rPr>
              <a:t>–</a:t>
            </a:r>
            <a:r>
              <a:rPr lang="ar-SA" sz="2800" dirty="0">
                <a:solidFill>
                  <a:schemeClr val="tx1">
                    <a:lumMod val="75000"/>
                  </a:schemeClr>
                </a:solidFill>
                <a:latin typeface="Verdana" pitchFamily="34" charset="0"/>
                <a:cs typeface="B Mitra" pitchFamily="2" charset="-78"/>
              </a:rPr>
              <a:t> پاسخ از یک ب</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ه دو افزایش پیدا م</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ی ک</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ن</a:t>
            </a:r>
            <a:r>
              <a:rPr lang="fa-IR" sz="2800" dirty="0">
                <a:solidFill>
                  <a:schemeClr val="tx1">
                    <a:lumMod val="75000"/>
                  </a:schemeClr>
                </a:solidFill>
                <a:latin typeface="Verdana" pitchFamily="34" charset="0"/>
                <a:cs typeface="B Mitra" pitchFamily="2" charset="-78"/>
              </a:rPr>
              <a:t>ـ</a:t>
            </a:r>
            <a:r>
              <a:rPr lang="ar-SA" sz="2800" dirty="0" smtClean="0">
                <a:solidFill>
                  <a:schemeClr val="tx1">
                    <a:lumMod val="75000"/>
                  </a:schemeClr>
                </a:solidFill>
                <a:latin typeface="Verdana" pitchFamily="34" charset="0"/>
                <a:cs typeface="B Mitra" pitchFamily="2" charset="-78"/>
              </a:rPr>
              <a:t>د، </a:t>
            </a:r>
            <a:r>
              <a:rPr lang="ar-SA" sz="2800" dirty="0">
                <a:solidFill>
                  <a:schemeClr val="tx1">
                    <a:lumMod val="75000"/>
                  </a:schemeClr>
                </a:solidFill>
                <a:latin typeface="Verdana" pitchFamily="34" charset="0"/>
                <a:cs typeface="B Mitra" pitchFamily="2" charset="-78"/>
              </a:rPr>
              <a:t>افزایش زم</a:t>
            </a:r>
            <a:r>
              <a:rPr lang="fa-IR" sz="2800" dirty="0">
                <a:solidFill>
                  <a:schemeClr val="tx1">
                    <a:lumMod val="75000"/>
                  </a:schemeClr>
                </a:solidFill>
                <a:latin typeface="Verdana" pitchFamily="34" charset="0"/>
                <a:cs typeface="B Mitra" pitchFamily="2" charset="-78"/>
              </a:rPr>
              <a:t>ـ</a:t>
            </a:r>
            <a:r>
              <a:rPr lang="ar-SA" sz="2800" dirty="0">
                <a:solidFill>
                  <a:schemeClr val="tx1">
                    <a:lumMod val="75000"/>
                  </a:schemeClr>
                </a:solidFill>
                <a:latin typeface="Verdana" pitchFamily="34" charset="0"/>
                <a:cs typeface="B Mitra" pitchFamily="2" charset="-78"/>
              </a:rPr>
              <a:t>ان </a:t>
            </a:r>
            <a:r>
              <a:rPr lang="ar-SA" sz="2800" dirty="0" smtClean="0">
                <a:solidFill>
                  <a:schemeClr val="tx1">
                    <a:lumMod val="75000"/>
                  </a:schemeClr>
                </a:solidFill>
                <a:latin typeface="Verdana" pitchFamily="34" charset="0"/>
                <a:cs typeface="B Mitra" pitchFamily="2" charset="-78"/>
              </a:rPr>
              <a:t>واکنش </a:t>
            </a:r>
            <a:r>
              <a:rPr lang="ar-SA" sz="2800" dirty="0">
                <a:solidFill>
                  <a:schemeClr val="tx1">
                    <a:lumMod val="75000"/>
                  </a:schemeClr>
                </a:solidFill>
                <a:latin typeface="Verdana" pitchFamily="34" charset="0"/>
                <a:cs typeface="B Mitra" pitchFamily="2" charset="-78"/>
              </a:rPr>
              <a:t>بسیار زیاد </a:t>
            </a:r>
            <a:r>
              <a:rPr lang="ar-SA" sz="2800" dirty="0" smtClean="0">
                <a:solidFill>
                  <a:schemeClr val="tx1">
                    <a:lumMod val="75000"/>
                  </a:schemeClr>
                </a:solidFill>
                <a:latin typeface="Verdana" pitchFamily="34" charset="0"/>
                <a:cs typeface="B Mitra" pitchFamily="2" charset="-78"/>
              </a:rPr>
              <a:t>است.</a:t>
            </a:r>
            <a:endParaRPr lang="fa-IR" sz="2800" dirty="0" smtClean="0">
              <a:solidFill>
                <a:schemeClr val="tx1">
                  <a:lumMod val="75000"/>
                </a:schemeClr>
              </a:solidFill>
              <a:latin typeface="Verdana" pitchFamily="34" charset="0"/>
              <a:cs typeface="B Mitra" pitchFamily="2" charset="-78"/>
            </a:endParaRPr>
          </a:p>
          <a:p>
            <a:pPr algn="just"/>
            <a:endParaRPr lang="fa-IR" sz="2800" dirty="0">
              <a:solidFill>
                <a:schemeClr val="tx1">
                  <a:lumMod val="75000"/>
                </a:schemeClr>
              </a:solidFill>
              <a:latin typeface="Verdana" pitchFamily="34" charset="0"/>
              <a:cs typeface="B Mitra" pitchFamily="2" charset="-78"/>
            </a:endParaRPr>
          </a:p>
          <a:p>
            <a:pPr algn="just"/>
            <a:r>
              <a:rPr lang="ar-SA" sz="2800" dirty="0" smtClean="0">
                <a:solidFill>
                  <a:schemeClr val="tx1">
                    <a:lumMod val="75000"/>
                  </a:schemeClr>
                </a:solidFill>
                <a:latin typeface="Verdana" pitchFamily="34" charset="0"/>
                <a:cs typeface="B Mitra" pitchFamily="2" charset="-78"/>
              </a:rPr>
              <a:t>زمان </a:t>
            </a:r>
            <a:r>
              <a:rPr lang="ar-SA" sz="2800" dirty="0">
                <a:solidFill>
                  <a:schemeClr val="tx1">
                    <a:lumMod val="75000"/>
                  </a:schemeClr>
                </a:solidFill>
                <a:latin typeface="Verdana" pitchFamily="34" charset="0"/>
                <a:cs typeface="B Mitra" pitchFamily="2" charset="-78"/>
              </a:rPr>
              <a:t>واکنش از حدود 190 هزارم ثانیه در زمان واکنش ساده به بیش </a:t>
            </a:r>
            <a:r>
              <a:rPr lang="ar-SA" sz="2800" dirty="0">
                <a:solidFill>
                  <a:schemeClr val="tx1">
                    <a:lumMod val="75000"/>
                  </a:schemeClr>
                </a:solidFill>
                <a:cs typeface="B Mitra" pitchFamily="2" charset="-78"/>
              </a:rPr>
              <a:t>از 300 هزارم ثانیه در زمان </a:t>
            </a:r>
            <a:r>
              <a:rPr lang="ar-SA" sz="2800" dirty="0">
                <a:solidFill>
                  <a:srgbClr val="92D050"/>
                </a:solidFill>
                <a:cs typeface="B Mitra" pitchFamily="2" charset="-78"/>
              </a:rPr>
              <a:t>واکنش انتخابی </a:t>
            </a:r>
            <a:r>
              <a:rPr lang="ar-SA" sz="2800" dirty="0">
                <a:solidFill>
                  <a:schemeClr val="tx1">
                    <a:lumMod val="75000"/>
                  </a:schemeClr>
                </a:solidFill>
                <a:cs typeface="B Mitra" pitchFamily="2" charset="-78"/>
              </a:rPr>
              <a:t>افزایش پیدا کرده است</a:t>
            </a:r>
            <a:r>
              <a:rPr lang="fa-IR" sz="2800" dirty="0">
                <a:solidFill>
                  <a:schemeClr val="tx1">
                    <a:lumMod val="75000"/>
                  </a:schemeClr>
                </a:solidFill>
                <a:cs typeface="B Mitra" pitchFamily="2" charset="-78"/>
              </a:rPr>
              <a:t> .</a:t>
            </a:r>
            <a:endParaRPr lang="en-US" sz="2800" dirty="0">
              <a:solidFill>
                <a:schemeClr val="tx1">
                  <a:lumMod val="75000"/>
                </a:schemeClr>
              </a:solidFill>
              <a:cs typeface="B Mitra" pitchFamily="2" charset="-78"/>
            </a:endParaRPr>
          </a:p>
          <a:p>
            <a:pPr algn="just"/>
            <a:endParaRPr lang="fa-IR" sz="2800" b="1" dirty="0">
              <a:solidFill>
                <a:srgbClr val="FFFF00"/>
              </a:solidFill>
              <a:latin typeface="Verdana" pitchFamily="34" charset="0"/>
              <a:cs typeface="B Mitra" pitchFamily="2" charset="-78"/>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762000"/>
            <a:ext cx="8229600" cy="1189038"/>
          </a:xfrm>
        </p:spPr>
        <p:txBody>
          <a:bodyPr/>
          <a:lstStyle/>
          <a:p>
            <a:pPr algn="r"/>
            <a:r>
              <a:rPr lang="ar-SA" sz="3700" dirty="0" smtClean="0">
                <a:solidFill>
                  <a:schemeClr val="tx1">
                    <a:lumMod val="75000"/>
                  </a:schemeClr>
                </a:solidFill>
                <a:cs typeface="B Titr" pitchFamily="2" charset="-78"/>
              </a:rPr>
              <a:t>تعداد محرک </a:t>
            </a:r>
            <a:r>
              <a:rPr lang="fa-IR" sz="3700" dirty="0">
                <a:solidFill>
                  <a:schemeClr val="tx1">
                    <a:lumMod val="75000"/>
                  </a:schemeClr>
                </a:solidFill>
                <a:cs typeface="B Titr" pitchFamily="2" charset="-78"/>
              </a:rPr>
              <a:t>–</a:t>
            </a:r>
            <a:r>
              <a:rPr lang="ar-SA" sz="3700" dirty="0" smtClean="0">
                <a:solidFill>
                  <a:schemeClr val="tx1">
                    <a:lumMod val="75000"/>
                  </a:schemeClr>
                </a:solidFill>
                <a:cs typeface="B Titr" pitchFamily="2" charset="-78"/>
              </a:rPr>
              <a:t> پاسخ </a:t>
            </a:r>
            <a:r>
              <a:rPr lang="fa-IR" sz="3700" dirty="0" smtClean="0">
                <a:solidFill>
                  <a:schemeClr val="tx1">
                    <a:lumMod val="75000"/>
                  </a:schemeClr>
                </a:solidFill>
                <a:cs typeface="B Titr" pitchFamily="2" charset="-78"/>
              </a:rPr>
              <a:t/>
            </a:r>
            <a:br>
              <a:rPr lang="fa-IR" sz="3700" dirty="0" smtClean="0">
                <a:solidFill>
                  <a:schemeClr val="tx1">
                    <a:lumMod val="75000"/>
                  </a:schemeClr>
                </a:solidFill>
                <a:cs typeface="B Titr" pitchFamily="2" charset="-78"/>
              </a:rPr>
            </a:br>
            <a:endParaRPr lang="en-US" sz="3700" dirty="0">
              <a:solidFill>
                <a:schemeClr val="tx1">
                  <a:lumMod val="75000"/>
                </a:schemeClr>
              </a:solidFill>
              <a:cs typeface="B Titr" pitchFamily="2" charset="-78"/>
            </a:endParaRPr>
          </a:p>
        </p:txBody>
      </p:sp>
      <p:sp>
        <p:nvSpPr>
          <p:cNvPr id="18435" name="Rectangle 3"/>
          <p:cNvSpPr>
            <a:spLocks noGrp="1" noChangeArrowheads="1"/>
          </p:cNvSpPr>
          <p:nvPr>
            <p:ph idx="1"/>
          </p:nvPr>
        </p:nvSpPr>
        <p:spPr>
          <a:xfrm>
            <a:off x="457200" y="2514600"/>
            <a:ext cx="8229600" cy="4038600"/>
          </a:xfrm>
        </p:spPr>
        <p:txBody>
          <a:bodyPr/>
          <a:lstStyle/>
          <a:p>
            <a:r>
              <a:rPr lang="fa-IR" dirty="0"/>
              <a:t>قانون هیک</a:t>
            </a:r>
          </a:p>
          <a:p>
            <a:r>
              <a:rPr lang="fa-IR" dirty="0"/>
              <a:t>این قانون بر این مطلب اشاره </a:t>
            </a:r>
            <a:r>
              <a:rPr lang="fa-IR" dirty="0" smtClean="0"/>
              <a:t>دارد                                    </a:t>
            </a:r>
            <a:r>
              <a:rPr lang="fa-IR" dirty="0"/>
              <a:t>که هر بار تعداد محرک و پاسخ </a:t>
            </a:r>
            <a:r>
              <a:rPr lang="fa-IR" dirty="0" smtClean="0"/>
              <a:t>                                       دو </a:t>
            </a:r>
            <a:r>
              <a:rPr lang="fa-IR" dirty="0"/>
              <a:t>برابر شود زمان واکنش </a:t>
            </a:r>
            <a:r>
              <a:rPr lang="fa-IR" dirty="0" smtClean="0"/>
              <a:t>انتخابی                                       </a:t>
            </a:r>
            <a:r>
              <a:rPr lang="fa-IR" dirty="0"/>
              <a:t>با میزان ثابتی افزایش پیدا می کند.</a:t>
            </a:r>
            <a:endParaRPr lang="en-US" dirty="0"/>
          </a:p>
        </p:txBody>
      </p:sp>
      <p:pic>
        <p:nvPicPr>
          <p:cNvPr id="18436" name="Picture 4" descr="Untitled-1"/>
          <p:cNvPicPr>
            <a:picLocks noChangeAspect="1" noChangeArrowheads="1"/>
          </p:cNvPicPr>
          <p:nvPr/>
        </p:nvPicPr>
        <p:blipFill>
          <a:blip r:embed="rId2" cstate="print"/>
          <a:srcRect/>
          <a:stretch>
            <a:fillRect/>
          </a:stretch>
        </p:blipFill>
        <p:spPr bwMode="auto">
          <a:xfrm>
            <a:off x="304800" y="2667000"/>
            <a:ext cx="3887787" cy="3810000"/>
          </a:xfrm>
          <a:prstGeom prst="rect">
            <a:avLst/>
          </a:prstGeom>
          <a:noFill/>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r"/>
            <a:r>
              <a:rPr lang="ar-SA" sz="3600" b="1" dirty="0">
                <a:solidFill>
                  <a:schemeClr val="tx1">
                    <a:lumMod val="75000"/>
                  </a:schemeClr>
                </a:solidFill>
                <a:cs typeface="B Titr" pitchFamily="2" charset="-78"/>
              </a:rPr>
              <a:t>سازگاری محرک </a:t>
            </a:r>
            <a:r>
              <a:rPr lang="fa-IR" sz="3600" b="1" dirty="0">
                <a:solidFill>
                  <a:schemeClr val="tx1">
                    <a:lumMod val="75000"/>
                  </a:schemeClr>
                </a:solidFill>
                <a:latin typeface="Arial"/>
                <a:cs typeface="B Titr" pitchFamily="2" charset="-78"/>
              </a:rPr>
              <a:t>–</a:t>
            </a:r>
            <a:r>
              <a:rPr lang="ar-SA" sz="3600" b="1" dirty="0">
                <a:solidFill>
                  <a:schemeClr val="tx1">
                    <a:lumMod val="75000"/>
                  </a:schemeClr>
                </a:solidFill>
                <a:cs typeface="B Titr" pitchFamily="2" charset="-78"/>
              </a:rPr>
              <a:t> پاسخ </a:t>
            </a:r>
            <a:r>
              <a:rPr lang="fa-IR" sz="3600" b="1" dirty="0">
                <a:solidFill>
                  <a:schemeClr val="tx1">
                    <a:lumMod val="75000"/>
                  </a:schemeClr>
                </a:solidFill>
                <a:cs typeface="B Titr" pitchFamily="2" charset="-78"/>
              </a:rPr>
              <a:t/>
            </a:r>
            <a:br>
              <a:rPr lang="fa-IR" sz="3600" b="1" dirty="0">
                <a:solidFill>
                  <a:schemeClr val="tx1">
                    <a:lumMod val="75000"/>
                  </a:schemeClr>
                </a:solidFill>
                <a:cs typeface="B Titr" pitchFamily="2" charset="-78"/>
              </a:rPr>
            </a:br>
            <a:endParaRPr lang="en-US" sz="3600" b="1" dirty="0">
              <a:solidFill>
                <a:schemeClr val="tx1">
                  <a:lumMod val="75000"/>
                </a:schemeClr>
              </a:solidFill>
              <a:cs typeface="B Titr" pitchFamily="2" charset="-78"/>
            </a:endParaRPr>
          </a:p>
        </p:txBody>
      </p:sp>
      <p:pic>
        <p:nvPicPr>
          <p:cNvPr id="17412" name="Picture 4" descr="Untitled-2"/>
          <p:cNvPicPr>
            <a:picLocks noChangeAspect="1" noChangeArrowheads="1"/>
          </p:cNvPicPr>
          <p:nvPr/>
        </p:nvPicPr>
        <p:blipFill>
          <a:blip r:embed="rId3" cstate="print"/>
          <a:srcRect/>
          <a:stretch>
            <a:fillRect/>
          </a:stretch>
        </p:blipFill>
        <p:spPr bwMode="auto">
          <a:xfrm>
            <a:off x="2590800" y="2743200"/>
            <a:ext cx="3736975" cy="2781300"/>
          </a:xfrm>
          <a:prstGeom prst="rect">
            <a:avLst/>
          </a:prstGeom>
          <a:noFill/>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762000"/>
            <a:ext cx="6248400" cy="1143000"/>
          </a:xfrm>
        </p:spPr>
        <p:txBody>
          <a:bodyPr/>
          <a:lstStyle/>
          <a:p>
            <a:pPr algn="r"/>
            <a:r>
              <a:rPr lang="fa-IR" sz="4100" b="1" dirty="0" smtClean="0">
                <a:solidFill>
                  <a:srgbClr val="66FF33"/>
                </a:solidFill>
                <a:cs typeface="+mn-cs"/>
              </a:rPr>
              <a:t>نوع و مقدار تمرین</a:t>
            </a:r>
            <a:endParaRPr lang="en-US" sz="4100" b="1" dirty="0">
              <a:solidFill>
                <a:srgbClr val="66FF33"/>
              </a:solidFill>
              <a:cs typeface="B Titr" pitchFamily="2" charset="-78"/>
            </a:endParaRPr>
          </a:p>
        </p:txBody>
      </p:sp>
      <p:sp>
        <p:nvSpPr>
          <p:cNvPr id="19459" name="Rectangle 3"/>
          <p:cNvSpPr>
            <a:spLocks noGrp="1" noChangeArrowheads="1"/>
          </p:cNvSpPr>
          <p:nvPr>
            <p:ph idx="1"/>
          </p:nvPr>
        </p:nvSpPr>
        <p:spPr>
          <a:xfrm>
            <a:off x="1371600" y="2590800"/>
            <a:ext cx="7235825" cy="3724275"/>
          </a:xfrm>
        </p:spPr>
        <p:txBody>
          <a:bodyPr/>
          <a:lstStyle/>
          <a:p>
            <a:pPr algn="just"/>
            <a:r>
              <a:rPr lang="fa-IR" sz="3600" b="1" dirty="0">
                <a:cs typeface="B Mitra" pitchFamily="2" charset="-78"/>
              </a:rPr>
              <a:t>دو عامل اصلی که </a:t>
            </a:r>
            <a:r>
              <a:rPr lang="fa-IR" sz="3600" b="1" dirty="0">
                <a:solidFill>
                  <a:schemeClr val="tx1">
                    <a:lumMod val="40000"/>
                    <a:lumOff val="60000"/>
                  </a:schemeClr>
                </a:solidFill>
                <a:cs typeface="B Mitra" pitchFamily="2" charset="-78"/>
              </a:rPr>
              <a:t>زمان واکنش </a:t>
            </a:r>
            <a:r>
              <a:rPr lang="fa-IR" sz="3600" b="1" dirty="0">
                <a:cs typeface="B Mitra" pitchFamily="2" charset="-78"/>
              </a:rPr>
              <a:t>را </a:t>
            </a:r>
            <a:r>
              <a:rPr lang="fa-IR" sz="3600" b="1" dirty="0" smtClean="0">
                <a:cs typeface="B Mitra" pitchFamily="2" charset="-78"/>
              </a:rPr>
              <a:t>تحت تاثیر </a:t>
            </a:r>
            <a:r>
              <a:rPr lang="fa-IR" sz="3600" b="1" dirty="0">
                <a:cs typeface="B Mitra" pitchFamily="2" charset="-78"/>
              </a:rPr>
              <a:t>می گذارد </a:t>
            </a:r>
            <a:r>
              <a:rPr lang="fa-IR" sz="3600" b="1" dirty="0" smtClean="0">
                <a:cs typeface="B Mitra" pitchFamily="2" charset="-78"/>
              </a:rPr>
              <a:t> شامل:</a:t>
            </a:r>
          </a:p>
          <a:p>
            <a:pPr algn="just">
              <a:buClr>
                <a:srgbClr val="00B0F0"/>
              </a:buClr>
              <a:buSzPct val="82000"/>
              <a:buFont typeface="Agency FB" pitchFamily="34" charset="0"/>
              <a:buChar char="√"/>
            </a:pPr>
            <a:r>
              <a:rPr lang="fa-IR" sz="3600" b="1" dirty="0" smtClean="0">
                <a:solidFill>
                  <a:srgbClr val="FF0000"/>
                </a:solidFill>
                <a:cs typeface="B Mitra" pitchFamily="2" charset="-78"/>
              </a:rPr>
              <a:t>نوع تمرین</a:t>
            </a:r>
            <a:endParaRPr lang="fa-IR" sz="3600" b="1" dirty="0" smtClean="0">
              <a:cs typeface="B Mitra" pitchFamily="2" charset="-78"/>
            </a:endParaRPr>
          </a:p>
          <a:p>
            <a:pPr algn="just">
              <a:buClr>
                <a:srgbClr val="00B0F0"/>
              </a:buClr>
              <a:buSzPct val="82000"/>
              <a:buFont typeface="Agency FB" pitchFamily="34" charset="0"/>
              <a:buChar char="√"/>
            </a:pPr>
            <a:r>
              <a:rPr lang="fa-IR" sz="3600" b="1" dirty="0" smtClean="0">
                <a:solidFill>
                  <a:srgbClr val="FF0000"/>
                </a:solidFill>
                <a:cs typeface="B Mitra" pitchFamily="2" charset="-78"/>
              </a:rPr>
              <a:t> مقدار تمرین</a:t>
            </a:r>
            <a:endParaRPr lang="fa-IR" sz="3600" b="1" dirty="0">
              <a:solidFill>
                <a:srgbClr val="FF0000"/>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762000"/>
            <a:ext cx="6248400" cy="1143000"/>
          </a:xfrm>
        </p:spPr>
        <p:txBody>
          <a:bodyPr/>
          <a:lstStyle/>
          <a:p>
            <a:pPr algn="r"/>
            <a:r>
              <a:rPr lang="fa-IR" sz="4100" b="1" dirty="0" smtClean="0">
                <a:solidFill>
                  <a:srgbClr val="66FF33"/>
                </a:solidFill>
                <a:cs typeface="+mn-cs"/>
              </a:rPr>
              <a:t>نوع و مقدار تمرین</a:t>
            </a:r>
            <a:endParaRPr lang="en-US" sz="4100" b="1" dirty="0">
              <a:solidFill>
                <a:srgbClr val="66FF33"/>
              </a:solidFill>
              <a:cs typeface="B Titr" pitchFamily="2" charset="-78"/>
            </a:endParaRPr>
          </a:p>
        </p:txBody>
      </p:sp>
      <p:sp>
        <p:nvSpPr>
          <p:cNvPr id="19459" name="Rectangle 3"/>
          <p:cNvSpPr>
            <a:spLocks noGrp="1" noChangeArrowheads="1"/>
          </p:cNvSpPr>
          <p:nvPr>
            <p:ph idx="1"/>
          </p:nvPr>
        </p:nvSpPr>
        <p:spPr>
          <a:xfrm>
            <a:off x="1371600" y="2590800"/>
            <a:ext cx="7235825" cy="3724275"/>
          </a:xfrm>
        </p:spPr>
        <p:txBody>
          <a:bodyPr/>
          <a:lstStyle/>
          <a:p>
            <a:pPr algn="just">
              <a:buNone/>
            </a:pPr>
            <a:endParaRPr lang="fa-IR" sz="2000" b="1" dirty="0">
              <a:cs typeface="B Mitra" pitchFamily="2" charset="-78"/>
            </a:endParaRPr>
          </a:p>
          <a:p>
            <a:pPr algn="just"/>
            <a:r>
              <a:rPr lang="fa-IR" sz="3600" b="1" dirty="0">
                <a:cs typeface="B Mitra" pitchFamily="2" charset="-78"/>
              </a:rPr>
              <a:t>تمرین </a:t>
            </a:r>
            <a:r>
              <a:rPr lang="fa-IR" sz="3600" b="1" dirty="0">
                <a:solidFill>
                  <a:srgbClr val="00B050"/>
                </a:solidFill>
                <a:cs typeface="B Mitra" pitchFamily="2" charset="-78"/>
              </a:rPr>
              <a:t>یکنواخت</a:t>
            </a:r>
            <a:r>
              <a:rPr lang="fa-IR" sz="3600" b="1" dirty="0">
                <a:cs typeface="B Mitra" pitchFamily="2" charset="-78"/>
              </a:rPr>
              <a:t> به صورتی که یک </a:t>
            </a:r>
            <a:r>
              <a:rPr lang="fa-IR" sz="3600" b="1" dirty="0" smtClean="0">
                <a:cs typeface="B Mitra" pitchFamily="2" charset="-78"/>
              </a:rPr>
              <a:t>محرک همیشه </a:t>
            </a:r>
            <a:r>
              <a:rPr lang="fa-IR" sz="3600" b="1" dirty="0">
                <a:cs typeface="B Mitra" pitchFamily="2" charset="-78"/>
              </a:rPr>
              <a:t>به یک پاسخ منجر شود به </a:t>
            </a:r>
            <a:r>
              <a:rPr lang="fa-IR" sz="3600" b="1" dirty="0" smtClean="0">
                <a:cs typeface="B Mitra" pitchFamily="2" charset="-78"/>
              </a:rPr>
              <a:t>ایجاد واکنش </a:t>
            </a:r>
            <a:r>
              <a:rPr lang="fa-IR" sz="3600" b="1" dirty="0">
                <a:cs typeface="B Mitra" pitchFamily="2" charset="-78"/>
              </a:rPr>
              <a:t>سریع کمک می کند.</a:t>
            </a:r>
            <a:endParaRPr lang="en-US" sz="3600" b="1" dirty="0">
              <a:cs typeface="B Mitra" pitchFamily="2" charset="-7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algn="ctr"/>
            <a:r>
              <a:rPr lang="fa-IR" sz="3200" dirty="0" smtClean="0"/>
              <a:t>رفتار حرکتی</a:t>
            </a:r>
            <a:endParaRPr lang="en-US" sz="3200" dirty="0"/>
          </a:p>
        </p:txBody>
      </p:sp>
      <p:sp>
        <p:nvSpPr>
          <p:cNvPr id="26627" name="Rectangle 3"/>
          <p:cNvSpPr>
            <a:spLocks noGrp="1" noChangeArrowheads="1"/>
          </p:cNvSpPr>
          <p:nvPr>
            <p:ph idx="1"/>
          </p:nvPr>
        </p:nvSpPr>
        <p:spPr/>
        <p:txBody>
          <a:bodyPr/>
          <a:lstStyle/>
          <a:p>
            <a:r>
              <a:rPr lang="fa-IR" dirty="0"/>
              <a:t>                       </a:t>
            </a:r>
            <a:r>
              <a:rPr lang="fa-IR" dirty="0" smtClean="0"/>
              <a:t> رفتار </a:t>
            </a:r>
            <a:r>
              <a:rPr lang="fa-IR" dirty="0"/>
              <a:t>حرکتی</a:t>
            </a:r>
            <a:endParaRPr lang="en-US" dirty="0"/>
          </a:p>
        </p:txBody>
      </p:sp>
      <p:sp>
        <p:nvSpPr>
          <p:cNvPr id="26628" name="Line 4"/>
          <p:cNvSpPr>
            <a:spLocks noChangeShapeType="1"/>
          </p:cNvSpPr>
          <p:nvPr/>
        </p:nvSpPr>
        <p:spPr bwMode="auto">
          <a:xfrm flipV="1">
            <a:off x="3076576" y="3048000"/>
            <a:ext cx="1147762" cy="1676400"/>
          </a:xfrm>
          <a:prstGeom prst="line">
            <a:avLst/>
          </a:prstGeom>
          <a:noFill/>
          <a:ln w="9525">
            <a:solidFill>
              <a:schemeClr val="tx1"/>
            </a:solidFill>
            <a:round/>
            <a:headEnd/>
            <a:tailEnd type="triangle" w="med" len="med"/>
          </a:ln>
          <a:effectLst/>
        </p:spPr>
        <p:txBody>
          <a:bodyPr/>
          <a:lstStyle/>
          <a:p>
            <a:endParaRPr lang="en-US"/>
          </a:p>
        </p:txBody>
      </p:sp>
      <p:sp>
        <p:nvSpPr>
          <p:cNvPr id="26629" name="Oval 5"/>
          <p:cNvSpPr>
            <a:spLocks noChangeArrowheads="1"/>
          </p:cNvSpPr>
          <p:nvPr/>
        </p:nvSpPr>
        <p:spPr bwMode="auto">
          <a:xfrm>
            <a:off x="2560320" y="4581525"/>
            <a:ext cx="1554480" cy="1005840"/>
          </a:xfrm>
          <a:prstGeom prst="ellipse">
            <a:avLst/>
          </a:prstGeom>
          <a:solidFill>
            <a:schemeClr val="accent1"/>
          </a:solidFill>
          <a:ln w="9525">
            <a:solidFill>
              <a:schemeClr val="tx1"/>
            </a:solidFill>
            <a:round/>
            <a:headEnd/>
            <a:tailEnd/>
          </a:ln>
          <a:effectLst/>
        </p:spPr>
        <p:txBody>
          <a:bodyPr wrap="none" anchor="ctr"/>
          <a:lstStyle/>
          <a:p>
            <a:pPr algn="ctr"/>
            <a:r>
              <a:rPr lang="fa-IR" dirty="0" smtClean="0"/>
              <a:t>آموزش تربیت بدنی</a:t>
            </a:r>
            <a:endParaRPr lang="en-US" dirty="0"/>
          </a:p>
        </p:txBody>
      </p:sp>
      <p:sp>
        <p:nvSpPr>
          <p:cNvPr id="26630" name="Line 6"/>
          <p:cNvSpPr>
            <a:spLocks noChangeShapeType="1"/>
          </p:cNvSpPr>
          <p:nvPr/>
        </p:nvSpPr>
        <p:spPr bwMode="auto">
          <a:xfrm flipH="1" flipV="1">
            <a:off x="4895214" y="3048000"/>
            <a:ext cx="91123" cy="1533524"/>
          </a:xfrm>
          <a:prstGeom prst="line">
            <a:avLst/>
          </a:prstGeom>
          <a:noFill/>
          <a:ln w="9525">
            <a:solidFill>
              <a:schemeClr val="tx1"/>
            </a:solidFill>
            <a:round/>
            <a:headEnd/>
            <a:tailEnd type="triangle" w="med" len="med"/>
          </a:ln>
          <a:effectLst/>
        </p:spPr>
        <p:txBody>
          <a:bodyPr/>
          <a:lstStyle/>
          <a:p>
            <a:endParaRPr lang="en-US"/>
          </a:p>
        </p:txBody>
      </p:sp>
      <p:sp>
        <p:nvSpPr>
          <p:cNvPr id="26631" name="Line 7"/>
          <p:cNvSpPr>
            <a:spLocks noChangeShapeType="1"/>
          </p:cNvSpPr>
          <p:nvPr/>
        </p:nvSpPr>
        <p:spPr bwMode="auto">
          <a:xfrm flipH="1" flipV="1">
            <a:off x="5760720" y="2971800"/>
            <a:ext cx="640080" cy="1681162"/>
          </a:xfrm>
          <a:prstGeom prst="line">
            <a:avLst/>
          </a:prstGeom>
          <a:noFill/>
          <a:ln w="9525">
            <a:solidFill>
              <a:schemeClr val="tx1"/>
            </a:solidFill>
            <a:round/>
            <a:headEnd/>
            <a:tailEnd type="triangle" w="med" len="med"/>
          </a:ln>
          <a:effectLst/>
        </p:spPr>
        <p:txBody>
          <a:bodyPr/>
          <a:lstStyle/>
          <a:p>
            <a:endParaRPr lang="en-US"/>
          </a:p>
        </p:txBody>
      </p:sp>
      <p:sp>
        <p:nvSpPr>
          <p:cNvPr id="26632" name="Line 8"/>
          <p:cNvSpPr>
            <a:spLocks noChangeShapeType="1"/>
          </p:cNvSpPr>
          <p:nvPr/>
        </p:nvSpPr>
        <p:spPr bwMode="auto">
          <a:xfrm flipH="1" flipV="1">
            <a:off x="5989320" y="2852738"/>
            <a:ext cx="2164080" cy="1728787"/>
          </a:xfrm>
          <a:prstGeom prst="line">
            <a:avLst/>
          </a:prstGeom>
          <a:noFill/>
          <a:ln w="9525">
            <a:solidFill>
              <a:schemeClr val="tx1"/>
            </a:solidFill>
            <a:round/>
            <a:headEnd/>
            <a:tailEnd type="triangle" w="med" len="med"/>
          </a:ln>
          <a:effectLst/>
        </p:spPr>
        <p:txBody>
          <a:bodyPr/>
          <a:lstStyle/>
          <a:p>
            <a:endParaRPr lang="en-US"/>
          </a:p>
        </p:txBody>
      </p:sp>
      <p:sp>
        <p:nvSpPr>
          <p:cNvPr id="26633" name="Oval 9"/>
          <p:cNvSpPr>
            <a:spLocks noChangeArrowheads="1"/>
          </p:cNvSpPr>
          <p:nvPr/>
        </p:nvSpPr>
        <p:spPr bwMode="auto">
          <a:xfrm>
            <a:off x="4160520" y="4648200"/>
            <a:ext cx="1554480" cy="914400"/>
          </a:xfrm>
          <a:prstGeom prst="ellipse">
            <a:avLst/>
          </a:prstGeom>
          <a:solidFill>
            <a:schemeClr val="accent1"/>
          </a:solidFill>
          <a:ln w="9525">
            <a:solidFill>
              <a:schemeClr val="tx1"/>
            </a:solidFill>
            <a:round/>
            <a:headEnd/>
            <a:tailEnd/>
          </a:ln>
          <a:effectLst/>
        </p:spPr>
        <p:txBody>
          <a:bodyPr wrap="none" anchor="ctr"/>
          <a:lstStyle/>
          <a:p>
            <a:pPr algn="ctr"/>
            <a:r>
              <a:rPr lang="fa-IR"/>
              <a:t>روانشناسی</a:t>
            </a:r>
          </a:p>
          <a:p>
            <a:pPr algn="ctr"/>
            <a:r>
              <a:rPr lang="fa-IR"/>
              <a:t>ورزش</a:t>
            </a:r>
            <a:endParaRPr lang="en-US"/>
          </a:p>
        </p:txBody>
      </p:sp>
      <p:sp>
        <p:nvSpPr>
          <p:cNvPr id="26634" name="Oval 10"/>
          <p:cNvSpPr>
            <a:spLocks noChangeArrowheads="1"/>
          </p:cNvSpPr>
          <p:nvPr/>
        </p:nvSpPr>
        <p:spPr bwMode="auto">
          <a:xfrm>
            <a:off x="5836920" y="4652963"/>
            <a:ext cx="1554480" cy="914400"/>
          </a:xfrm>
          <a:prstGeom prst="ellipse">
            <a:avLst/>
          </a:prstGeom>
          <a:solidFill>
            <a:schemeClr val="accent1"/>
          </a:solidFill>
          <a:ln w="9525">
            <a:solidFill>
              <a:schemeClr val="tx1"/>
            </a:solidFill>
            <a:round/>
            <a:headEnd/>
            <a:tailEnd/>
          </a:ln>
          <a:effectLst/>
        </p:spPr>
        <p:txBody>
          <a:bodyPr wrap="none" anchor="ctr"/>
          <a:lstStyle/>
          <a:p>
            <a:pPr algn="ctr"/>
            <a:r>
              <a:rPr lang="fa-IR" dirty="0" smtClean="0"/>
              <a:t>یادگیری </a:t>
            </a:r>
            <a:r>
              <a:rPr lang="fa-IR" dirty="0"/>
              <a:t>حرکتی</a:t>
            </a:r>
            <a:endParaRPr lang="en-US" dirty="0"/>
          </a:p>
        </p:txBody>
      </p:sp>
      <p:sp>
        <p:nvSpPr>
          <p:cNvPr id="26635" name="Oval 11"/>
          <p:cNvSpPr>
            <a:spLocks noChangeArrowheads="1"/>
          </p:cNvSpPr>
          <p:nvPr/>
        </p:nvSpPr>
        <p:spPr bwMode="auto">
          <a:xfrm>
            <a:off x="7513320" y="4572000"/>
            <a:ext cx="1554480" cy="914400"/>
          </a:xfrm>
          <a:prstGeom prst="ellipse">
            <a:avLst/>
          </a:prstGeom>
          <a:solidFill>
            <a:schemeClr val="accent1"/>
          </a:solidFill>
          <a:ln w="9525">
            <a:solidFill>
              <a:schemeClr val="tx1"/>
            </a:solidFill>
            <a:round/>
            <a:headEnd/>
            <a:tailEnd/>
          </a:ln>
          <a:effectLst/>
        </p:spPr>
        <p:txBody>
          <a:bodyPr wrap="none" anchor="ctr"/>
          <a:lstStyle/>
          <a:p>
            <a:pPr algn="ctr"/>
            <a:r>
              <a:rPr lang="fa-IR" dirty="0"/>
              <a:t>رشد و تکامل </a:t>
            </a:r>
          </a:p>
          <a:p>
            <a:pPr algn="ctr"/>
            <a:r>
              <a:rPr lang="fa-IR" dirty="0"/>
              <a:t>حرکتی</a:t>
            </a:r>
            <a:endParaRPr lang="en-US" dirty="0"/>
          </a:p>
        </p:txBody>
      </p:sp>
      <p:sp>
        <p:nvSpPr>
          <p:cNvPr id="12" name="Line 7"/>
          <p:cNvSpPr>
            <a:spLocks noChangeShapeType="1"/>
          </p:cNvSpPr>
          <p:nvPr/>
        </p:nvSpPr>
        <p:spPr bwMode="auto">
          <a:xfrm flipV="1">
            <a:off x="1676399" y="2852737"/>
            <a:ext cx="2106295" cy="1871661"/>
          </a:xfrm>
          <a:prstGeom prst="line">
            <a:avLst/>
          </a:prstGeom>
          <a:noFill/>
          <a:ln w="9525">
            <a:solidFill>
              <a:schemeClr val="tx1"/>
            </a:solidFill>
            <a:round/>
            <a:headEnd/>
            <a:tailEnd type="triangle" w="med" len="med"/>
          </a:ln>
          <a:effectLst/>
        </p:spPr>
        <p:txBody>
          <a:bodyPr/>
          <a:lstStyle/>
          <a:p>
            <a:endParaRPr lang="en-US"/>
          </a:p>
        </p:txBody>
      </p:sp>
      <p:sp>
        <p:nvSpPr>
          <p:cNvPr id="13" name="Oval 5"/>
          <p:cNvSpPr>
            <a:spLocks noChangeArrowheads="1"/>
          </p:cNvSpPr>
          <p:nvPr/>
        </p:nvSpPr>
        <p:spPr bwMode="auto">
          <a:xfrm>
            <a:off x="883920" y="4602480"/>
            <a:ext cx="1554480" cy="1005840"/>
          </a:xfrm>
          <a:prstGeom prst="ellipse">
            <a:avLst/>
          </a:prstGeom>
          <a:solidFill>
            <a:schemeClr val="accent1"/>
          </a:solidFill>
          <a:ln w="9525">
            <a:solidFill>
              <a:schemeClr val="tx1"/>
            </a:solidFill>
            <a:round/>
            <a:headEnd/>
            <a:tailEnd/>
          </a:ln>
          <a:effectLst/>
        </p:spPr>
        <p:txBody>
          <a:bodyPr wrap="none" anchor="ctr"/>
          <a:lstStyle/>
          <a:p>
            <a:pPr algn="ctr"/>
            <a:r>
              <a:rPr lang="fa-IR" dirty="0" smtClean="0"/>
              <a:t>کنترل حرکتی</a:t>
            </a:r>
            <a:endParaRPr lang="en-US" dirty="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1371600" y="762000"/>
            <a:ext cx="6248400" cy="1143000"/>
          </a:xfrm>
        </p:spPr>
        <p:txBody>
          <a:bodyPr/>
          <a:lstStyle/>
          <a:p>
            <a:pPr algn="r"/>
            <a:r>
              <a:rPr lang="fa-IR" sz="4100" b="1" dirty="0" smtClean="0">
                <a:solidFill>
                  <a:srgbClr val="66FF33"/>
                </a:solidFill>
                <a:cs typeface="+mn-cs"/>
              </a:rPr>
              <a:t>نوع و مقدار تمرین</a:t>
            </a:r>
            <a:endParaRPr lang="en-US" sz="4100" b="1" dirty="0">
              <a:solidFill>
                <a:srgbClr val="66FF33"/>
              </a:solidFill>
              <a:cs typeface="B Titr" pitchFamily="2" charset="-78"/>
            </a:endParaRPr>
          </a:p>
        </p:txBody>
      </p:sp>
      <p:sp>
        <p:nvSpPr>
          <p:cNvPr id="20483" name="Rectangle 3"/>
          <p:cNvSpPr>
            <a:spLocks noGrp="1" noChangeArrowheads="1"/>
          </p:cNvSpPr>
          <p:nvPr>
            <p:ph idx="1"/>
          </p:nvPr>
        </p:nvSpPr>
        <p:spPr>
          <a:xfrm>
            <a:off x="1219200" y="2667000"/>
            <a:ext cx="7315200" cy="3886200"/>
          </a:xfrm>
        </p:spPr>
        <p:txBody>
          <a:bodyPr/>
          <a:lstStyle/>
          <a:p>
            <a:pPr algn="just"/>
            <a:r>
              <a:rPr lang="ar-SA" sz="3200" b="1" dirty="0" smtClean="0">
                <a:solidFill>
                  <a:schemeClr val="tx1">
                    <a:lumMod val="75000"/>
                  </a:schemeClr>
                </a:solidFill>
                <a:cs typeface="B Mitra" pitchFamily="2" charset="-78"/>
              </a:rPr>
              <a:t>افرادی</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 </a:t>
            </a:r>
            <a:r>
              <a:rPr lang="ar-SA" sz="3200" b="1" dirty="0">
                <a:solidFill>
                  <a:schemeClr val="tx1">
                    <a:lumMod val="75000"/>
                  </a:schemeClr>
                </a:solidFill>
                <a:cs typeface="B Mitra" pitchFamily="2" charset="-78"/>
              </a:rPr>
              <a:t>ک</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ه </a:t>
            </a:r>
            <a:r>
              <a:rPr lang="ar-SA" sz="3200" b="1" dirty="0" smtClean="0">
                <a:solidFill>
                  <a:schemeClr val="tx1">
                    <a:lumMod val="75000"/>
                  </a:schemeClr>
                </a:solidFill>
                <a:cs typeface="B Mitra" pitchFamily="2" charset="-78"/>
              </a:rPr>
              <a:t>در </a:t>
            </a:r>
            <a:r>
              <a:rPr lang="ar-SA" sz="3200" b="1" dirty="0">
                <a:solidFill>
                  <a:schemeClr val="tx1">
                    <a:lumMod val="75000"/>
                  </a:schemeClr>
                </a:solidFill>
                <a:cs typeface="B Mitra" pitchFamily="2" charset="-78"/>
              </a:rPr>
              <a:t>شغل خود </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یا ورزش ورزیده شده باشند م</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ی توانند واکنش هایی </a:t>
            </a:r>
            <a:r>
              <a:rPr lang="ar-SA" sz="3200" b="1" dirty="0" smtClean="0">
                <a:solidFill>
                  <a:schemeClr val="tx1">
                    <a:lumMod val="75000"/>
                  </a:schemeClr>
                </a:solidFill>
                <a:cs typeface="B Mitra" pitchFamily="2" charset="-78"/>
              </a:rPr>
              <a:t>را </a:t>
            </a:r>
            <a:r>
              <a:rPr lang="ar-SA" sz="3200" b="1" dirty="0">
                <a:solidFill>
                  <a:schemeClr val="tx1">
                    <a:lumMod val="75000"/>
                  </a:schemeClr>
                </a:solidFill>
                <a:cs typeface="B Mitra" pitchFamily="2" charset="-78"/>
              </a:rPr>
              <a:t>انجام دهند که به پردازش خودکار نزدیک </a:t>
            </a:r>
            <a:r>
              <a:rPr lang="ar-SA" sz="3200" b="1" dirty="0" smtClean="0">
                <a:solidFill>
                  <a:schemeClr val="tx1">
                    <a:lumMod val="75000"/>
                  </a:schemeClr>
                </a:solidFill>
                <a:cs typeface="B Mitra" pitchFamily="2" charset="-78"/>
              </a:rPr>
              <a:t>باشد. </a:t>
            </a:r>
            <a:r>
              <a:rPr lang="fa-IR" sz="3200" b="1" dirty="0" smtClean="0">
                <a:solidFill>
                  <a:schemeClr val="tx1">
                    <a:lumMod val="75000"/>
                  </a:schemeClr>
                </a:solidFill>
                <a:cs typeface="B Mitra" pitchFamily="2" charset="-78"/>
              </a:rPr>
              <a:t> </a:t>
            </a:r>
            <a:r>
              <a:rPr lang="ar-SA" sz="3200" b="1" dirty="0">
                <a:solidFill>
                  <a:schemeClr val="tx1">
                    <a:lumMod val="75000"/>
                  </a:schemeClr>
                </a:solidFill>
                <a:cs typeface="B Mitra" pitchFamily="2" charset="-78"/>
              </a:rPr>
              <a:t>ای</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ن واکنش ها </a:t>
            </a:r>
            <a:r>
              <a:rPr lang="ar-SA" sz="3200" b="1" dirty="0" smtClean="0">
                <a:solidFill>
                  <a:schemeClr val="tx1">
                    <a:lumMod val="75000"/>
                  </a:schemeClr>
                </a:solidFill>
                <a:cs typeface="B Mitra" pitchFamily="2" charset="-78"/>
              </a:rPr>
              <a:t>بسیار </a:t>
            </a:r>
            <a:r>
              <a:rPr lang="ar-SA" sz="3200" b="1" dirty="0">
                <a:solidFill>
                  <a:schemeClr val="tx1">
                    <a:lumMod val="75000"/>
                  </a:schemeClr>
                </a:solidFill>
                <a:cs typeface="B Mitra" pitchFamily="2" charset="-78"/>
              </a:rPr>
              <a:t>سریع اند و</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 با اف</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زای</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ش تعداد محرک </a:t>
            </a:r>
            <a:r>
              <a:rPr lang="fa-IR" sz="3200" b="1" dirty="0">
                <a:solidFill>
                  <a:schemeClr val="tx1">
                    <a:lumMod val="75000"/>
                  </a:schemeClr>
                </a:solidFill>
                <a:cs typeface="B Mitra" pitchFamily="2" charset="-78"/>
              </a:rPr>
              <a:t>-</a:t>
            </a:r>
            <a:r>
              <a:rPr lang="ar-SA" sz="3200" b="1" dirty="0">
                <a:solidFill>
                  <a:schemeClr val="tx1">
                    <a:lumMod val="75000"/>
                  </a:schemeClr>
                </a:solidFill>
                <a:cs typeface="B Mitra" pitchFamily="2" charset="-78"/>
              </a:rPr>
              <a:t> پاسخ اندکی آهسته </a:t>
            </a:r>
            <a:r>
              <a:rPr lang="ar-SA" sz="3200" b="1" dirty="0" smtClean="0">
                <a:solidFill>
                  <a:schemeClr val="tx1">
                    <a:lumMod val="75000"/>
                  </a:schemeClr>
                </a:solidFill>
                <a:cs typeface="B Mitra" pitchFamily="2" charset="-78"/>
              </a:rPr>
              <a:t>می شوند. </a:t>
            </a:r>
            <a:endParaRPr lang="fa-IR" sz="3200" b="1" dirty="0" smtClean="0">
              <a:solidFill>
                <a:schemeClr val="tx1">
                  <a:lumMod val="75000"/>
                </a:schemeClr>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2676525"/>
            <a:ext cx="7620000" cy="3724275"/>
          </a:xfrm>
        </p:spPr>
        <p:txBody>
          <a:bodyPr/>
          <a:lstStyle/>
          <a:p>
            <a:pPr algn="just"/>
            <a:r>
              <a:rPr lang="ar-SA" b="1" dirty="0" smtClean="0">
                <a:solidFill>
                  <a:srgbClr val="00B0F0"/>
                </a:solidFill>
                <a:cs typeface="B Mitra" pitchFamily="2" charset="-78"/>
              </a:rPr>
              <a:t>تمرین کردن، شیب افزایش زمان واکنش را کاهش می دهد. </a:t>
            </a:r>
            <a:endParaRPr lang="fa-IR" b="1" dirty="0" smtClean="0">
              <a:solidFill>
                <a:srgbClr val="00B0F0"/>
              </a:solidFill>
              <a:cs typeface="B Mitra" pitchFamily="2" charset="-78"/>
            </a:endParaRPr>
          </a:p>
          <a:p>
            <a:pPr algn="just"/>
            <a:r>
              <a:rPr lang="ar-SA" b="1" dirty="0" smtClean="0">
                <a:solidFill>
                  <a:schemeClr val="tx1">
                    <a:lumMod val="75000"/>
                  </a:schemeClr>
                </a:solidFill>
                <a:cs typeface="B Mitra" pitchFamily="2" charset="-78"/>
              </a:rPr>
              <a:t>معنای این جمله آن است که</a:t>
            </a:r>
            <a:r>
              <a:rPr lang="fa-IR" b="1" dirty="0" smtClean="0">
                <a:solidFill>
                  <a:schemeClr val="tx1">
                    <a:lumMod val="75000"/>
                  </a:schemeClr>
                </a:solidFill>
                <a:cs typeface="B Mitra" pitchFamily="2" charset="-78"/>
              </a:rPr>
              <a:t>:</a:t>
            </a:r>
            <a:r>
              <a:rPr lang="ar-SA" b="1" dirty="0" smtClean="0">
                <a:solidFill>
                  <a:schemeClr val="tx1">
                    <a:lumMod val="75000"/>
                  </a:schemeClr>
                </a:solidFill>
                <a:cs typeface="B Mitra" pitchFamily="2" charset="-78"/>
              </a:rPr>
              <a:t> اثر تمرین بر زمان واکنش ساده، ناچیز </a:t>
            </a:r>
            <a:r>
              <a:rPr lang="fa-IR" b="1" dirty="0" smtClean="0">
                <a:solidFill>
                  <a:schemeClr val="tx1">
                    <a:lumMod val="75000"/>
                  </a:schemeClr>
                </a:solidFill>
                <a:cs typeface="B Mitra" pitchFamily="2" charset="-78"/>
              </a:rPr>
              <a:t>است </a:t>
            </a:r>
            <a:r>
              <a:rPr lang="ar-SA" b="1" dirty="0" smtClean="0">
                <a:solidFill>
                  <a:schemeClr val="tx1">
                    <a:lumMod val="75000"/>
                  </a:schemeClr>
                </a:solidFill>
                <a:cs typeface="B Mitra" pitchFamily="2" charset="-78"/>
              </a:rPr>
              <a:t>اما بر زمان واکنش انتخابی چشم گیر است</a:t>
            </a:r>
            <a:r>
              <a:rPr lang="fa-IR" b="1" dirty="0" smtClean="0">
                <a:solidFill>
                  <a:schemeClr val="tx1">
                    <a:lumMod val="75000"/>
                  </a:schemeClr>
                </a:solidFill>
                <a:cs typeface="B Mitra" pitchFamily="2" charset="-78"/>
              </a:rPr>
              <a:t>.</a:t>
            </a:r>
          </a:p>
          <a:p>
            <a:pPr algn="just"/>
            <a:r>
              <a:rPr lang="ar-SA" b="1" dirty="0" smtClean="0">
                <a:solidFill>
                  <a:schemeClr val="tx1">
                    <a:lumMod val="75000"/>
                  </a:schemeClr>
                </a:solidFill>
                <a:cs typeface="B Mitra" pitchFamily="2" charset="-78"/>
              </a:rPr>
              <a:t> این اثر وقتی زیاد تر می شود که تعداد محرک </a:t>
            </a:r>
            <a:r>
              <a:rPr lang="fa-IR" b="1" dirty="0" smtClean="0">
                <a:solidFill>
                  <a:schemeClr val="tx1">
                    <a:lumMod val="75000"/>
                  </a:schemeClr>
                </a:solidFill>
                <a:cs typeface="B Mitra" pitchFamily="2" charset="-78"/>
              </a:rPr>
              <a:t>-</a:t>
            </a:r>
            <a:r>
              <a:rPr lang="ar-SA" b="1" dirty="0" smtClean="0">
                <a:solidFill>
                  <a:schemeClr val="tx1">
                    <a:lumMod val="75000"/>
                  </a:schemeClr>
                </a:solidFill>
                <a:cs typeface="B Mitra" pitchFamily="2" charset="-78"/>
              </a:rPr>
              <a:t> پاسخ زیاد و س</a:t>
            </a:r>
            <a:r>
              <a:rPr lang="fa-IR" b="1" dirty="0" smtClean="0">
                <a:solidFill>
                  <a:schemeClr val="tx1">
                    <a:lumMod val="75000"/>
                  </a:schemeClr>
                </a:solidFill>
                <a:cs typeface="B Mitra" pitchFamily="2" charset="-78"/>
              </a:rPr>
              <a:t>ا</a:t>
            </a:r>
            <a:r>
              <a:rPr lang="ar-SA" b="1" dirty="0" smtClean="0">
                <a:solidFill>
                  <a:schemeClr val="tx1">
                    <a:lumMod val="75000"/>
                  </a:schemeClr>
                </a:solidFill>
                <a:cs typeface="B Mitra" pitchFamily="2" charset="-78"/>
              </a:rPr>
              <a:t>زگاری آن کم باشد .</a:t>
            </a:r>
            <a:endParaRPr lang="fa-IR" b="1" dirty="0" smtClean="0">
              <a:solidFill>
                <a:schemeClr val="tx1">
                  <a:lumMod val="75000"/>
                </a:schemeClr>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838200" y="2286000"/>
            <a:ext cx="8077200" cy="3724275"/>
          </a:xfrm>
        </p:spPr>
        <p:txBody>
          <a:bodyPr/>
          <a:lstStyle/>
          <a:p>
            <a:pPr algn="just">
              <a:buSzPct val="70000"/>
            </a:pPr>
            <a:r>
              <a:rPr lang="ar-SA" b="1" dirty="0" smtClean="0">
                <a:solidFill>
                  <a:schemeClr val="tx1">
                    <a:lumMod val="75000"/>
                  </a:schemeClr>
                </a:solidFill>
                <a:cs typeface="B Mitra" pitchFamily="2" charset="-78"/>
              </a:rPr>
              <a:t>یکی </a:t>
            </a:r>
            <a:r>
              <a:rPr lang="ar-SA" b="1" dirty="0">
                <a:solidFill>
                  <a:schemeClr val="tx1">
                    <a:lumMod val="75000"/>
                  </a:schemeClr>
                </a:solidFill>
                <a:cs typeface="B Mitra" pitchFamily="2" charset="-78"/>
              </a:rPr>
              <a:t>از </a:t>
            </a:r>
            <a:r>
              <a:rPr lang="ar-SA" b="1" dirty="0" smtClean="0">
                <a:solidFill>
                  <a:schemeClr val="tx1">
                    <a:lumMod val="75000"/>
                  </a:schemeClr>
                </a:solidFill>
                <a:cs typeface="B Mitra" pitchFamily="2" charset="-78"/>
              </a:rPr>
              <a:t>روش</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های </a:t>
            </a:r>
            <a:r>
              <a:rPr lang="ar-SA" b="1" dirty="0">
                <a:solidFill>
                  <a:schemeClr val="tx1">
                    <a:lumMod val="75000"/>
                  </a:schemeClr>
                </a:solidFill>
                <a:cs typeface="B Mitra" pitchFamily="2" charset="-78"/>
              </a:rPr>
              <a:t>مناسب برای فایق آمدن بر زمان واکنش طولانی ای</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ن است ک</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ه اج</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را کننده </a:t>
            </a:r>
            <a:r>
              <a:rPr lang="ar-SA" b="1" dirty="0" smtClean="0">
                <a:solidFill>
                  <a:schemeClr val="tx1">
                    <a:lumMod val="75000"/>
                  </a:schemeClr>
                </a:solidFill>
                <a:cs typeface="B Mitra" pitchFamily="2" charset="-78"/>
              </a:rPr>
              <a:t>بتواند </a:t>
            </a:r>
            <a:r>
              <a:rPr lang="ar-SA" b="1" dirty="0">
                <a:solidFill>
                  <a:schemeClr val="tx1">
                    <a:lumMod val="75000"/>
                  </a:schemeClr>
                </a:solidFill>
                <a:cs typeface="B Mitra" pitchFamily="2" charset="-78"/>
              </a:rPr>
              <a:t>وقوع محرک </a:t>
            </a:r>
            <a:r>
              <a:rPr lang="ar-SA" b="1" dirty="0" smtClean="0">
                <a:solidFill>
                  <a:schemeClr val="tx1">
                    <a:lumMod val="75000"/>
                  </a:schemeClr>
                </a:solidFill>
                <a:cs typeface="B Mitra" pitchFamily="2" charset="-78"/>
              </a:rPr>
              <a:t>را</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پیش </a:t>
            </a:r>
            <a:r>
              <a:rPr lang="ar-SA" b="1" dirty="0">
                <a:solidFill>
                  <a:schemeClr val="tx1">
                    <a:lumMod val="75000"/>
                  </a:schemeClr>
                </a:solidFill>
                <a:cs typeface="B Mitra" pitchFamily="2" charset="-78"/>
              </a:rPr>
              <a:t>بینی </a:t>
            </a:r>
            <a:r>
              <a:rPr lang="ar-SA" b="1" dirty="0" smtClean="0">
                <a:solidFill>
                  <a:schemeClr val="tx1">
                    <a:lumMod val="75000"/>
                  </a:schemeClr>
                </a:solidFill>
                <a:cs typeface="B Mitra" pitchFamily="2" charset="-78"/>
              </a:rPr>
              <a:t>کند.</a:t>
            </a:r>
            <a:endParaRPr lang="fa-IR" b="1" dirty="0" smtClean="0">
              <a:solidFill>
                <a:schemeClr val="tx1">
                  <a:lumMod val="75000"/>
                </a:schemeClr>
              </a:solidFill>
              <a:cs typeface="B Mitra" pitchFamily="2" charset="-78"/>
            </a:endParaRPr>
          </a:p>
          <a:p>
            <a:pPr algn="just">
              <a:buSzPct val="70000"/>
            </a:pP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او </a:t>
            </a:r>
            <a:r>
              <a:rPr lang="ar-SA" b="1" dirty="0">
                <a:solidFill>
                  <a:schemeClr val="tx1">
                    <a:lumMod val="75000"/>
                  </a:schemeClr>
                </a:solidFill>
                <a:cs typeface="B Mitra" pitchFamily="2" charset="-78"/>
              </a:rPr>
              <a:t>می تواند پیش بینی کند که چه حادثه ای در </a:t>
            </a:r>
            <a:r>
              <a:rPr lang="fa-IR" b="1" dirty="0">
                <a:solidFill>
                  <a:schemeClr val="tx1">
                    <a:lumMod val="75000"/>
                  </a:schemeClr>
                </a:solidFill>
                <a:cs typeface="B Mitra" pitchFamily="2" charset="-78"/>
              </a:rPr>
              <a:t> </a:t>
            </a:r>
            <a:r>
              <a:rPr lang="ar-SA" b="1" dirty="0">
                <a:solidFill>
                  <a:schemeClr val="tx1">
                    <a:lumMod val="75000"/>
                  </a:schemeClr>
                </a:solidFill>
                <a:cs typeface="B Mitra" pitchFamily="2" charset="-78"/>
              </a:rPr>
              <a:t>محیط </a:t>
            </a:r>
            <a:r>
              <a:rPr lang="ar-SA" b="1" dirty="0" smtClean="0">
                <a:solidFill>
                  <a:schemeClr val="tx1">
                    <a:lumMod val="75000"/>
                  </a:schemeClr>
                </a:solidFill>
                <a:cs typeface="B Mitra" pitchFamily="2" charset="-78"/>
              </a:rPr>
              <a:t>اتفاق خواهد افتاد و در چه زمانی واقع خواهد شد. بنابراین </a:t>
            </a:r>
            <a:r>
              <a:rPr lang="ar-SA" b="1" dirty="0">
                <a:solidFill>
                  <a:schemeClr val="tx1">
                    <a:lumMod val="75000"/>
                  </a:schemeClr>
                </a:solidFill>
                <a:cs typeface="B Mitra" pitchFamily="2" charset="-78"/>
              </a:rPr>
              <a:t>اجراکننده می تواند </a:t>
            </a:r>
            <a:r>
              <a:rPr lang="fa-IR" b="1" dirty="0">
                <a:solidFill>
                  <a:schemeClr val="tx1">
                    <a:lumMod val="75000"/>
                  </a:schemeClr>
                </a:solidFill>
                <a:cs typeface="B Mitra" pitchFamily="2" charset="-78"/>
              </a:rPr>
              <a:t> </a:t>
            </a:r>
            <a:r>
              <a:rPr lang="ar-SA" b="1" dirty="0">
                <a:solidFill>
                  <a:schemeClr val="tx1">
                    <a:lumMod val="75000"/>
                  </a:schemeClr>
                </a:solidFill>
                <a:cs typeface="B Mitra" pitchFamily="2" charset="-78"/>
              </a:rPr>
              <a:t>اطلاعات </a:t>
            </a:r>
            <a:r>
              <a:rPr lang="ar-SA" b="1" dirty="0" smtClean="0">
                <a:solidFill>
                  <a:schemeClr val="tx1">
                    <a:lumMod val="75000"/>
                  </a:schemeClr>
                </a:solidFill>
                <a:cs typeface="B Mitra" pitchFamily="2" charset="-78"/>
              </a:rPr>
              <a:t>را از </a:t>
            </a:r>
            <a:r>
              <a:rPr lang="fa-IR" b="1" dirty="0" smtClean="0">
                <a:solidFill>
                  <a:schemeClr val="tx1">
                    <a:lumMod val="75000"/>
                  </a:schemeClr>
                </a:solidFill>
                <a:cs typeface="B Mitra" pitchFamily="2" charset="-78"/>
              </a:rPr>
              <a:t>قبل </a:t>
            </a:r>
            <a:r>
              <a:rPr lang="ar-SA" b="1" dirty="0" smtClean="0">
                <a:solidFill>
                  <a:schemeClr val="tx1">
                    <a:lumMod val="75000"/>
                  </a:schemeClr>
                </a:solidFill>
                <a:cs typeface="B Mitra" pitchFamily="2" charset="-78"/>
              </a:rPr>
              <a:t>پیش پردازش کند.</a:t>
            </a:r>
            <a:endParaRPr lang="fa-IR" b="1" dirty="0" smtClean="0">
              <a:solidFill>
                <a:schemeClr val="tx1">
                  <a:lumMod val="75000"/>
                </a:schemeClr>
              </a:solidFill>
              <a:cs typeface="B Mitra" pitchFamily="2" charset="-78"/>
            </a:endParaRPr>
          </a:p>
          <a:p>
            <a:pPr algn="just">
              <a:buSzPct val="70000"/>
            </a:pPr>
            <a:r>
              <a:rPr lang="ar-SA" b="1" dirty="0" smtClean="0">
                <a:solidFill>
                  <a:schemeClr val="tx1">
                    <a:lumMod val="75000"/>
                  </a:schemeClr>
                </a:solidFill>
                <a:cs typeface="B Mitra" pitchFamily="2" charset="-78"/>
              </a:rPr>
              <a:t> </a:t>
            </a:r>
            <a:r>
              <a:rPr lang="fa-IR" b="1" dirty="0" smtClean="0">
                <a:solidFill>
                  <a:schemeClr val="tx1">
                    <a:lumMod val="75000"/>
                  </a:schemeClr>
                </a:solidFill>
                <a:cs typeface="B Mitra" pitchFamily="2" charset="-78"/>
              </a:rPr>
              <a:t> </a:t>
            </a:r>
            <a:r>
              <a:rPr lang="ar-SA" b="1" dirty="0" smtClean="0">
                <a:solidFill>
                  <a:srgbClr val="7030A0"/>
                </a:solidFill>
                <a:cs typeface="B Mitra" pitchFamily="2" charset="-78"/>
              </a:rPr>
              <a:t>اف</a:t>
            </a:r>
            <a:r>
              <a:rPr lang="fa-IR" b="1" dirty="0">
                <a:solidFill>
                  <a:srgbClr val="7030A0"/>
                </a:solidFill>
                <a:cs typeface="B Mitra" pitchFamily="2" charset="-78"/>
              </a:rPr>
              <a:t>ـ</a:t>
            </a:r>
            <a:r>
              <a:rPr lang="ar-SA" b="1" dirty="0">
                <a:solidFill>
                  <a:srgbClr val="7030A0"/>
                </a:solidFill>
                <a:cs typeface="B Mitra" pitchFamily="2" charset="-78"/>
              </a:rPr>
              <a:t>راد ماهر می دانند که ک</a:t>
            </a:r>
            <a:r>
              <a:rPr lang="fa-IR" b="1" dirty="0">
                <a:solidFill>
                  <a:srgbClr val="7030A0"/>
                </a:solidFill>
                <a:cs typeface="B Mitra" pitchFamily="2" charset="-78"/>
              </a:rPr>
              <a:t>ـ</a:t>
            </a:r>
            <a:r>
              <a:rPr lang="ar-SA" b="1" dirty="0">
                <a:solidFill>
                  <a:srgbClr val="7030A0"/>
                </a:solidFill>
                <a:cs typeface="B Mitra" pitchFamily="2" charset="-78"/>
              </a:rPr>
              <a:t>دام محرک احتمالا در کجا و در چ</a:t>
            </a:r>
            <a:r>
              <a:rPr lang="fa-IR" b="1" dirty="0">
                <a:solidFill>
                  <a:srgbClr val="7030A0"/>
                </a:solidFill>
                <a:cs typeface="B Mitra" pitchFamily="2" charset="-78"/>
              </a:rPr>
              <a:t>ـ</a:t>
            </a:r>
            <a:r>
              <a:rPr lang="ar-SA" b="1" dirty="0">
                <a:solidFill>
                  <a:srgbClr val="7030A0"/>
                </a:solidFill>
                <a:cs typeface="B Mitra" pitchFamily="2" charset="-78"/>
              </a:rPr>
              <a:t>ه زمانی </a:t>
            </a:r>
            <a:r>
              <a:rPr lang="ar-SA" b="1" dirty="0" smtClean="0">
                <a:solidFill>
                  <a:srgbClr val="7030A0"/>
                </a:solidFill>
                <a:cs typeface="B Mitra" pitchFamily="2" charset="-78"/>
              </a:rPr>
              <a:t>ظاهر </a:t>
            </a:r>
            <a:r>
              <a:rPr lang="ar-SA" b="1" dirty="0">
                <a:solidFill>
                  <a:srgbClr val="7030A0"/>
                </a:solidFill>
                <a:cs typeface="B Mitra" pitchFamily="2" charset="-78"/>
              </a:rPr>
              <a:t>خواهد </a:t>
            </a:r>
            <a:r>
              <a:rPr lang="ar-SA" b="1" dirty="0" smtClean="0">
                <a:solidFill>
                  <a:srgbClr val="7030A0"/>
                </a:solidFill>
                <a:cs typeface="B Mitra" pitchFamily="2" charset="-78"/>
              </a:rPr>
              <a:t>شد. بنابراین </a:t>
            </a:r>
            <a:r>
              <a:rPr lang="ar-SA" b="1" dirty="0">
                <a:solidFill>
                  <a:srgbClr val="7030A0"/>
                </a:solidFill>
                <a:cs typeface="B Mitra" pitchFamily="2" charset="-78"/>
              </a:rPr>
              <a:t>فردی که به این اطلاعات مجهز باشد می تواند پاسخ لازم را پیش </a:t>
            </a:r>
            <a:r>
              <a:rPr lang="ar-SA" b="1" dirty="0" smtClean="0">
                <a:solidFill>
                  <a:srgbClr val="7030A0"/>
                </a:solidFill>
                <a:cs typeface="B Mitra" pitchFamily="2" charset="-78"/>
              </a:rPr>
              <a:t>بینی و حرکات را از پیش سازماندهی کند . </a:t>
            </a:r>
            <a:endParaRPr lang="fa-IR" b="1" dirty="0" smtClean="0">
              <a:solidFill>
                <a:srgbClr val="7030A0"/>
              </a:solidFill>
              <a:cs typeface="B Mitra" pitchFamily="2" charset="-78"/>
            </a:endParaRPr>
          </a:p>
        </p:txBody>
      </p:sp>
      <p:sp>
        <p:nvSpPr>
          <p:cNvPr id="21506" name="Rectangle 2"/>
          <p:cNvSpPr>
            <a:spLocks noGrp="1" noChangeArrowheads="1"/>
          </p:cNvSpPr>
          <p:nvPr>
            <p:ph type="title"/>
          </p:nvPr>
        </p:nvSpPr>
        <p:spPr/>
        <p:txBody>
          <a:bodyPr/>
          <a:lstStyle/>
          <a:p>
            <a:pPr algn="r"/>
            <a:r>
              <a:rPr lang="ar-SA" sz="4000" dirty="0">
                <a:solidFill>
                  <a:srgbClr val="66FF33"/>
                </a:solidFill>
                <a:cs typeface="B Mitra" pitchFamily="2" charset="-78"/>
              </a:rPr>
              <a:t>پیش بینی کردن برای تقلیل تاخیر</a:t>
            </a:r>
            <a:endParaRPr lang="en-US" sz="4000" dirty="0">
              <a:solidFill>
                <a:srgbClr val="66FF33"/>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a:r>
              <a:rPr lang="ar-SA" dirty="0">
                <a:solidFill>
                  <a:srgbClr val="66FF33"/>
                </a:solidFill>
                <a:cs typeface="B Mitra" pitchFamily="2" charset="-78"/>
              </a:rPr>
              <a:t>پیش بینی کردن برای تقلیل تاخیر</a:t>
            </a:r>
            <a:endParaRPr lang="en-US" dirty="0">
              <a:solidFill>
                <a:srgbClr val="66FF33"/>
              </a:solidFill>
              <a:cs typeface="B Mitra" pitchFamily="2" charset="-78"/>
            </a:endParaRPr>
          </a:p>
        </p:txBody>
      </p:sp>
      <p:sp>
        <p:nvSpPr>
          <p:cNvPr id="22531" name="Rectangle 3"/>
          <p:cNvSpPr>
            <a:spLocks noGrp="1" noChangeArrowheads="1"/>
          </p:cNvSpPr>
          <p:nvPr>
            <p:ph idx="1"/>
          </p:nvPr>
        </p:nvSpPr>
        <p:spPr>
          <a:xfrm>
            <a:off x="838200" y="2600325"/>
            <a:ext cx="7693025" cy="3724275"/>
          </a:xfrm>
        </p:spPr>
        <p:txBody>
          <a:bodyPr/>
          <a:lstStyle/>
          <a:p>
            <a:pPr algn="just">
              <a:lnSpc>
                <a:spcPct val="80000"/>
              </a:lnSpc>
              <a:buFont typeface="Wingdings" pitchFamily="2" charset="2"/>
              <a:buNone/>
            </a:pPr>
            <a:r>
              <a:rPr lang="ar-SA" sz="4400" b="1" dirty="0">
                <a:solidFill>
                  <a:srgbClr val="0070C0"/>
                </a:solidFill>
                <a:cs typeface="B Titr" pitchFamily="2" charset="-78"/>
              </a:rPr>
              <a:t>انواع پیش </a:t>
            </a:r>
            <a:r>
              <a:rPr lang="ar-SA" sz="4400" b="1" dirty="0" smtClean="0">
                <a:solidFill>
                  <a:srgbClr val="0070C0"/>
                </a:solidFill>
                <a:cs typeface="B Titr" pitchFamily="2" charset="-78"/>
              </a:rPr>
              <a:t>بینی</a:t>
            </a:r>
            <a:r>
              <a:rPr lang="fa-IR" sz="4400" b="1" dirty="0" smtClean="0">
                <a:solidFill>
                  <a:srgbClr val="0070C0"/>
                </a:solidFill>
                <a:cs typeface="B Titr" pitchFamily="2" charset="-78"/>
              </a:rPr>
              <a:t>:</a:t>
            </a:r>
          </a:p>
          <a:p>
            <a:pPr algn="just">
              <a:lnSpc>
                <a:spcPct val="80000"/>
              </a:lnSpc>
              <a:buFont typeface="Wingdings" pitchFamily="2" charset="2"/>
              <a:buNone/>
            </a:pPr>
            <a:endParaRPr lang="fa-IR" sz="2000" b="1" dirty="0" smtClean="0">
              <a:solidFill>
                <a:srgbClr val="0070C0"/>
              </a:solidFill>
              <a:cs typeface="B Mitra" pitchFamily="2" charset="-78"/>
            </a:endParaRPr>
          </a:p>
          <a:p>
            <a:pPr algn="just">
              <a:lnSpc>
                <a:spcPct val="80000"/>
              </a:lnSpc>
              <a:buFont typeface="Wingdings" pitchFamily="2" charset="2"/>
              <a:buNone/>
            </a:pPr>
            <a:r>
              <a:rPr lang="ar-SA" sz="4000" b="1" dirty="0" smtClean="0">
                <a:solidFill>
                  <a:srgbClr val="0070C0"/>
                </a:solidFill>
                <a:cs typeface="B Mitra" pitchFamily="2" charset="-78"/>
              </a:rPr>
              <a:t> </a:t>
            </a:r>
            <a:r>
              <a:rPr lang="ar-SA" sz="3600" b="1" dirty="0">
                <a:solidFill>
                  <a:schemeClr val="tx1">
                    <a:lumMod val="75000"/>
                  </a:schemeClr>
                </a:solidFill>
                <a:cs typeface="B Mitra" pitchFamily="2" charset="-78"/>
              </a:rPr>
              <a:t>پیش بینی به دو صورت انجام می </a:t>
            </a:r>
            <a:r>
              <a:rPr lang="ar-SA" sz="3600" b="1" dirty="0" smtClean="0">
                <a:solidFill>
                  <a:schemeClr val="tx1">
                    <a:lumMod val="75000"/>
                  </a:schemeClr>
                </a:solidFill>
                <a:cs typeface="B Mitra" pitchFamily="2" charset="-78"/>
              </a:rPr>
              <a:t>شود</a:t>
            </a:r>
            <a:r>
              <a:rPr lang="fa-IR" sz="3600" b="1" dirty="0" smtClean="0">
                <a:solidFill>
                  <a:schemeClr val="tx1">
                    <a:lumMod val="75000"/>
                  </a:schemeClr>
                </a:solidFill>
                <a:cs typeface="B Mitra" pitchFamily="2" charset="-78"/>
              </a:rPr>
              <a:t>:</a:t>
            </a:r>
          </a:p>
          <a:p>
            <a:pPr algn="just">
              <a:lnSpc>
                <a:spcPct val="80000"/>
              </a:lnSpc>
              <a:buFont typeface="Wingdings" pitchFamily="2" charset="2"/>
              <a:buNone/>
            </a:pPr>
            <a:endParaRPr lang="fa-IR" sz="900" b="1" dirty="0" smtClean="0">
              <a:solidFill>
                <a:schemeClr val="tx1">
                  <a:lumMod val="75000"/>
                </a:schemeClr>
              </a:solidFill>
              <a:cs typeface="B Mitra" pitchFamily="2" charset="-78"/>
            </a:endParaRPr>
          </a:p>
          <a:p>
            <a:pPr algn="just">
              <a:lnSpc>
                <a:spcPct val="150000"/>
              </a:lnSpc>
              <a:buNone/>
            </a:pPr>
            <a:r>
              <a:rPr lang="ar-SA" sz="3600" b="1" dirty="0" smtClean="0">
                <a:solidFill>
                  <a:schemeClr val="tx1">
                    <a:lumMod val="75000"/>
                  </a:schemeClr>
                </a:solidFill>
                <a:cs typeface="B Mitra" pitchFamily="2" charset="-78"/>
              </a:rPr>
              <a:t> </a:t>
            </a:r>
            <a:r>
              <a:rPr lang="fa-IR" sz="3600" b="1" dirty="0" smtClean="0">
                <a:solidFill>
                  <a:schemeClr val="tx1">
                    <a:lumMod val="75000"/>
                  </a:schemeClr>
                </a:solidFill>
                <a:cs typeface="B Mitra" pitchFamily="2" charset="-78"/>
              </a:rPr>
              <a:t>1-</a:t>
            </a:r>
            <a:r>
              <a:rPr lang="ar-SA" sz="3600" b="1" dirty="0" smtClean="0">
                <a:solidFill>
                  <a:schemeClr val="tx1">
                    <a:lumMod val="75000"/>
                  </a:schemeClr>
                </a:solidFill>
                <a:cs typeface="B Mitra" pitchFamily="2" charset="-78"/>
              </a:rPr>
              <a:t> </a:t>
            </a:r>
            <a:r>
              <a:rPr lang="fa-IR" sz="3600" b="1" dirty="0" smtClean="0">
                <a:solidFill>
                  <a:srgbClr val="00B0F0"/>
                </a:solidFill>
                <a:cs typeface="B Mitra" pitchFamily="2" charset="-78"/>
              </a:rPr>
              <a:t>پیش ب</a:t>
            </a:r>
            <a:r>
              <a:rPr lang="ar-SA" sz="3600" b="1" dirty="0" smtClean="0">
                <a:solidFill>
                  <a:srgbClr val="00B0F0"/>
                </a:solidFill>
                <a:cs typeface="B Mitra" pitchFamily="2" charset="-78"/>
              </a:rPr>
              <a:t>ینی فضایی</a:t>
            </a:r>
            <a:endParaRPr lang="fa-IR" sz="3600" b="1" dirty="0">
              <a:solidFill>
                <a:schemeClr val="tx1">
                  <a:lumMod val="75000"/>
                </a:schemeClr>
              </a:solidFill>
              <a:cs typeface="B Mitra" pitchFamily="2" charset="-78"/>
            </a:endParaRPr>
          </a:p>
          <a:p>
            <a:pPr algn="just">
              <a:lnSpc>
                <a:spcPct val="150000"/>
              </a:lnSpc>
              <a:buFont typeface="Wingdings" pitchFamily="2" charset="2"/>
              <a:buNone/>
            </a:pPr>
            <a:r>
              <a:rPr lang="ar-SA" sz="3600" b="1" dirty="0">
                <a:solidFill>
                  <a:schemeClr val="tx1">
                    <a:lumMod val="75000"/>
                  </a:schemeClr>
                </a:solidFill>
                <a:cs typeface="B Mitra" pitchFamily="2" charset="-78"/>
              </a:rPr>
              <a:t> </a:t>
            </a:r>
            <a:r>
              <a:rPr lang="fa-IR" sz="3600" b="1" dirty="0" smtClean="0">
                <a:solidFill>
                  <a:schemeClr val="tx1">
                    <a:lumMod val="75000"/>
                  </a:schemeClr>
                </a:solidFill>
                <a:cs typeface="B Mitra" pitchFamily="2" charset="-78"/>
              </a:rPr>
              <a:t>2- </a:t>
            </a:r>
            <a:r>
              <a:rPr lang="ar-SA" sz="3600" b="1" dirty="0" smtClean="0">
                <a:solidFill>
                  <a:srgbClr val="00B0F0"/>
                </a:solidFill>
                <a:cs typeface="B Mitra" pitchFamily="2" charset="-78"/>
              </a:rPr>
              <a:t>پیش </a:t>
            </a:r>
            <a:r>
              <a:rPr lang="ar-SA" sz="3600" b="1" dirty="0">
                <a:solidFill>
                  <a:srgbClr val="00B0F0"/>
                </a:solidFill>
                <a:cs typeface="B Mitra" pitchFamily="2" charset="-78"/>
              </a:rPr>
              <a:t>بینی </a:t>
            </a:r>
            <a:r>
              <a:rPr lang="ar-SA" sz="3600" b="1" dirty="0" smtClean="0">
                <a:solidFill>
                  <a:srgbClr val="00B0F0"/>
                </a:solidFill>
                <a:cs typeface="B Mitra" pitchFamily="2" charset="-78"/>
              </a:rPr>
              <a:t>زمانی</a:t>
            </a:r>
            <a:endParaRPr lang="en-US" sz="3600" dirty="0">
              <a:solidFill>
                <a:schemeClr val="tx1">
                  <a:lumMod val="75000"/>
                </a:schemeClr>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a:r>
              <a:rPr lang="fa-IR" sz="4000" dirty="0" smtClean="0">
                <a:solidFill>
                  <a:srgbClr val="66FF33"/>
                </a:solidFill>
                <a:cs typeface="B Mitra" pitchFamily="2" charset="-78"/>
              </a:rPr>
              <a:t>1- </a:t>
            </a:r>
            <a:r>
              <a:rPr lang="ar-SA" sz="4000" dirty="0" smtClean="0">
                <a:solidFill>
                  <a:srgbClr val="66FF33"/>
                </a:solidFill>
                <a:cs typeface="B Mitra" pitchFamily="2" charset="-78"/>
              </a:rPr>
              <a:t>پیش </a:t>
            </a:r>
            <a:r>
              <a:rPr lang="ar-SA" sz="4000" dirty="0">
                <a:solidFill>
                  <a:srgbClr val="66FF33"/>
                </a:solidFill>
                <a:cs typeface="B Mitra" pitchFamily="2" charset="-78"/>
              </a:rPr>
              <a:t>بینی </a:t>
            </a:r>
            <a:r>
              <a:rPr lang="fa-IR" sz="4000" dirty="0" smtClean="0">
                <a:solidFill>
                  <a:srgbClr val="66FF33"/>
                </a:solidFill>
                <a:cs typeface="B Mitra" pitchFamily="2" charset="-78"/>
              </a:rPr>
              <a:t>فضایی</a:t>
            </a:r>
            <a:endParaRPr lang="en-US" sz="4000" dirty="0">
              <a:solidFill>
                <a:srgbClr val="66FF33"/>
              </a:solidFill>
              <a:cs typeface="B Mitra" pitchFamily="2" charset="-78"/>
            </a:endParaRPr>
          </a:p>
        </p:txBody>
      </p:sp>
      <p:sp>
        <p:nvSpPr>
          <p:cNvPr id="22531" name="Rectangle 3"/>
          <p:cNvSpPr>
            <a:spLocks noGrp="1" noChangeArrowheads="1"/>
          </p:cNvSpPr>
          <p:nvPr>
            <p:ph idx="1"/>
          </p:nvPr>
        </p:nvSpPr>
        <p:spPr>
          <a:xfrm>
            <a:off x="838200" y="2362200"/>
            <a:ext cx="7848600" cy="3724275"/>
          </a:xfrm>
        </p:spPr>
        <p:txBody>
          <a:bodyPr/>
          <a:lstStyle/>
          <a:p>
            <a:pPr algn="just">
              <a:buFont typeface="Wingdings" pitchFamily="2" charset="2"/>
              <a:buNone/>
            </a:pPr>
            <a:r>
              <a:rPr lang="fa-IR" sz="4000" b="1" dirty="0" smtClean="0">
                <a:solidFill>
                  <a:srgbClr val="D60093"/>
                </a:solidFill>
                <a:cs typeface="B Mitra" pitchFamily="2" charset="-78"/>
              </a:rPr>
              <a:t>   </a:t>
            </a:r>
            <a:r>
              <a:rPr lang="ar-SA" sz="3600" b="1" dirty="0" smtClean="0">
                <a:solidFill>
                  <a:srgbClr val="D60093"/>
                </a:solidFill>
                <a:cs typeface="B Mitra" pitchFamily="2" charset="-78"/>
              </a:rPr>
              <a:t>پیش </a:t>
            </a:r>
            <a:r>
              <a:rPr lang="ar-SA" sz="3600" b="1" dirty="0">
                <a:solidFill>
                  <a:srgbClr val="D60093"/>
                </a:solidFill>
                <a:cs typeface="B Mitra" pitchFamily="2" charset="-78"/>
              </a:rPr>
              <a:t>بینی این ک</a:t>
            </a:r>
            <a:r>
              <a:rPr lang="fa-IR" sz="3600" b="1" dirty="0">
                <a:solidFill>
                  <a:srgbClr val="D60093"/>
                </a:solidFill>
                <a:cs typeface="B Mitra" pitchFamily="2" charset="-78"/>
              </a:rPr>
              <a:t>ـ</a:t>
            </a:r>
            <a:r>
              <a:rPr lang="ar-SA" sz="3600" b="1" dirty="0">
                <a:solidFill>
                  <a:srgbClr val="D60093"/>
                </a:solidFill>
                <a:cs typeface="B Mitra" pitchFamily="2" charset="-78"/>
              </a:rPr>
              <a:t>ه در محیط </a:t>
            </a:r>
            <a:r>
              <a:rPr lang="ar-SA" sz="3600" b="1" dirty="0" smtClean="0">
                <a:solidFill>
                  <a:srgbClr val="D60093"/>
                </a:solidFill>
                <a:cs typeface="B Mitra" pitchFamily="2" charset="-78"/>
              </a:rPr>
              <a:t>چه اتفاقی خواهد افتاد که امر با اهمیتی است، </a:t>
            </a:r>
            <a:r>
              <a:rPr lang="ar-SA" sz="3600" b="1" dirty="0">
                <a:solidFill>
                  <a:schemeClr val="tx1">
                    <a:lumMod val="75000"/>
                  </a:schemeClr>
                </a:solidFill>
                <a:cs typeface="B Mitra" pitchFamily="2" charset="-78"/>
              </a:rPr>
              <a:t>این پیش </a:t>
            </a:r>
            <a:r>
              <a:rPr lang="ar-SA" sz="3600" b="1" dirty="0">
                <a:solidFill>
                  <a:srgbClr val="00B0F0"/>
                </a:solidFill>
                <a:cs typeface="B Mitra" pitchFamily="2" charset="-78"/>
              </a:rPr>
              <a:t>بینی فضایی </a:t>
            </a:r>
            <a:r>
              <a:rPr lang="ar-SA" sz="3600" b="1" dirty="0" smtClean="0">
                <a:solidFill>
                  <a:schemeClr val="tx1">
                    <a:lumMod val="75000"/>
                  </a:schemeClr>
                </a:solidFill>
                <a:cs typeface="B Mitra" pitchFamily="2" charset="-78"/>
              </a:rPr>
              <a:t>است.</a:t>
            </a:r>
            <a:endParaRPr lang="fa-IR" sz="3600" b="1" dirty="0" smtClean="0">
              <a:solidFill>
                <a:schemeClr val="tx1">
                  <a:lumMod val="75000"/>
                </a:schemeClr>
              </a:solidFill>
              <a:cs typeface="B Mitra" pitchFamily="2" charset="-78"/>
            </a:endParaRPr>
          </a:p>
          <a:p>
            <a:pPr algn="just">
              <a:buFont typeface="Wingdings" pitchFamily="2" charset="2"/>
              <a:buNone/>
            </a:pP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 </a:t>
            </a:r>
            <a:r>
              <a:rPr lang="ar-SA" sz="3600" b="1" dirty="0">
                <a:solidFill>
                  <a:schemeClr val="tx1">
                    <a:lumMod val="75000"/>
                  </a:schemeClr>
                </a:solidFill>
                <a:cs typeface="B Mitra" pitchFamily="2" charset="-78"/>
              </a:rPr>
              <a:t>اطلاعات فضایی </a:t>
            </a:r>
            <a:r>
              <a:rPr lang="ar-SA" sz="3600" b="1" dirty="0" smtClean="0">
                <a:solidFill>
                  <a:schemeClr val="tx1">
                    <a:lumMod val="75000"/>
                  </a:schemeClr>
                </a:solidFill>
                <a:cs typeface="B Mitra" pitchFamily="2" charset="-78"/>
              </a:rPr>
              <a:t>به ورزشکار کمک می کند تا حرکت را</a:t>
            </a:r>
            <a:r>
              <a:rPr lang="fa-IR" sz="3600" b="1" dirty="0" smtClean="0">
                <a:solidFill>
                  <a:schemeClr val="tx1">
                    <a:lumMod val="75000"/>
                  </a:schemeClr>
                </a:solidFill>
                <a:cs typeface="B Mitra" pitchFamily="2" charset="-78"/>
              </a:rPr>
              <a:t> </a:t>
            </a:r>
            <a:r>
              <a:rPr lang="ar-SA" sz="3600" b="1" dirty="0" smtClean="0">
                <a:solidFill>
                  <a:schemeClr val="tx1">
                    <a:lumMod val="75000"/>
                  </a:schemeClr>
                </a:solidFill>
                <a:cs typeface="B Mitra" pitchFamily="2" charset="-78"/>
              </a:rPr>
              <a:t>از </a:t>
            </a:r>
            <a:r>
              <a:rPr lang="ar-SA" sz="3600" b="1" dirty="0">
                <a:solidFill>
                  <a:schemeClr val="tx1">
                    <a:lumMod val="75000"/>
                  </a:schemeClr>
                </a:solidFill>
                <a:cs typeface="B Mitra" pitchFamily="2" charset="-78"/>
              </a:rPr>
              <a:t>پیش سازمان </a:t>
            </a:r>
            <a:r>
              <a:rPr lang="ar-SA" sz="3600" b="1" dirty="0" smtClean="0">
                <a:solidFill>
                  <a:schemeClr val="tx1">
                    <a:lumMod val="75000"/>
                  </a:schemeClr>
                </a:solidFill>
                <a:cs typeface="B Mitra" pitchFamily="2" charset="-78"/>
              </a:rPr>
              <a:t>دهد</a:t>
            </a:r>
            <a:r>
              <a:rPr lang="fa-IR" sz="3600" b="1" dirty="0" smtClean="0">
                <a:solidFill>
                  <a:schemeClr val="tx1">
                    <a:lumMod val="75000"/>
                  </a:schemeClr>
                </a:solidFill>
                <a:cs typeface="B Mitra" pitchFamily="2" charset="-78"/>
              </a:rPr>
              <a:t>.</a:t>
            </a:r>
            <a:r>
              <a:rPr lang="ar-SA" sz="3600" b="1" dirty="0" smtClean="0">
                <a:solidFill>
                  <a:schemeClr val="tx1">
                    <a:lumMod val="75000"/>
                  </a:schemeClr>
                </a:solidFill>
                <a:cs typeface="B Mitra" pitchFamily="2" charset="-78"/>
              </a:rPr>
              <a:t> بنابراین </a:t>
            </a:r>
            <a:r>
              <a:rPr lang="ar-SA" sz="3600" b="1" dirty="0">
                <a:solidFill>
                  <a:schemeClr val="tx1">
                    <a:lumMod val="75000"/>
                  </a:schemeClr>
                </a:solidFill>
                <a:cs typeface="B Mitra" pitchFamily="2" charset="-78"/>
              </a:rPr>
              <a:t>زمانی که علامت حرکت </a:t>
            </a:r>
            <a:r>
              <a:rPr lang="ar-SA" sz="3600" b="1" dirty="0" smtClean="0">
                <a:solidFill>
                  <a:schemeClr val="tx1">
                    <a:lumMod val="75000"/>
                  </a:schemeClr>
                </a:solidFill>
                <a:cs typeface="B Mitra" pitchFamily="2" charset="-78"/>
              </a:rPr>
              <a:t>داده شود، حرکت با زمان واکنش بسیار </a:t>
            </a:r>
            <a:r>
              <a:rPr lang="ar-SA" sz="3600" b="1" dirty="0">
                <a:solidFill>
                  <a:schemeClr val="tx1">
                    <a:lumMod val="75000"/>
                  </a:schemeClr>
                </a:solidFill>
                <a:cs typeface="B Mitra" pitchFamily="2" charset="-78"/>
              </a:rPr>
              <a:t>کوتاه تر آغاز می </a:t>
            </a:r>
            <a:r>
              <a:rPr lang="ar-SA" sz="3600" b="1" dirty="0" smtClean="0">
                <a:solidFill>
                  <a:schemeClr val="tx1">
                    <a:lumMod val="75000"/>
                  </a:schemeClr>
                </a:solidFill>
                <a:cs typeface="B Mitra" pitchFamily="2" charset="-78"/>
              </a:rPr>
              <a:t>گردد.</a:t>
            </a:r>
            <a:endParaRPr lang="fa-IR" sz="3600" b="1" dirty="0">
              <a:solidFill>
                <a:schemeClr val="tx1">
                  <a:lumMod val="75000"/>
                </a:schemeClr>
              </a:solidFill>
              <a:cs typeface="B Mitra" pitchFamily="2" charset="-78"/>
            </a:endParaRPr>
          </a:p>
          <a:p>
            <a:pPr algn="just">
              <a:lnSpc>
                <a:spcPct val="80000"/>
              </a:lnSpc>
              <a:buFont typeface="Wingdings" pitchFamily="2" charset="2"/>
              <a:buNone/>
            </a:pPr>
            <a:r>
              <a:rPr lang="ar-SA" sz="4000" b="1" dirty="0">
                <a:solidFill>
                  <a:schemeClr val="tx1">
                    <a:lumMod val="75000"/>
                  </a:schemeClr>
                </a:solidFill>
                <a:cs typeface="B Mitra" pitchFamily="2" charset="-78"/>
              </a:rPr>
              <a:t> </a:t>
            </a:r>
            <a:endParaRPr lang="en-US" sz="4000" dirty="0">
              <a:solidFill>
                <a:schemeClr val="tx1">
                  <a:lumMod val="75000"/>
                </a:schemeClr>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r"/>
            <a:r>
              <a:rPr lang="fa-IR" sz="4000" dirty="0" smtClean="0">
                <a:solidFill>
                  <a:srgbClr val="66FF33"/>
                </a:solidFill>
                <a:cs typeface="B Mitra" pitchFamily="2" charset="-78"/>
              </a:rPr>
              <a:t>2- </a:t>
            </a:r>
            <a:r>
              <a:rPr lang="ar-SA" sz="4000" dirty="0" smtClean="0">
                <a:solidFill>
                  <a:srgbClr val="66FF33"/>
                </a:solidFill>
                <a:cs typeface="B Mitra" pitchFamily="2" charset="-78"/>
              </a:rPr>
              <a:t>پیش بینی</a:t>
            </a:r>
            <a:r>
              <a:rPr lang="fa-IR" sz="4000" dirty="0" smtClean="0">
                <a:solidFill>
                  <a:srgbClr val="66FF33"/>
                </a:solidFill>
                <a:cs typeface="B Mitra" pitchFamily="2" charset="-78"/>
              </a:rPr>
              <a:t> زمانی</a:t>
            </a:r>
            <a:endParaRPr lang="en-US" sz="4000" dirty="0">
              <a:solidFill>
                <a:srgbClr val="66FF33"/>
              </a:solidFill>
              <a:cs typeface="B Mitra" pitchFamily="2" charset="-78"/>
            </a:endParaRPr>
          </a:p>
        </p:txBody>
      </p:sp>
      <p:sp>
        <p:nvSpPr>
          <p:cNvPr id="22531" name="Rectangle 3"/>
          <p:cNvSpPr>
            <a:spLocks noGrp="1" noChangeArrowheads="1"/>
          </p:cNvSpPr>
          <p:nvPr>
            <p:ph idx="1"/>
          </p:nvPr>
        </p:nvSpPr>
        <p:spPr>
          <a:xfrm>
            <a:off x="1066800" y="2524125"/>
            <a:ext cx="7848600" cy="3724275"/>
          </a:xfrm>
        </p:spPr>
        <p:txBody>
          <a:bodyPr/>
          <a:lstStyle/>
          <a:p>
            <a:pPr algn="just">
              <a:buFont typeface="Wingdings" pitchFamily="2" charset="2"/>
              <a:buNone/>
            </a:pPr>
            <a:r>
              <a:rPr lang="ar-SA" sz="3200" b="1" dirty="0" smtClean="0">
                <a:solidFill>
                  <a:schemeClr val="tx1">
                    <a:lumMod val="75000"/>
                  </a:schemeClr>
                </a:solidFill>
                <a:cs typeface="B Mitra" pitchFamily="2" charset="-78"/>
              </a:rPr>
              <a:t> </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گاهی </a:t>
            </a:r>
            <a:r>
              <a:rPr lang="ar-SA" sz="3200" b="1" dirty="0">
                <a:solidFill>
                  <a:schemeClr val="tx1">
                    <a:lumMod val="75000"/>
                  </a:schemeClr>
                </a:solidFill>
                <a:cs typeface="B Mitra" pitchFamily="2" charset="-78"/>
              </a:rPr>
              <a:t>اوقات اجرا کننده می داند که چه حادثه ای واقع خواهد </a:t>
            </a:r>
            <a:r>
              <a:rPr lang="ar-SA" sz="3200" b="1" dirty="0" smtClean="0">
                <a:solidFill>
                  <a:schemeClr val="tx1">
                    <a:lumMod val="75000"/>
                  </a:schemeClr>
                </a:solidFill>
                <a:cs typeface="B Mitra" pitchFamily="2" charset="-78"/>
              </a:rPr>
              <a:t>شد، </a:t>
            </a:r>
            <a:r>
              <a:rPr lang="ar-SA" sz="3200" b="1" dirty="0">
                <a:solidFill>
                  <a:schemeClr val="tx1">
                    <a:lumMod val="75000"/>
                  </a:schemeClr>
                </a:solidFill>
                <a:cs typeface="B Mitra" pitchFamily="2" charset="-78"/>
              </a:rPr>
              <a:t>اما </a:t>
            </a:r>
            <a:r>
              <a:rPr lang="ar-SA" sz="3200" b="1" dirty="0">
                <a:solidFill>
                  <a:srgbClr val="D60093"/>
                </a:solidFill>
                <a:cs typeface="B Mitra" pitchFamily="2" charset="-78"/>
              </a:rPr>
              <a:t>احتمالا نمی داند </a:t>
            </a:r>
            <a:r>
              <a:rPr lang="ar-SA" sz="3200" b="1" dirty="0" smtClean="0">
                <a:solidFill>
                  <a:srgbClr val="D60093"/>
                </a:solidFill>
                <a:cs typeface="B Mitra" pitchFamily="2" charset="-78"/>
              </a:rPr>
              <a:t>ک</a:t>
            </a:r>
            <a:r>
              <a:rPr lang="fa-IR" sz="3200" b="1" dirty="0">
                <a:solidFill>
                  <a:srgbClr val="D60093"/>
                </a:solidFill>
                <a:cs typeface="B Mitra" pitchFamily="2" charset="-78"/>
              </a:rPr>
              <a:t>ـ</a:t>
            </a:r>
            <a:r>
              <a:rPr lang="ar-SA" sz="3200" b="1" dirty="0">
                <a:solidFill>
                  <a:srgbClr val="D60093"/>
                </a:solidFill>
                <a:cs typeface="B Mitra" pitchFamily="2" charset="-78"/>
              </a:rPr>
              <a:t>ه آن واقعه در چ</a:t>
            </a:r>
            <a:r>
              <a:rPr lang="fa-IR" sz="3200" b="1" dirty="0">
                <a:solidFill>
                  <a:srgbClr val="D60093"/>
                </a:solidFill>
                <a:cs typeface="B Mitra" pitchFamily="2" charset="-78"/>
              </a:rPr>
              <a:t>ـ</a:t>
            </a:r>
            <a:r>
              <a:rPr lang="ar-SA" sz="3200" b="1" dirty="0">
                <a:solidFill>
                  <a:srgbClr val="D60093"/>
                </a:solidFill>
                <a:cs typeface="B Mitra" pitchFamily="2" charset="-78"/>
              </a:rPr>
              <a:t>ه زمانی روی خواهد داد . </a:t>
            </a:r>
            <a:endParaRPr lang="fa-IR" sz="3200" b="1" dirty="0">
              <a:solidFill>
                <a:srgbClr val="D60093"/>
              </a:solidFill>
              <a:cs typeface="B Mitra" pitchFamily="2" charset="-78"/>
            </a:endParaRPr>
          </a:p>
          <a:p>
            <a:pPr algn="just">
              <a:buFont typeface="Wingdings" pitchFamily="2" charset="2"/>
              <a:buNone/>
            </a:pP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در </a:t>
            </a:r>
            <a:r>
              <a:rPr lang="ar-SA" sz="3200" b="1" dirty="0">
                <a:solidFill>
                  <a:schemeClr val="tx1">
                    <a:lumMod val="75000"/>
                  </a:schemeClr>
                </a:solidFill>
                <a:cs typeface="B Mitra" pitchFamily="2" charset="-78"/>
              </a:rPr>
              <a:t>ورزش راگبی می دانیم بازیکنی که با توپ در حال دویدن است سر </a:t>
            </a:r>
            <a:r>
              <a:rPr lang="ar-SA" sz="3200" b="1" dirty="0" smtClean="0">
                <a:solidFill>
                  <a:schemeClr val="tx1">
                    <a:lumMod val="75000"/>
                  </a:schemeClr>
                </a:solidFill>
                <a:cs typeface="B Mitra" pitchFamily="2" charset="-78"/>
              </a:rPr>
              <a:t>انجام </a:t>
            </a:r>
            <a:r>
              <a:rPr lang="ar-SA" sz="3200" b="1" dirty="0">
                <a:solidFill>
                  <a:schemeClr val="tx1">
                    <a:lumMod val="75000"/>
                  </a:schemeClr>
                </a:solidFill>
                <a:cs typeface="B Mitra" pitchFamily="2" charset="-78"/>
              </a:rPr>
              <a:t>پاس </a:t>
            </a:r>
            <a:r>
              <a:rPr lang="ar-SA" sz="3200" b="1" dirty="0" smtClean="0">
                <a:solidFill>
                  <a:schemeClr val="tx1">
                    <a:lumMod val="75000"/>
                  </a:schemeClr>
                </a:solidFill>
                <a:cs typeface="B Mitra" pitchFamily="2" charset="-78"/>
              </a:rPr>
              <a:t>کوتاهی </a:t>
            </a:r>
            <a:r>
              <a:rPr lang="ar-SA" sz="3200" b="1" dirty="0">
                <a:solidFill>
                  <a:schemeClr val="tx1">
                    <a:lumMod val="75000"/>
                  </a:schemeClr>
                </a:solidFill>
                <a:cs typeface="B Mitra" pitchFamily="2" charset="-78"/>
              </a:rPr>
              <a:t>به هم تیمی خود خواهد </a:t>
            </a:r>
            <a:r>
              <a:rPr lang="ar-SA" sz="3200" b="1" dirty="0" smtClean="0">
                <a:solidFill>
                  <a:schemeClr val="tx1">
                    <a:lumMod val="75000"/>
                  </a:schemeClr>
                </a:solidFill>
                <a:cs typeface="B Mitra" pitchFamily="2" charset="-78"/>
              </a:rPr>
              <a:t>داد، </a:t>
            </a:r>
            <a:r>
              <a:rPr lang="ar-SA" sz="3200" b="1" dirty="0">
                <a:solidFill>
                  <a:schemeClr val="tx1">
                    <a:lumMod val="75000"/>
                  </a:schemeClr>
                </a:solidFill>
                <a:cs typeface="B Mitra" pitchFamily="2" charset="-78"/>
              </a:rPr>
              <a:t>اما زمان آن را </a:t>
            </a:r>
            <a:r>
              <a:rPr lang="ar-SA" sz="3200" b="1" dirty="0" smtClean="0">
                <a:solidFill>
                  <a:schemeClr val="tx1">
                    <a:lumMod val="75000"/>
                  </a:schemeClr>
                </a:solidFill>
                <a:cs typeface="B Mitra" pitchFamily="2" charset="-78"/>
              </a:rPr>
              <a:t>نمی </a:t>
            </a:r>
            <a:r>
              <a:rPr lang="ar-SA" sz="3200" b="1" dirty="0">
                <a:solidFill>
                  <a:schemeClr val="tx1">
                    <a:lumMod val="75000"/>
                  </a:schemeClr>
                </a:solidFill>
                <a:cs typeface="B Mitra" pitchFamily="2" charset="-78"/>
              </a:rPr>
              <a:t>توانیم پیش بینی </a:t>
            </a:r>
            <a:r>
              <a:rPr lang="ar-SA" sz="3200" b="1" dirty="0" smtClean="0">
                <a:solidFill>
                  <a:schemeClr val="tx1">
                    <a:lumMod val="75000"/>
                  </a:schemeClr>
                </a:solidFill>
                <a:cs typeface="B Mitra" pitchFamily="2" charset="-78"/>
              </a:rPr>
              <a:t>کنیم. </a:t>
            </a:r>
            <a:r>
              <a:rPr lang="ar-SA" sz="3200" b="1" dirty="0">
                <a:solidFill>
                  <a:schemeClr val="tx1">
                    <a:lumMod val="75000"/>
                  </a:schemeClr>
                </a:solidFill>
                <a:cs typeface="B Mitra" pitchFamily="2" charset="-78"/>
              </a:rPr>
              <a:t>ای</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ن پدیده </a:t>
            </a:r>
            <a:r>
              <a:rPr lang="ar-SA" sz="3200" b="1" dirty="0" smtClean="0">
                <a:solidFill>
                  <a:schemeClr val="tx1">
                    <a:lumMod val="75000"/>
                  </a:schemeClr>
                </a:solidFill>
                <a:cs typeface="B Mitra" pitchFamily="2" charset="-78"/>
              </a:rPr>
              <a:t>به </a:t>
            </a:r>
            <a:r>
              <a:rPr lang="ar-SA" sz="3200" b="1" dirty="0">
                <a:solidFill>
                  <a:srgbClr val="00B0F0"/>
                </a:solidFill>
                <a:cs typeface="B Mitra" pitchFamily="2" charset="-78"/>
              </a:rPr>
              <a:t>پیش بینی زمانی </a:t>
            </a:r>
            <a:r>
              <a:rPr lang="ar-SA" sz="3200" b="1" dirty="0">
                <a:solidFill>
                  <a:schemeClr val="tx1">
                    <a:lumMod val="75000"/>
                  </a:schemeClr>
                </a:solidFill>
                <a:cs typeface="B Mitra" pitchFamily="2" charset="-78"/>
              </a:rPr>
              <a:t>معروف است .</a:t>
            </a:r>
            <a:endParaRPr lang="en-US" sz="3200" b="1" dirty="0">
              <a:solidFill>
                <a:schemeClr val="tx1">
                  <a:lumMod val="75000"/>
                </a:schemeClr>
              </a:solidFill>
              <a:cs typeface="B Mitra" pitchFamily="2" charset="-78"/>
            </a:endParaRPr>
          </a:p>
          <a:p>
            <a:endParaRPr lang="en-US" sz="3200" dirty="0">
              <a:solidFill>
                <a:schemeClr val="tx1">
                  <a:lumMod val="75000"/>
                </a:schemeClr>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762000"/>
            <a:ext cx="7924800" cy="1143000"/>
          </a:xfrm>
        </p:spPr>
        <p:txBody>
          <a:bodyPr/>
          <a:lstStyle/>
          <a:p>
            <a:pPr algn="r"/>
            <a:r>
              <a:rPr lang="ar-SA" sz="4500" b="1" dirty="0">
                <a:solidFill>
                  <a:srgbClr val="92D050"/>
                </a:solidFill>
                <a:cs typeface="+mn-cs"/>
              </a:rPr>
              <a:t>فواید پیش بینی</a:t>
            </a:r>
            <a:endParaRPr lang="en-US" sz="4500" b="1" dirty="0">
              <a:solidFill>
                <a:srgbClr val="92D050"/>
              </a:solidFill>
              <a:cs typeface="+mn-cs"/>
            </a:endParaRPr>
          </a:p>
        </p:txBody>
      </p:sp>
      <p:sp>
        <p:nvSpPr>
          <p:cNvPr id="23555" name="Rectangle 3"/>
          <p:cNvSpPr>
            <a:spLocks noGrp="1" noChangeArrowheads="1"/>
          </p:cNvSpPr>
          <p:nvPr>
            <p:ph idx="1"/>
          </p:nvPr>
        </p:nvSpPr>
        <p:spPr>
          <a:xfrm>
            <a:off x="1143000" y="2524125"/>
            <a:ext cx="7543800" cy="3724275"/>
          </a:xfrm>
        </p:spPr>
        <p:txBody>
          <a:bodyPr/>
          <a:lstStyle/>
          <a:p>
            <a:pPr algn="just">
              <a:lnSpc>
                <a:spcPct val="120000"/>
              </a:lnSpc>
              <a:buNone/>
            </a:pP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پیش </a:t>
            </a:r>
            <a:r>
              <a:rPr lang="ar-SA" sz="3200" b="1" dirty="0">
                <a:solidFill>
                  <a:schemeClr val="tx1">
                    <a:lumMod val="75000"/>
                  </a:schemeClr>
                </a:solidFill>
                <a:cs typeface="B Mitra" pitchFamily="2" charset="-78"/>
              </a:rPr>
              <a:t>بینی های فضایی و زمانی هر کدام به طریقی برای ورزشکار سودمند </a:t>
            </a:r>
            <a:r>
              <a:rPr lang="ar-SA" sz="3200" b="1" dirty="0" smtClean="0">
                <a:solidFill>
                  <a:schemeClr val="tx1">
                    <a:lumMod val="75000"/>
                  </a:schemeClr>
                </a:solidFill>
                <a:cs typeface="B Mitra" pitchFamily="2" charset="-78"/>
              </a:rPr>
              <a:t>است. </a:t>
            </a:r>
            <a:r>
              <a:rPr lang="ar-SA" sz="3200" b="1" dirty="0">
                <a:solidFill>
                  <a:schemeClr val="tx1">
                    <a:lumMod val="75000"/>
                  </a:schemeClr>
                </a:solidFill>
                <a:cs typeface="B Mitra" pitchFamily="2" charset="-78"/>
              </a:rPr>
              <a:t>اگر او بتواند هر دو پیش بینی</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را با هم انجام دهد سودی را که می برد</a:t>
            </a:r>
            <a:r>
              <a:rPr lang="fa-IR" sz="3200" b="1" dirty="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مضاعف خ</a:t>
            </a:r>
            <a:r>
              <a:rPr lang="fa-IR" sz="3200" b="1" dirty="0" smtClean="0">
                <a:solidFill>
                  <a:schemeClr val="tx1">
                    <a:lumMod val="75000"/>
                  </a:schemeClr>
                </a:solidFill>
                <a:cs typeface="B Mitra" pitchFamily="2" charset="-78"/>
              </a:rPr>
              <a:t>ـ</a:t>
            </a:r>
            <a:r>
              <a:rPr lang="ar-SA" sz="3200" b="1" dirty="0" smtClean="0">
                <a:solidFill>
                  <a:schemeClr val="tx1">
                    <a:lumMod val="75000"/>
                  </a:schemeClr>
                </a:solidFill>
                <a:cs typeface="B Mitra" pitchFamily="2" charset="-78"/>
              </a:rPr>
              <a:t>واهد شد. </a:t>
            </a:r>
            <a:endParaRPr lang="fa-IR" sz="3200" b="1" dirty="0">
              <a:solidFill>
                <a:schemeClr val="tx1">
                  <a:lumMod val="75000"/>
                </a:schemeClr>
              </a:solidFill>
              <a:cs typeface="B Mitra" pitchFamily="2" charset="-78"/>
            </a:endParaRPr>
          </a:p>
          <a:p>
            <a:pPr algn="just">
              <a:lnSpc>
                <a:spcPct val="120000"/>
              </a:lnSpc>
              <a:buNone/>
            </a:pPr>
            <a:r>
              <a:rPr lang="fa-IR" sz="3200" b="1" dirty="0" smtClean="0">
                <a:solidFill>
                  <a:schemeClr val="tx1">
                    <a:lumMod val="75000"/>
                  </a:schemeClr>
                </a:solidFill>
                <a:cs typeface="B Mitra" pitchFamily="2" charset="-78"/>
              </a:rPr>
              <a:t>     </a:t>
            </a:r>
            <a:endParaRPr lang="en-US" dirty="0">
              <a:cs typeface="B Mitra" pitchFamily="2" charset="-78"/>
            </a:endParaRPr>
          </a:p>
          <a:p>
            <a:pPr>
              <a:lnSpc>
                <a:spcPct val="120000"/>
              </a:lnSpc>
            </a:pPr>
            <a:endParaRPr lang="fa-IR" sz="3200" b="1" dirty="0">
              <a:solidFill>
                <a:srgbClr val="FFFF00"/>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r"/>
            <a:r>
              <a:rPr lang="ar-SA" sz="4500" b="1" dirty="0">
                <a:solidFill>
                  <a:schemeClr val="tx1">
                    <a:lumMod val="75000"/>
                  </a:schemeClr>
                </a:solidFill>
                <a:cs typeface="+mn-cs"/>
              </a:rPr>
              <a:t>فواید پیش بینی</a:t>
            </a:r>
            <a:endParaRPr lang="en-US" sz="4500" b="1" dirty="0">
              <a:solidFill>
                <a:schemeClr val="tx1">
                  <a:lumMod val="75000"/>
                </a:schemeClr>
              </a:solidFill>
              <a:cs typeface="+mn-cs"/>
            </a:endParaRPr>
          </a:p>
        </p:txBody>
      </p:sp>
      <p:sp>
        <p:nvSpPr>
          <p:cNvPr id="23555" name="Rectangle 3"/>
          <p:cNvSpPr>
            <a:spLocks noGrp="1" noChangeArrowheads="1"/>
          </p:cNvSpPr>
          <p:nvPr>
            <p:ph idx="1"/>
          </p:nvPr>
        </p:nvSpPr>
        <p:spPr>
          <a:xfrm>
            <a:off x="838200" y="2524125"/>
            <a:ext cx="8001000" cy="3724275"/>
          </a:xfrm>
        </p:spPr>
        <p:txBody>
          <a:bodyPr/>
          <a:lstStyle/>
          <a:p>
            <a:pPr algn="just">
              <a:lnSpc>
                <a:spcPct val="120000"/>
              </a:lnSpc>
              <a:buNone/>
            </a:pPr>
            <a:r>
              <a:rPr lang="fa-IR" sz="3200" b="1" dirty="0">
                <a:solidFill>
                  <a:schemeClr val="tx1">
                    <a:lumMod val="75000"/>
                  </a:schemeClr>
                </a:solidFill>
                <a:cs typeface="B Mitra" pitchFamily="2" charset="-78"/>
              </a:rPr>
              <a:t> </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چند </a:t>
            </a:r>
            <a:r>
              <a:rPr lang="ar-SA" sz="3200" b="1" dirty="0">
                <a:solidFill>
                  <a:schemeClr val="tx1">
                    <a:lumMod val="75000"/>
                  </a:schemeClr>
                </a:solidFill>
                <a:cs typeface="B Mitra" pitchFamily="2" charset="-78"/>
              </a:rPr>
              <a:t>عامل بر پیش بینی</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کردن درست اثر می </a:t>
            </a:r>
            <a:r>
              <a:rPr lang="ar-SA" sz="3200" b="1" dirty="0" smtClean="0">
                <a:solidFill>
                  <a:schemeClr val="tx1">
                    <a:lumMod val="75000"/>
                  </a:schemeClr>
                </a:solidFill>
                <a:cs typeface="B Mitra" pitchFamily="2" charset="-78"/>
              </a:rPr>
              <a:t>گذارد</a:t>
            </a:r>
            <a:r>
              <a:rPr lang="fa-IR" sz="3200" b="1" dirty="0" smtClean="0">
                <a:solidFill>
                  <a:schemeClr val="tx1">
                    <a:lumMod val="75000"/>
                  </a:schemeClr>
                </a:solidFill>
                <a:cs typeface="B Mitra" pitchFamily="2" charset="-78"/>
              </a:rPr>
              <a:t>، </a:t>
            </a:r>
            <a:r>
              <a:rPr lang="fa-IR" sz="3600" b="1" dirty="0" smtClean="0">
                <a:solidFill>
                  <a:schemeClr val="tx1">
                    <a:lumMod val="75000"/>
                  </a:schemeClr>
                </a:solidFill>
                <a:cs typeface="B Mitra" pitchFamily="2" charset="-78"/>
              </a:rPr>
              <a:t>یکی از این </a:t>
            </a:r>
            <a:r>
              <a:rPr lang="ar-SA" sz="3200" b="1" dirty="0" smtClean="0">
                <a:solidFill>
                  <a:schemeClr val="tx1">
                    <a:lumMod val="75000"/>
                  </a:schemeClr>
                </a:solidFill>
                <a:cs typeface="B Mitra" pitchFamily="2" charset="-78"/>
              </a:rPr>
              <a:t>ع</a:t>
            </a:r>
            <a:r>
              <a:rPr lang="fa-IR" sz="3200" b="1" dirty="0">
                <a:solidFill>
                  <a:schemeClr val="tx1">
                    <a:lumMod val="75000"/>
                  </a:schemeClr>
                </a:solidFill>
                <a:cs typeface="B Mitra" pitchFamily="2" charset="-78"/>
              </a:rPr>
              <a:t>ـ</a:t>
            </a:r>
            <a:r>
              <a:rPr lang="ar-SA" sz="3200" b="1" dirty="0" smtClean="0">
                <a:solidFill>
                  <a:schemeClr val="tx1">
                    <a:lumMod val="75000"/>
                  </a:schemeClr>
                </a:solidFill>
                <a:cs typeface="B Mitra" pitchFamily="2" charset="-78"/>
              </a:rPr>
              <a:t>امل</a:t>
            </a:r>
            <a:r>
              <a:rPr lang="fa-IR" sz="3200" b="1" dirty="0" smtClean="0">
                <a:solidFill>
                  <a:schemeClr val="tx1">
                    <a:lumMod val="75000"/>
                  </a:schemeClr>
                </a:solidFill>
                <a:cs typeface="B Mitra" pitchFamily="2" charset="-78"/>
              </a:rPr>
              <a:t> ها</a:t>
            </a:r>
            <a:r>
              <a:rPr lang="ar-SA" sz="3200" b="1" dirty="0" smtClean="0">
                <a:solidFill>
                  <a:schemeClr val="tx1">
                    <a:lumMod val="75000"/>
                  </a:schemeClr>
                </a:solidFill>
                <a:cs typeface="B Mitra" pitchFamily="2" charset="-78"/>
              </a:rPr>
              <a:t> </a:t>
            </a:r>
            <a:r>
              <a:rPr lang="ar-SA" sz="3600" b="1" dirty="0">
                <a:solidFill>
                  <a:srgbClr val="00B0F0"/>
                </a:solidFill>
                <a:cs typeface="B Mitra" pitchFamily="2" charset="-78"/>
              </a:rPr>
              <a:t>یکنواختی </a:t>
            </a:r>
            <a:r>
              <a:rPr lang="ar-SA" sz="3600" b="1" dirty="0" smtClean="0">
                <a:solidFill>
                  <a:srgbClr val="00B0F0"/>
                </a:solidFill>
                <a:cs typeface="B Mitra" pitchFamily="2" charset="-78"/>
              </a:rPr>
              <a:t>عمل </a:t>
            </a:r>
            <a:r>
              <a:rPr lang="ar-SA" sz="3600" b="1" dirty="0" smtClean="0">
                <a:solidFill>
                  <a:schemeClr val="tx1">
                    <a:lumMod val="75000"/>
                  </a:schemeClr>
                </a:solidFill>
                <a:cs typeface="B Mitra" pitchFamily="2" charset="-78"/>
              </a:rPr>
              <a:t>است</a:t>
            </a:r>
            <a:r>
              <a:rPr lang="fa-IR" sz="3600" b="1" dirty="0" smtClean="0">
                <a:solidFill>
                  <a:schemeClr val="tx1">
                    <a:lumMod val="75000"/>
                  </a:schemeClr>
                </a:solidFill>
                <a:cs typeface="B Mitra" pitchFamily="2" charset="-78"/>
              </a:rPr>
              <a:t>.</a:t>
            </a:r>
            <a:endParaRPr lang="fa-IR" sz="3600" b="1" dirty="0">
              <a:solidFill>
                <a:schemeClr val="tx1">
                  <a:lumMod val="75000"/>
                </a:schemeClr>
              </a:solidFill>
              <a:cs typeface="B Mitra" pitchFamily="2" charset="-78"/>
            </a:endParaRPr>
          </a:p>
          <a:p>
            <a:pPr algn="just">
              <a:lnSpc>
                <a:spcPct val="120000"/>
              </a:lnSpc>
              <a:buFont typeface="Wingdings" pitchFamily="2" charset="2"/>
              <a:buNone/>
            </a:pP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برای </a:t>
            </a:r>
            <a:r>
              <a:rPr lang="ar-SA" sz="3200" b="1" dirty="0">
                <a:solidFill>
                  <a:schemeClr val="tx1">
                    <a:lumMod val="75000"/>
                  </a:schemeClr>
                </a:solidFill>
                <a:cs typeface="B Mitra" pitchFamily="2" charset="-78"/>
              </a:rPr>
              <a:t>مثال اگر حریف من در تنیس روی میز همیشه</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 به طرف </a:t>
            </a:r>
            <a:r>
              <a:rPr lang="ar-SA" sz="3200" b="1" dirty="0" smtClean="0">
                <a:solidFill>
                  <a:schemeClr val="tx1">
                    <a:lumMod val="75000"/>
                  </a:schemeClr>
                </a:solidFill>
                <a:cs typeface="B Mitra" pitchFamily="2" charset="-78"/>
              </a:rPr>
              <a:t>ضعیف </a:t>
            </a:r>
            <a:r>
              <a:rPr lang="ar-SA" sz="3200" b="1" dirty="0">
                <a:solidFill>
                  <a:schemeClr val="tx1">
                    <a:lumMod val="75000"/>
                  </a:schemeClr>
                </a:solidFill>
                <a:cs typeface="B Mitra" pitchFamily="2" charset="-78"/>
              </a:rPr>
              <a:t>ت</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ر من سرویس بزند به تدریج توانایی پیش بینی</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آن را پیدا می </a:t>
            </a:r>
            <a:r>
              <a:rPr lang="ar-SA" sz="3200" b="1" dirty="0" smtClean="0">
                <a:solidFill>
                  <a:schemeClr val="tx1">
                    <a:lumMod val="75000"/>
                  </a:schemeClr>
                </a:solidFill>
                <a:cs typeface="B Mitra" pitchFamily="2" charset="-78"/>
              </a:rPr>
              <a:t>کنم</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و </a:t>
            </a:r>
            <a:r>
              <a:rPr lang="ar-SA" sz="3200" b="1" dirty="0">
                <a:solidFill>
                  <a:schemeClr val="tx1">
                    <a:lumMod val="75000"/>
                  </a:schemeClr>
                </a:solidFill>
                <a:cs typeface="B Mitra" pitchFamily="2" charset="-78"/>
              </a:rPr>
              <a:t>نهایتا به</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 طریقی آن را دفع خواهم کرد .</a:t>
            </a:r>
            <a:endParaRPr lang="en-US" sz="3200" b="1" dirty="0">
              <a:solidFill>
                <a:schemeClr val="tx1">
                  <a:lumMod val="75000"/>
                </a:schemeClr>
              </a:solidFill>
              <a:cs typeface="B Mitra" pitchFamily="2" charset="-78"/>
            </a:endParaRPr>
          </a:p>
          <a:p>
            <a:pPr>
              <a:lnSpc>
                <a:spcPct val="120000"/>
              </a:lnSpc>
            </a:pPr>
            <a:endParaRPr lang="en-US" dirty="0">
              <a:cs typeface="B Mitra" pitchFamily="2" charset="-78"/>
            </a:endParaRPr>
          </a:p>
          <a:p>
            <a:pPr>
              <a:lnSpc>
                <a:spcPct val="120000"/>
              </a:lnSpc>
            </a:pPr>
            <a:endParaRPr lang="fa-IR" sz="3200" b="1" dirty="0">
              <a:solidFill>
                <a:srgbClr val="FFFF00"/>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762000"/>
            <a:ext cx="7924800" cy="1143000"/>
          </a:xfrm>
        </p:spPr>
        <p:txBody>
          <a:bodyPr/>
          <a:lstStyle/>
          <a:p>
            <a:pPr algn="r"/>
            <a:r>
              <a:rPr lang="fa-IR" sz="4000" dirty="0">
                <a:solidFill>
                  <a:srgbClr val="FF0000"/>
                </a:solidFill>
              </a:rPr>
              <a:t>توجه</a:t>
            </a:r>
            <a:endParaRPr lang="en-US" sz="4000" dirty="0">
              <a:solidFill>
                <a:srgbClr val="FF0000"/>
              </a:solidFill>
            </a:endParaRPr>
          </a:p>
        </p:txBody>
      </p:sp>
      <p:sp>
        <p:nvSpPr>
          <p:cNvPr id="24579" name="Rectangle 3"/>
          <p:cNvSpPr>
            <a:spLocks noGrp="1" noChangeArrowheads="1"/>
          </p:cNvSpPr>
          <p:nvPr>
            <p:ph idx="1"/>
          </p:nvPr>
        </p:nvSpPr>
        <p:spPr>
          <a:xfrm>
            <a:off x="990600" y="2362200"/>
            <a:ext cx="7924800" cy="3724275"/>
          </a:xfrm>
        </p:spPr>
        <p:txBody>
          <a:bodyPr/>
          <a:lstStyle/>
          <a:p>
            <a:pPr algn="just">
              <a:buNone/>
            </a:pP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اولین </a:t>
            </a:r>
            <a:r>
              <a:rPr lang="ar-SA" sz="3200" b="1" dirty="0">
                <a:solidFill>
                  <a:schemeClr val="tx1">
                    <a:lumMod val="75000"/>
                  </a:schemeClr>
                </a:solidFill>
                <a:cs typeface="B Mitra" pitchFamily="2" charset="-78"/>
              </a:rPr>
              <a:t>خطر پیش بینی</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زمانی متوجه ما می شود که حرکت پیش بینی</a:t>
            </a:r>
            <a:r>
              <a:rPr lang="fa-IR" sz="3200" b="1" dirty="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شده همان حرکتی نباشد که حریف اجرا می کند</a:t>
            </a:r>
            <a:r>
              <a:rPr lang="fa-IR" sz="3200" b="1" dirty="0" smtClean="0">
                <a:solidFill>
                  <a:schemeClr val="tx1">
                    <a:lumMod val="75000"/>
                  </a:schemeClr>
                </a:solidFill>
                <a:cs typeface="B Mitra" pitchFamily="2" charset="-78"/>
              </a:rPr>
              <a:t>.</a:t>
            </a:r>
          </a:p>
          <a:p>
            <a:pPr algn="just">
              <a:buNone/>
            </a:pP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برای </a:t>
            </a:r>
            <a:r>
              <a:rPr lang="ar-SA" sz="3200" b="1" dirty="0">
                <a:solidFill>
                  <a:schemeClr val="tx1">
                    <a:lumMod val="75000"/>
                  </a:schemeClr>
                </a:solidFill>
                <a:cs typeface="B Mitra" pitchFamily="2" charset="-78"/>
              </a:rPr>
              <a:t>مثال پیش بینی</a:t>
            </a:r>
            <a:r>
              <a:rPr lang="fa-IR" sz="3200" b="1" dirty="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اینکه حریف </a:t>
            </a:r>
            <a:r>
              <a:rPr lang="fa-IR" sz="3200" b="1" dirty="0">
                <a:solidFill>
                  <a:schemeClr val="tx1">
                    <a:lumMod val="75000"/>
                  </a:schemeClr>
                </a:solidFill>
                <a:cs typeface="B Mitra" pitchFamily="2" charset="-78"/>
              </a:rPr>
              <a:t>در</a:t>
            </a:r>
            <a:r>
              <a:rPr lang="ar-SA" sz="3200" b="1" dirty="0">
                <a:solidFill>
                  <a:schemeClr val="tx1">
                    <a:lumMod val="75000"/>
                  </a:schemeClr>
                </a:solidFill>
                <a:cs typeface="B Mitra" pitchFamily="2" charset="-78"/>
              </a:rPr>
              <a:t>بازی</a:t>
            </a:r>
            <a:r>
              <a:rPr lang="fa-IR" sz="3200" b="1" dirty="0">
                <a:solidFill>
                  <a:schemeClr val="tx1">
                    <a:lumMod val="75000"/>
                  </a:schemeClr>
                </a:solidFill>
                <a:cs typeface="B Mitra" pitchFamily="2" charset="-78"/>
              </a:rPr>
              <a:t> </a:t>
            </a:r>
            <a:r>
              <a:rPr lang="ar-SA" sz="3200" b="1" dirty="0">
                <a:solidFill>
                  <a:schemeClr val="tx1">
                    <a:lumMod val="75000"/>
                  </a:schemeClr>
                </a:solidFill>
                <a:cs typeface="B Mitra" pitchFamily="2" charset="-78"/>
              </a:rPr>
              <a:t>تنیس توپ </a:t>
            </a:r>
            <a:r>
              <a:rPr lang="ar-SA" sz="3200" b="1" dirty="0" smtClean="0">
                <a:solidFill>
                  <a:schemeClr val="tx1">
                    <a:lumMod val="75000"/>
                  </a:schemeClr>
                </a:solidFill>
                <a:cs typeface="B Mitra" pitchFamily="2" charset="-78"/>
              </a:rPr>
              <a:t>را</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به </a:t>
            </a:r>
            <a:r>
              <a:rPr lang="ar-SA" sz="3200" b="1" dirty="0">
                <a:solidFill>
                  <a:schemeClr val="tx1">
                    <a:lumMod val="75000"/>
                  </a:schemeClr>
                </a:solidFill>
                <a:cs typeface="B Mitra" pitchFamily="2" charset="-78"/>
              </a:rPr>
              <a:t>سمت </a:t>
            </a:r>
            <a:r>
              <a:rPr lang="ar-SA" sz="3200" b="1" dirty="0" smtClean="0">
                <a:solidFill>
                  <a:schemeClr val="tx1">
                    <a:lumMod val="75000"/>
                  </a:schemeClr>
                </a:solidFill>
                <a:cs typeface="B Mitra" pitchFamily="2" charset="-78"/>
              </a:rPr>
              <a:t>چپ</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زمین بازی</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خ</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واهد </a:t>
            </a:r>
            <a:r>
              <a:rPr lang="ar-SA" sz="3200" b="1" dirty="0" smtClean="0">
                <a:solidFill>
                  <a:schemeClr val="tx1">
                    <a:lumMod val="75000"/>
                  </a:schemeClr>
                </a:solidFill>
                <a:cs typeface="B Mitra" pitchFamily="2" charset="-78"/>
              </a:rPr>
              <a:t>زد،</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ب</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رای </a:t>
            </a:r>
            <a:r>
              <a:rPr lang="ar-SA" sz="3200" b="1" dirty="0" smtClean="0">
                <a:solidFill>
                  <a:schemeClr val="tx1">
                    <a:lumMod val="75000"/>
                  </a:schemeClr>
                </a:solidFill>
                <a:cs typeface="B Mitra" pitchFamily="2" charset="-78"/>
              </a:rPr>
              <a:t>برگرداندن </a:t>
            </a:r>
            <a:r>
              <a:rPr lang="ar-SA" sz="3200" b="1" dirty="0">
                <a:solidFill>
                  <a:schemeClr val="tx1">
                    <a:lumMod val="75000"/>
                  </a:schemeClr>
                </a:solidFill>
                <a:cs typeface="B Mitra" pitchFamily="2" charset="-78"/>
              </a:rPr>
              <a:t>آن شما به همان سمت می کشاند اما ارسال ان به طرف</a:t>
            </a:r>
            <a:r>
              <a:rPr lang="en-US" sz="3200" b="1" dirty="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راست </a:t>
            </a:r>
            <a:r>
              <a:rPr lang="ar-SA" sz="3200" b="1" dirty="0">
                <a:solidFill>
                  <a:schemeClr val="tx1">
                    <a:lumMod val="75000"/>
                  </a:schemeClr>
                </a:solidFill>
                <a:cs typeface="B Mitra" pitchFamily="2" charset="-78"/>
              </a:rPr>
              <a:t>و برخورد آن با زمین شما را </a:t>
            </a:r>
            <a:r>
              <a:rPr lang="ar-SA" sz="3200" b="1" dirty="0" smtClean="0">
                <a:solidFill>
                  <a:schemeClr val="tx1">
                    <a:lumMod val="75000"/>
                  </a:schemeClr>
                </a:solidFill>
                <a:cs typeface="B Mitra" pitchFamily="2" charset="-78"/>
              </a:rPr>
              <a:t>مایوس</a:t>
            </a: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 </a:t>
            </a:r>
            <a:r>
              <a:rPr lang="ar-SA" sz="3200" b="1" dirty="0">
                <a:solidFill>
                  <a:schemeClr val="tx1">
                    <a:lumMod val="75000"/>
                  </a:schemeClr>
                </a:solidFill>
                <a:cs typeface="B Mitra" pitchFamily="2" charset="-78"/>
              </a:rPr>
              <a:t>می </a:t>
            </a:r>
            <a:r>
              <a:rPr lang="ar-SA" sz="3200" b="1" dirty="0" smtClean="0">
                <a:solidFill>
                  <a:schemeClr val="tx1">
                    <a:lumMod val="75000"/>
                  </a:schemeClr>
                </a:solidFill>
                <a:cs typeface="B Mitra" pitchFamily="2" charset="-78"/>
              </a:rPr>
              <a:t>کند.</a:t>
            </a:r>
            <a:endParaRPr lang="en-US" sz="3200" b="1" dirty="0">
              <a:solidFill>
                <a:schemeClr val="tx1">
                  <a:lumMod val="75000"/>
                </a:schemeClr>
              </a:solidFill>
              <a:cs typeface="B Mitra" pitchFamily="2" charset="-78"/>
            </a:endParaRPr>
          </a:p>
          <a:p>
            <a:pPr algn="just">
              <a:buFont typeface="Wingdings" pitchFamily="2" charset="2"/>
              <a:buNone/>
            </a:pPr>
            <a:endParaRPr lang="fa-IR" sz="3200" b="1" dirty="0">
              <a:solidFill>
                <a:srgbClr val="FFFF00"/>
              </a:solidFill>
              <a:cs typeface="B Mitra" pitchFamily="2" charset="-78"/>
            </a:endParaRPr>
          </a:p>
          <a:p>
            <a:endParaRPr lang="en-US" sz="3200" dirty="0">
              <a:cs typeface="B Mitra" pitchFamily="2" charset="-78"/>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r"/>
            <a:r>
              <a:rPr lang="ar-SA" sz="4300" dirty="0">
                <a:solidFill>
                  <a:srgbClr val="92D050"/>
                </a:solidFill>
                <a:cs typeface="+mn-cs"/>
              </a:rPr>
              <a:t>انگیختگی</a:t>
            </a:r>
            <a:endParaRPr lang="en-US" sz="4300" dirty="0">
              <a:solidFill>
                <a:srgbClr val="92D050"/>
              </a:solidFill>
              <a:cs typeface="+mn-cs"/>
            </a:endParaRPr>
          </a:p>
        </p:txBody>
      </p:sp>
      <p:sp>
        <p:nvSpPr>
          <p:cNvPr id="29699" name="Rectangle 3"/>
          <p:cNvSpPr>
            <a:spLocks noGrp="1" noChangeArrowheads="1"/>
          </p:cNvSpPr>
          <p:nvPr>
            <p:ph idx="1"/>
          </p:nvPr>
        </p:nvSpPr>
        <p:spPr>
          <a:xfrm>
            <a:off x="1066800" y="2600325"/>
            <a:ext cx="7693025" cy="3724275"/>
          </a:xfrm>
        </p:spPr>
        <p:txBody>
          <a:bodyPr/>
          <a:lstStyle/>
          <a:p>
            <a:pPr algn="just">
              <a:buNone/>
            </a:pPr>
            <a:r>
              <a:rPr lang="fa-IR" sz="3200" b="1" dirty="0" smtClean="0">
                <a:solidFill>
                  <a:schemeClr val="tx1">
                    <a:lumMod val="75000"/>
                  </a:schemeClr>
                </a:solidFill>
                <a:cs typeface="B Mitra" pitchFamily="2" charset="-78"/>
              </a:rPr>
              <a:t>    </a:t>
            </a:r>
            <a:r>
              <a:rPr lang="ar-SA" sz="3200" b="1" dirty="0" smtClean="0">
                <a:solidFill>
                  <a:srgbClr val="0070C0"/>
                </a:solidFill>
                <a:cs typeface="B Mitra" pitchFamily="2" charset="-78"/>
              </a:rPr>
              <a:t>انگیختگی </a:t>
            </a:r>
            <a:r>
              <a:rPr lang="ar-SA" sz="3200" b="1" dirty="0">
                <a:solidFill>
                  <a:srgbClr val="0070C0"/>
                </a:solidFill>
                <a:cs typeface="B Mitra" pitchFamily="2" charset="-78"/>
              </a:rPr>
              <a:t>را می توان سطح هیجان یا فعالیت بوجود آمده </a:t>
            </a:r>
            <a:r>
              <a:rPr lang="ar-SA" sz="3200" b="1" dirty="0" smtClean="0">
                <a:solidFill>
                  <a:srgbClr val="0070C0"/>
                </a:solidFill>
                <a:cs typeface="B Mitra" pitchFamily="2" charset="-78"/>
              </a:rPr>
              <a:t>در</a:t>
            </a:r>
            <a:r>
              <a:rPr lang="fa-IR" sz="3200" b="1" dirty="0" smtClean="0">
                <a:solidFill>
                  <a:srgbClr val="0070C0"/>
                </a:solidFill>
                <a:cs typeface="B Mitra" pitchFamily="2" charset="-78"/>
              </a:rPr>
              <a:t> </a:t>
            </a:r>
            <a:r>
              <a:rPr lang="ar-SA" sz="3200" b="1" dirty="0" smtClean="0">
                <a:solidFill>
                  <a:srgbClr val="0070C0"/>
                </a:solidFill>
                <a:cs typeface="B Mitra" pitchFamily="2" charset="-78"/>
              </a:rPr>
              <a:t>دستگاه </a:t>
            </a:r>
            <a:r>
              <a:rPr lang="ar-SA" sz="3200" b="1" dirty="0">
                <a:solidFill>
                  <a:srgbClr val="0070C0"/>
                </a:solidFill>
                <a:cs typeface="B Mitra" pitchFamily="2" charset="-78"/>
              </a:rPr>
              <a:t>عصبی مرکزی تعریف </a:t>
            </a:r>
            <a:r>
              <a:rPr lang="ar-SA" sz="3200" b="1" dirty="0" smtClean="0">
                <a:solidFill>
                  <a:srgbClr val="0070C0"/>
                </a:solidFill>
                <a:cs typeface="B Mitra" pitchFamily="2" charset="-78"/>
              </a:rPr>
              <a:t>کرد. </a:t>
            </a:r>
            <a:endParaRPr lang="fa-IR" sz="3200" b="1" dirty="0">
              <a:solidFill>
                <a:srgbClr val="0070C0"/>
              </a:solidFill>
              <a:cs typeface="B Mitra" pitchFamily="2" charset="-78"/>
            </a:endParaRPr>
          </a:p>
          <a:p>
            <a:pPr algn="just">
              <a:buNone/>
            </a:pP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یکی </a:t>
            </a:r>
            <a:r>
              <a:rPr lang="ar-SA" b="1" dirty="0">
                <a:solidFill>
                  <a:schemeClr val="tx1">
                    <a:lumMod val="75000"/>
                  </a:schemeClr>
                </a:solidFill>
                <a:cs typeface="B Mitra" pitchFamily="2" charset="-78"/>
              </a:rPr>
              <a:t>از اصول مهم آن </a:t>
            </a:r>
            <a:r>
              <a:rPr lang="ar-SA" b="1" dirty="0">
                <a:solidFill>
                  <a:srgbClr val="92D050"/>
                </a:solidFill>
                <a:cs typeface="B Mitra" pitchFamily="2" charset="-78"/>
              </a:rPr>
              <a:t>اصل یو وارونه </a:t>
            </a:r>
            <a:r>
              <a:rPr lang="ar-SA" b="1" dirty="0" smtClean="0">
                <a:solidFill>
                  <a:schemeClr val="tx1">
                    <a:lumMod val="75000"/>
                  </a:schemeClr>
                </a:solidFill>
                <a:cs typeface="B Mitra" pitchFamily="2" charset="-78"/>
              </a:rPr>
              <a:t>است.</a:t>
            </a:r>
            <a:endParaRPr lang="fa-IR" b="1" dirty="0" smtClean="0">
              <a:solidFill>
                <a:schemeClr val="tx1">
                  <a:lumMod val="75000"/>
                </a:schemeClr>
              </a:solidFill>
              <a:cs typeface="B Mitra" pitchFamily="2" charset="-78"/>
            </a:endParaRPr>
          </a:p>
          <a:p>
            <a:pPr algn="just">
              <a:buNone/>
            </a:pP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 </a:t>
            </a:r>
            <a:r>
              <a:rPr lang="ar-SA" b="1" dirty="0">
                <a:solidFill>
                  <a:schemeClr val="tx1">
                    <a:lumMod val="75000"/>
                  </a:schemeClr>
                </a:solidFill>
                <a:cs typeface="B Mitra" pitchFamily="2" charset="-78"/>
              </a:rPr>
              <a:t>افزایش انگیزه عموما </a:t>
            </a:r>
            <a:r>
              <a:rPr lang="ar-SA" b="1" dirty="0" smtClean="0">
                <a:solidFill>
                  <a:schemeClr val="tx1">
                    <a:lumMod val="75000"/>
                  </a:schemeClr>
                </a:solidFill>
                <a:cs typeface="B Mitra" pitchFamily="2" charset="-78"/>
              </a:rPr>
              <a:t>باعث</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بهبود </a:t>
            </a:r>
            <a:r>
              <a:rPr lang="ar-SA" b="1" dirty="0">
                <a:solidFill>
                  <a:schemeClr val="tx1">
                    <a:lumMod val="75000"/>
                  </a:schemeClr>
                </a:solidFill>
                <a:cs typeface="B Mitra" pitchFamily="2" charset="-78"/>
              </a:rPr>
              <a:t>در </a:t>
            </a:r>
            <a:r>
              <a:rPr lang="ar-SA" b="1" dirty="0" smtClean="0">
                <a:solidFill>
                  <a:schemeClr val="tx1">
                    <a:lumMod val="75000"/>
                  </a:schemeClr>
                </a:solidFill>
                <a:cs typeface="B Mitra" pitchFamily="2" charset="-78"/>
              </a:rPr>
              <a:t>اجرای </a:t>
            </a:r>
            <a:r>
              <a:rPr lang="ar-SA" b="1" dirty="0">
                <a:solidFill>
                  <a:schemeClr val="tx1">
                    <a:lumMod val="75000"/>
                  </a:schemeClr>
                </a:solidFill>
                <a:cs typeface="B Mitra" pitchFamily="2" charset="-78"/>
              </a:rPr>
              <a:t>مهارت </a:t>
            </a:r>
            <a:r>
              <a:rPr lang="ar-SA" b="1" dirty="0" smtClean="0">
                <a:solidFill>
                  <a:schemeClr val="tx1">
                    <a:lumMod val="75000"/>
                  </a:schemeClr>
                </a:solidFill>
                <a:cs typeface="B Mitra" pitchFamily="2" charset="-78"/>
              </a:rPr>
              <a:t>ها</a:t>
            </a:r>
            <a:r>
              <a:rPr lang="fa-IR" b="1" dirty="0" smtClean="0">
                <a:solidFill>
                  <a:schemeClr val="tx1">
                    <a:lumMod val="75000"/>
                  </a:schemeClr>
                </a:solidFill>
                <a:cs typeface="B Mitra" pitchFamily="2" charset="-78"/>
              </a:rPr>
              <a:t>       </a:t>
            </a:r>
            <a:r>
              <a:rPr lang="ar-SA" b="1" dirty="0" smtClean="0">
                <a:solidFill>
                  <a:schemeClr val="tx1">
                    <a:lumMod val="75000"/>
                  </a:schemeClr>
                </a:solidFill>
                <a:cs typeface="B Mitra" pitchFamily="2" charset="-78"/>
              </a:rPr>
              <a:t>می شود</a:t>
            </a:r>
            <a:r>
              <a:rPr lang="fa-IR" b="1" dirty="0" smtClean="0">
                <a:solidFill>
                  <a:schemeClr val="tx1">
                    <a:lumMod val="75000"/>
                  </a:schemeClr>
                </a:solidFill>
                <a:cs typeface="B Mitra" pitchFamily="2" charset="-78"/>
              </a:rPr>
              <a:t>.</a:t>
            </a:r>
            <a:endParaRPr lang="fa-IR" b="1" dirty="0">
              <a:solidFill>
                <a:schemeClr val="tx1">
                  <a:lumMod val="75000"/>
                </a:schemeClr>
              </a:solidFill>
              <a:cs typeface="B Mitra" pitchFamily="2" charset="-78"/>
            </a:endParaRPr>
          </a:p>
          <a:p>
            <a:pPr algn="just">
              <a:buNone/>
            </a:pPr>
            <a:r>
              <a:rPr lang="fa-IR" sz="3200" b="1" dirty="0" smtClean="0">
                <a:solidFill>
                  <a:schemeClr val="tx1">
                    <a:lumMod val="75000"/>
                  </a:schemeClr>
                </a:solidFill>
                <a:cs typeface="B Mitra" pitchFamily="2" charset="-78"/>
              </a:rPr>
              <a:t>   </a:t>
            </a:r>
            <a:r>
              <a:rPr lang="ar-SA" sz="3200" b="1" dirty="0" smtClean="0">
                <a:solidFill>
                  <a:schemeClr val="tx1">
                    <a:lumMod val="75000"/>
                  </a:schemeClr>
                </a:solidFill>
                <a:cs typeface="B Mitra" pitchFamily="2" charset="-78"/>
              </a:rPr>
              <a:t>معمولا </a:t>
            </a:r>
            <a:r>
              <a:rPr lang="ar-SA" sz="3200" b="1" dirty="0">
                <a:solidFill>
                  <a:schemeClr val="tx1">
                    <a:lumMod val="75000"/>
                  </a:schemeClr>
                </a:solidFill>
                <a:cs typeface="B Mitra" pitchFamily="2" charset="-78"/>
              </a:rPr>
              <a:t>بهترین اجرا در حد متوسط از انگیختگی دیده می شود </a:t>
            </a:r>
            <a:r>
              <a:rPr lang="ar-SA" b="1" dirty="0" smtClean="0">
                <a:solidFill>
                  <a:schemeClr val="tx1">
                    <a:lumMod val="75000"/>
                  </a:schemeClr>
                </a:solidFill>
                <a:cs typeface="B Mitra" pitchFamily="2" charset="-78"/>
              </a:rPr>
              <a:t>و </a:t>
            </a:r>
            <a:r>
              <a:rPr lang="ar-SA" b="1" dirty="0">
                <a:solidFill>
                  <a:schemeClr val="tx1">
                    <a:lumMod val="75000"/>
                  </a:schemeClr>
                </a:solidFill>
                <a:cs typeface="B Mitra" pitchFamily="2" charset="-78"/>
              </a:rPr>
              <a:t>به همین ترتیب اگر انگیختگی افزایش </a:t>
            </a:r>
            <a:r>
              <a:rPr lang="ar-SA" b="1" dirty="0" smtClean="0">
                <a:solidFill>
                  <a:schemeClr val="tx1">
                    <a:lumMod val="75000"/>
                  </a:schemeClr>
                </a:solidFill>
                <a:cs typeface="B Mitra" pitchFamily="2" charset="-78"/>
              </a:rPr>
              <a:t>یابد، </a:t>
            </a:r>
            <a:r>
              <a:rPr lang="ar-SA" b="1" dirty="0">
                <a:solidFill>
                  <a:schemeClr val="tx1">
                    <a:lumMod val="75000"/>
                  </a:schemeClr>
                </a:solidFill>
                <a:cs typeface="B Mitra" pitchFamily="2" charset="-78"/>
              </a:rPr>
              <a:t>اجرا ضعیف ت</a:t>
            </a:r>
            <a:r>
              <a:rPr lang="fa-IR" b="1" dirty="0">
                <a:solidFill>
                  <a:schemeClr val="tx1">
                    <a:lumMod val="75000"/>
                  </a:schemeClr>
                </a:solidFill>
                <a:cs typeface="B Mitra" pitchFamily="2" charset="-78"/>
              </a:rPr>
              <a:t>ـ</a:t>
            </a:r>
            <a:r>
              <a:rPr lang="ar-SA" b="1" dirty="0">
                <a:solidFill>
                  <a:schemeClr val="tx1">
                    <a:lumMod val="75000"/>
                  </a:schemeClr>
                </a:solidFill>
                <a:cs typeface="B Mitra" pitchFamily="2" charset="-78"/>
              </a:rPr>
              <a:t>ر </a:t>
            </a:r>
            <a:r>
              <a:rPr lang="ar-SA" b="1" dirty="0" smtClean="0">
                <a:solidFill>
                  <a:schemeClr val="tx1">
                    <a:lumMod val="75000"/>
                  </a:schemeClr>
                </a:solidFill>
                <a:cs typeface="B Mitra" pitchFamily="2" charset="-78"/>
              </a:rPr>
              <a:t>می </a:t>
            </a:r>
            <a:r>
              <a:rPr lang="ar-SA" b="1" dirty="0">
                <a:solidFill>
                  <a:schemeClr val="tx1">
                    <a:lumMod val="75000"/>
                  </a:schemeClr>
                </a:solidFill>
                <a:cs typeface="B Mitra" pitchFamily="2" charset="-78"/>
              </a:rPr>
              <a:t>شود</a:t>
            </a:r>
            <a:endParaRPr lang="fa-IR" b="1" dirty="0">
              <a:solidFill>
                <a:schemeClr val="tx1">
                  <a:lumMod val="75000"/>
                </a:schemeClr>
              </a:solidFill>
              <a:cs typeface="B Mitra" pitchFamily="2" charset="-78"/>
            </a:endParaRPr>
          </a:p>
          <a:p>
            <a:pPr algn="just">
              <a:buFont typeface="Wingdings" pitchFamily="2" charset="2"/>
              <a:buNone/>
            </a:pPr>
            <a:endParaRPr lang="en-US" sz="3200" dirty="0">
              <a:solidFill>
                <a:srgbClr val="FFFF00"/>
              </a:solidFill>
              <a:cs typeface="B Mitra" pitchFamily="2" charset="-78"/>
            </a:endParaRPr>
          </a:p>
          <a:p>
            <a:endParaRPr lang="en-US" sz="3200" dirty="0">
              <a:cs typeface="B Mitra" pitchFamily="2" charset="-78"/>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sp>
        <p:nvSpPr>
          <p:cNvPr id="36867" name="Rectangle 3"/>
          <p:cNvSpPr>
            <a:spLocks noGrp="1" noChangeArrowheads="1"/>
          </p:cNvSpPr>
          <p:nvPr>
            <p:ph idx="1"/>
          </p:nvPr>
        </p:nvSpPr>
        <p:spPr/>
        <p:txBody>
          <a:bodyPr/>
          <a:lstStyle/>
          <a:p>
            <a:endParaRPr lang="en-US"/>
          </a:p>
        </p:txBody>
      </p:sp>
      <p:pic>
        <p:nvPicPr>
          <p:cNvPr id="36870" name="Picture 6" descr="17"/>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endParaRPr lang="en-US"/>
          </a:p>
        </p:txBody>
      </p:sp>
      <p:pic>
        <p:nvPicPr>
          <p:cNvPr id="30724" name="Picture 4" descr="Untitled-3"/>
          <p:cNvPicPr>
            <a:picLocks noChangeAspect="1" noChangeArrowheads="1"/>
          </p:cNvPicPr>
          <p:nvPr/>
        </p:nvPicPr>
        <p:blipFill>
          <a:blip r:embed="rId2" cstate="print"/>
          <a:srcRect t="4444" r="4167" b="12741"/>
          <a:stretch>
            <a:fillRect/>
          </a:stretch>
        </p:blipFill>
        <p:spPr bwMode="auto">
          <a:xfrm>
            <a:off x="96252" y="0"/>
            <a:ext cx="9144000" cy="6858000"/>
          </a:xfrm>
          <a:prstGeom prst="rect">
            <a:avLst/>
          </a:prstGeom>
          <a:noFill/>
          <a:effectLst>
            <a:outerShdw blurRad="50800" dist="50800" dir="5400000" algn="ctr" rotWithShape="0">
              <a:srgbClr val="92D050"/>
            </a:outerShdw>
          </a:effectLst>
        </p:spPr>
      </p:pic>
      <p:sp>
        <p:nvSpPr>
          <p:cNvPr id="6" name="Rectangle 2"/>
          <p:cNvSpPr txBox="1">
            <a:spLocks noChangeArrowheads="1"/>
          </p:cNvSpPr>
          <p:nvPr/>
        </p:nvSpPr>
        <p:spPr bwMode="auto">
          <a:xfrm>
            <a:off x="1066800" y="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marL="0" marR="0" lvl="0" indent="0" algn="r" defTabSz="914400" rtl="1" eaLnBrk="1" fontAlgn="base" latinLnBrk="0" hangingPunct="1">
              <a:lnSpc>
                <a:spcPct val="90000"/>
              </a:lnSpc>
              <a:spcBef>
                <a:spcPct val="0"/>
              </a:spcBef>
              <a:spcAft>
                <a:spcPct val="0"/>
              </a:spcAft>
              <a:buClrTx/>
              <a:buSzTx/>
              <a:buFontTx/>
              <a:buNone/>
              <a:tabLst/>
              <a:defRPr/>
            </a:pPr>
            <a:r>
              <a:rPr kumimoji="0" lang="ar-SA" sz="3600" b="1" i="0" u="none" strike="noStrike" kern="0" cap="none" spc="0" normalizeH="0" baseline="0" noProof="0" smtClean="0">
                <a:ln>
                  <a:noFill/>
                </a:ln>
                <a:solidFill>
                  <a:srgbClr val="92D050"/>
                </a:solidFill>
                <a:effectLst/>
                <a:uLnTx/>
                <a:uFillTx/>
                <a:latin typeface="+mj-lt"/>
                <a:ea typeface="+mj-ea"/>
                <a:cs typeface="+mn-cs"/>
              </a:rPr>
              <a:t>اصل یو وارونه</a:t>
            </a:r>
            <a:endParaRPr kumimoji="0" lang="en-US" sz="3600" b="1" i="0" u="none" strike="noStrike" kern="0" cap="none" spc="0" normalizeH="0" baseline="0" noProof="0" dirty="0">
              <a:ln>
                <a:noFill/>
              </a:ln>
              <a:solidFill>
                <a:srgbClr val="92D050"/>
              </a:solidFill>
              <a:effectLst/>
              <a:uLnTx/>
              <a:uFillTx/>
              <a:latin typeface="+mj-lt"/>
              <a:ea typeface="+mj-ea"/>
              <a:cs typeface="+mn-cs"/>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2676525"/>
            <a:ext cx="7464425" cy="3724275"/>
          </a:xfrm>
        </p:spPr>
        <p:txBody>
          <a:bodyPr/>
          <a:lstStyle/>
          <a:p>
            <a:pPr algn="just"/>
            <a:r>
              <a:rPr lang="fa-IR" sz="3200" dirty="0" smtClean="0">
                <a:cs typeface="B Zar" pitchFamily="2" charset="-78"/>
              </a:rPr>
              <a:t>اصل یو وارونه را می توان به شرح زیر خلاصه کرد:</a:t>
            </a:r>
          </a:p>
          <a:p>
            <a:pPr algn="just"/>
            <a:r>
              <a:rPr lang="fa-IR" sz="3200" dirty="0" smtClean="0">
                <a:cs typeface="B Zar" pitchFamily="2" charset="-78"/>
              </a:rPr>
              <a:t>افزایش انگیختگی ، اجرای مهارت های ورزشی را تا حد معینی بهبود می بخشد.</a:t>
            </a:r>
          </a:p>
          <a:p>
            <a:pPr algn="just"/>
            <a:r>
              <a:rPr lang="fa-IR" sz="3200" dirty="0" smtClean="0">
                <a:cs typeface="B Zar" pitchFamily="2" charset="-78"/>
              </a:rPr>
              <a:t>افزایش بیشتر انگیختگی، سطح اجرا را پایین می آورد.</a:t>
            </a:r>
          </a:p>
          <a:p>
            <a:pPr algn="just"/>
            <a:r>
              <a:rPr lang="fa-IR" sz="3200" dirty="0" smtClean="0">
                <a:cs typeface="B Zar" pitchFamily="2" charset="-78"/>
              </a:rPr>
              <a:t>مهارت هایی که شامل تصمیم گیری اندک و حرکات عمده اند، انگیختگی بیشتری را می طلبد.</a:t>
            </a:r>
          </a:p>
          <a:p>
            <a:pPr algn="just"/>
            <a:endParaRPr lang="en-US" sz="3200" dirty="0">
              <a:cs typeface="B Zar" pitchFamily="2" charset="-78"/>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2514600"/>
            <a:ext cx="7464425" cy="3724275"/>
          </a:xfrm>
        </p:spPr>
        <p:txBody>
          <a:bodyPr/>
          <a:lstStyle/>
          <a:p>
            <a:pPr algn="just"/>
            <a:r>
              <a:rPr lang="fa-IR" dirty="0" smtClean="0">
                <a:cs typeface="B Zar" pitchFamily="2" charset="-78"/>
              </a:rPr>
              <a:t>مهارت های ظریف مانند تیر و کمان یا مهارت هایی که دارای عوامل تصمیم گیری مهم است مانند پاسور در بازی والیبال و به طور کلی ورزش هایی که دارای پیچیدگی هستند میزان انگیختگی  نباید خیلی بالا باشد.</a:t>
            </a:r>
          </a:p>
          <a:p>
            <a:pPr algn="just"/>
            <a:r>
              <a:rPr lang="fa-IR" dirty="0" smtClean="0">
                <a:cs typeface="B Zar" pitchFamily="2" charset="-78"/>
              </a:rPr>
              <a:t>اما مهارت هایی که با عضلات بزرگ انجام می شود و ساده هستند با انگیختگی زیاد اجرای آنها ضعیف نمی شود مانند وزنه برداری</a:t>
            </a:r>
          </a:p>
          <a:p>
            <a:pPr algn="just"/>
            <a:r>
              <a:rPr lang="fa-IR" dirty="0" smtClean="0">
                <a:cs typeface="B Zar" pitchFamily="2" charset="-78"/>
              </a:rPr>
              <a:t>و همچنین در ورزش هایی که فرد نیاز دارد حداکثر نیرو را وارد کند مانند بازیکنی که اسپک می زند به سطح بالاتری از انگیختگی نیاز دارد.</a:t>
            </a:r>
            <a:endParaRPr lang="en-US" dirty="0">
              <a:cs typeface="B Zar" pitchFamily="2" charset="-78"/>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762000"/>
            <a:ext cx="7924800" cy="1143000"/>
          </a:xfrm>
        </p:spPr>
        <p:txBody>
          <a:bodyPr/>
          <a:lstStyle/>
          <a:p>
            <a:pPr algn="r"/>
            <a:r>
              <a:rPr lang="ar-SA" sz="4100" dirty="0">
                <a:solidFill>
                  <a:schemeClr val="accent2">
                    <a:lumMod val="75000"/>
                  </a:schemeClr>
                </a:solidFill>
                <a:cs typeface="B Titr" pitchFamily="2" charset="-78"/>
              </a:rPr>
              <a:t>باریکی ادراکی</a:t>
            </a:r>
            <a:endParaRPr lang="en-US" sz="4100" dirty="0">
              <a:solidFill>
                <a:schemeClr val="accent2">
                  <a:lumMod val="75000"/>
                </a:schemeClr>
              </a:solidFill>
              <a:cs typeface="B Titr" pitchFamily="2" charset="-78"/>
            </a:endParaRPr>
          </a:p>
        </p:txBody>
      </p:sp>
      <p:sp>
        <p:nvSpPr>
          <p:cNvPr id="40963" name="Rectangle 3"/>
          <p:cNvSpPr>
            <a:spLocks noGrp="1" noChangeArrowheads="1"/>
          </p:cNvSpPr>
          <p:nvPr>
            <p:ph idx="1"/>
          </p:nvPr>
        </p:nvSpPr>
        <p:spPr>
          <a:xfrm>
            <a:off x="1143000" y="2600325"/>
            <a:ext cx="7620000" cy="3724275"/>
          </a:xfrm>
        </p:spPr>
        <p:txBody>
          <a:bodyPr/>
          <a:lstStyle/>
          <a:p>
            <a:pPr algn="just"/>
            <a:r>
              <a:rPr lang="fa-IR" b="1" dirty="0" smtClean="0">
                <a:solidFill>
                  <a:schemeClr val="tx1">
                    <a:lumMod val="75000"/>
                  </a:schemeClr>
                </a:solidFill>
                <a:cs typeface="B Mitra" pitchFamily="2" charset="-78"/>
              </a:rPr>
              <a:t>    </a:t>
            </a:r>
            <a:r>
              <a:rPr lang="ar-SA" sz="3200" b="1" dirty="0" smtClean="0">
                <a:solidFill>
                  <a:srgbClr val="92D050"/>
                </a:solidFill>
                <a:cs typeface="B Mitra" pitchFamily="2" charset="-78"/>
              </a:rPr>
              <a:t>باریکی ادراکی </a:t>
            </a:r>
            <a:r>
              <a:rPr lang="ar-SA" sz="3200" b="1" dirty="0" smtClean="0">
                <a:solidFill>
                  <a:schemeClr val="tx1">
                    <a:lumMod val="75000"/>
                  </a:schemeClr>
                </a:solidFill>
                <a:cs typeface="B Mitra" pitchFamily="2" charset="-78"/>
              </a:rPr>
              <a:t>یکی </a:t>
            </a:r>
            <a:r>
              <a:rPr lang="ar-SA" sz="3200" b="1" dirty="0">
                <a:solidFill>
                  <a:schemeClr val="tx1">
                    <a:lumMod val="75000"/>
                  </a:schemeClr>
                </a:solidFill>
                <a:cs typeface="B Mitra" pitchFamily="2" charset="-78"/>
              </a:rPr>
              <a:t>از تغییرات مهم در پردازش اطلاعات با سطح انگیختگی زیاد </a:t>
            </a:r>
            <a:r>
              <a:rPr lang="ar-SA" sz="3200" b="1" dirty="0" smtClean="0">
                <a:solidFill>
                  <a:schemeClr val="tx1">
                    <a:lumMod val="75000"/>
                  </a:schemeClr>
                </a:solidFill>
                <a:cs typeface="B Mitra" pitchFamily="2" charset="-78"/>
              </a:rPr>
              <a:t>است</a:t>
            </a:r>
            <a:r>
              <a:rPr lang="fa-IR" sz="3200" b="1" dirty="0" smtClean="0">
                <a:solidFill>
                  <a:schemeClr val="tx1">
                    <a:lumMod val="75000"/>
                  </a:schemeClr>
                </a:solidFill>
                <a:cs typeface="B Mitra" pitchFamily="2" charset="-78"/>
              </a:rPr>
              <a:t>.</a:t>
            </a:r>
          </a:p>
          <a:p>
            <a:pPr algn="just"/>
            <a:r>
              <a:rPr lang="fa-IR" sz="3200" b="1" dirty="0" smtClean="0">
                <a:solidFill>
                  <a:srgbClr val="7030A0"/>
                </a:solidFill>
                <a:cs typeface="B Mitra" pitchFamily="2" charset="-78"/>
              </a:rPr>
              <a:t>از دست دادن اطلاعات محیطی باریکی ادراکی گفته می شود.</a:t>
            </a:r>
            <a:endParaRPr lang="fa-IR" sz="3200" b="1" dirty="0">
              <a:solidFill>
                <a:srgbClr val="7030A0"/>
              </a:solidFill>
              <a:cs typeface="B Mitra" pitchFamily="2" charset="-78"/>
            </a:endParaRPr>
          </a:p>
          <a:p>
            <a:pPr algn="just">
              <a:lnSpc>
                <a:spcPct val="120000"/>
              </a:lnSpc>
              <a:buClr>
                <a:srgbClr val="FF6743"/>
              </a:buClr>
              <a:buSzPct val="98000"/>
              <a:buFont typeface="Wingdings" pitchFamily="2" charset="2"/>
              <a:buChar char="E"/>
            </a:pPr>
            <a:r>
              <a:rPr lang="fa-IR" sz="3200" b="1" dirty="0" smtClean="0">
                <a:solidFill>
                  <a:srgbClr val="C00000"/>
                </a:solidFill>
                <a:cs typeface="B Mitra" pitchFamily="2" charset="-78"/>
              </a:rPr>
              <a:t>  در این موقعیت محرک های محیطی کمتری            شناسایی می شوند و افزایش توجه به منابعی که به     مهارت مربوط اند معطوف می شود.</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2524125"/>
            <a:ext cx="7464425" cy="3724275"/>
          </a:xfrm>
        </p:spPr>
        <p:txBody>
          <a:bodyPr/>
          <a:lstStyle/>
          <a:p>
            <a:pPr algn="just"/>
            <a:r>
              <a:rPr lang="fa-IR" sz="3600" b="1" dirty="0" smtClean="0">
                <a:solidFill>
                  <a:schemeClr val="tx1">
                    <a:lumMod val="75000"/>
                  </a:schemeClr>
                </a:solidFill>
                <a:cs typeface="B Mitra" pitchFamily="2" charset="-78"/>
              </a:rPr>
              <a:t>اما باریکی ادراکی </a:t>
            </a:r>
            <a:r>
              <a:rPr lang="fa-IR" sz="3600" b="1" dirty="0" smtClean="0">
                <a:solidFill>
                  <a:srgbClr val="C00000"/>
                </a:solidFill>
                <a:cs typeface="B Mitra" pitchFamily="2" charset="-78"/>
              </a:rPr>
              <a:t>معایبی</a:t>
            </a:r>
            <a:r>
              <a:rPr lang="fa-IR" sz="3600" b="1" dirty="0" smtClean="0">
                <a:solidFill>
                  <a:schemeClr val="tx1">
                    <a:lumMod val="75000"/>
                  </a:schemeClr>
                </a:solidFill>
                <a:cs typeface="B Mitra" pitchFamily="2" charset="-78"/>
              </a:rPr>
              <a:t> نیز دارد و می تواند باعث افت اجرا شود. </a:t>
            </a:r>
          </a:p>
          <a:p>
            <a:pPr algn="just"/>
            <a:r>
              <a:rPr lang="fa-IR" sz="3600" b="1" dirty="0" smtClean="0">
                <a:solidFill>
                  <a:schemeClr val="tx1">
                    <a:lumMod val="75000"/>
                  </a:schemeClr>
                </a:solidFill>
                <a:cs typeface="B Mitra" pitchFamily="2" charset="-78"/>
              </a:rPr>
              <a:t>برای مثال اگر </a:t>
            </a:r>
            <a:r>
              <a:rPr lang="fa-IR" sz="3600" b="1" dirty="0" smtClean="0">
                <a:solidFill>
                  <a:srgbClr val="00B050"/>
                </a:solidFill>
                <a:cs typeface="B Mitra" pitchFamily="2" charset="-78"/>
              </a:rPr>
              <a:t>واقعه غیر منتظره ای </a:t>
            </a:r>
            <a:r>
              <a:rPr lang="fa-IR" sz="3600" b="1" dirty="0" smtClean="0">
                <a:solidFill>
                  <a:schemeClr val="tx1">
                    <a:lumMod val="75000"/>
                  </a:schemeClr>
                </a:solidFill>
                <a:cs typeface="B Mitra" pitchFamily="2" charset="-78"/>
              </a:rPr>
              <a:t>پیش آید دیگر اجرا دچار مشکل می شود.</a:t>
            </a:r>
          </a:p>
          <a:p>
            <a:pPr algn="just"/>
            <a:r>
              <a:rPr lang="fa-IR" sz="3600" b="1" dirty="0" smtClean="0">
                <a:solidFill>
                  <a:schemeClr val="tx1">
                    <a:lumMod val="75000"/>
                  </a:schemeClr>
                </a:solidFill>
                <a:cs typeface="B Mitra" pitchFamily="2" charset="-78"/>
              </a:rPr>
              <a:t>راننده ای که فقط به خیابان دقت و توجه دارد اما با پریدن یک بچه از پیاده رو به خیابان  می تواند منجر به تصادف شود.</a:t>
            </a:r>
          </a:p>
          <a:p>
            <a:endParaRPr lang="en-US" sz="3600"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r>
              <a:rPr lang="ar-SA" b="1" dirty="0">
                <a:solidFill>
                  <a:schemeClr val="accent2">
                    <a:lumMod val="50000"/>
                  </a:schemeClr>
                </a:solidFill>
                <a:cs typeface="B Titr" pitchFamily="2" charset="-78"/>
              </a:rPr>
              <a:t>نظریه بهره برداری از نشانه ها</a:t>
            </a:r>
            <a:endParaRPr lang="en-US" b="1" dirty="0">
              <a:solidFill>
                <a:schemeClr val="accent2">
                  <a:lumMod val="50000"/>
                </a:schemeClr>
              </a:solidFill>
              <a:cs typeface="B Titr" pitchFamily="2" charset="-78"/>
            </a:endParaRPr>
          </a:p>
        </p:txBody>
      </p:sp>
      <p:sp>
        <p:nvSpPr>
          <p:cNvPr id="41987" name="Rectangle 3"/>
          <p:cNvSpPr>
            <a:spLocks noGrp="1" noChangeArrowheads="1"/>
          </p:cNvSpPr>
          <p:nvPr>
            <p:ph idx="1"/>
          </p:nvPr>
        </p:nvSpPr>
        <p:spPr>
          <a:xfrm>
            <a:off x="838200" y="2590800"/>
            <a:ext cx="8001000" cy="4495800"/>
          </a:xfrm>
        </p:spPr>
        <p:txBody>
          <a:bodyPr/>
          <a:lstStyle/>
          <a:p>
            <a:pPr algn="just">
              <a:buSzPct val="48000"/>
            </a:pPr>
            <a:r>
              <a:rPr lang="fa-IR" dirty="0" smtClean="0">
                <a:solidFill>
                  <a:schemeClr val="tx1">
                    <a:lumMod val="75000"/>
                  </a:schemeClr>
                </a:solidFill>
                <a:cs typeface="B Zar" pitchFamily="2" charset="-78"/>
              </a:rPr>
              <a:t> </a:t>
            </a:r>
            <a:r>
              <a:rPr lang="ar-SA" dirty="0" smtClean="0">
                <a:solidFill>
                  <a:srgbClr val="FF0000"/>
                </a:solidFill>
                <a:cs typeface="B Zar" pitchFamily="2" charset="-78"/>
              </a:rPr>
              <a:t>این </a:t>
            </a:r>
            <a:r>
              <a:rPr lang="ar-SA" dirty="0">
                <a:solidFill>
                  <a:srgbClr val="FF0000"/>
                </a:solidFill>
                <a:cs typeface="B Zar" pitchFamily="2" charset="-78"/>
              </a:rPr>
              <a:t>نظریه را ایستربروک مطرح </a:t>
            </a:r>
            <a:r>
              <a:rPr lang="ar-SA" dirty="0" smtClean="0">
                <a:solidFill>
                  <a:srgbClr val="FF0000"/>
                </a:solidFill>
                <a:cs typeface="B Zar" pitchFamily="2" charset="-78"/>
              </a:rPr>
              <a:t>کرده</a:t>
            </a:r>
            <a:r>
              <a:rPr lang="fa-IR" dirty="0" smtClean="0">
                <a:solidFill>
                  <a:srgbClr val="FF0000"/>
                </a:solidFill>
                <a:cs typeface="B Zar" pitchFamily="2" charset="-78"/>
              </a:rPr>
              <a:t> و </a:t>
            </a:r>
            <a:r>
              <a:rPr lang="ar-SA" dirty="0" smtClean="0">
                <a:solidFill>
                  <a:srgbClr val="FF0000"/>
                </a:solidFill>
                <a:cs typeface="B Zar" pitchFamily="2" charset="-78"/>
              </a:rPr>
              <a:t>به </a:t>
            </a:r>
            <a:r>
              <a:rPr lang="ar-SA" dirty="0">
                <a:solidFill>
                  <a:srgbClr val="FF0000"/>
                </a:solidFill>
                <a:cs typeface="B Zar" pitchFamily="2" charset="-78"/>
              </a:rPr>
              <a:t>تشریح افت کیفیت اج</a:t>
            </a:r>
            <a:r>
              <a:rPr lang="fa-IR" dirty="0">
                <a:solidFill>
                  <a:srgbClr val="FF0000"/>
                </a:solidFill>
                <a:cs typeface="B Zar" pitchFamily="2" charset="-78"/>
              </a:rPr>
              <a:t>ـ</a:t>
            </a:r>
            <a:r>
              <a:rPr lang="ar-SA" dirty="0">
                <a:solidFill>
                  <a:srgbClr val="FF0000"/>
                </a:solidFill>
                <a:cs typeface="B Zar" pitchFamily="2" charset="-78"/>
              </a:rPr>
              <a:t>را ک</a:t>
            </a:r>
            <a:r>
              <a:rPr lang="fa-IR" dirty="0">
                <a:solidFill>
                  <a:srgbClr val="FF0000"/>
                </a:solidFill>
                <a:cs typeface="B Zar" pitchFamily="2" charset="-78"/>
              </a:rPr>
              <a:t>ـ</a:t>
            </a:r>
            <a:r>
              <a:rPr lang="ar-SA" dirty="0">
                <a:solidFill>
                  <a:srgbClr val="FF0000"/>
                </a:solidFill>
                <a:cs typeface="B Zar" pitchFamily="2" charset="-78"/>
              </a:rPr>
              <a:t>ه ناشی از سطح انگیختگی </a:t>
            </a:r>
            <a:r>
              <a:rPr lang="fa-IR" smtClean="0">
                <a:solidFill>
                  <a:srgbClr val="FF0000"/>
                </a:solidFill>
                <a:cs typeface="B Zar" pitchFamily="2" charset="-78"/>
              </a:rPr>
              <a:t>کم </a:t>
            </a:r>
            <a:r>
              <a:rPr lang="ar-SA" smtClean="0">
                <a:solidFill>
                  <a:srgbClr val="FF0000"/>
                </a:solidFill>
                <a:cs typeface="B Zar" pitchFamily="2" charset="-78"/>
              </a:rPr>
              <a:t>است </a:t>
            </a:r>
            <a:r>
              <a:rPr lang="ar-SA" dirty="0">
                <a:solidFill>
                  <a:srgbClr val="FF0000"/>
                </a:solidFill>
                <a:cs typeface="B Zar" pitchFamily="2" charset="-78"/>
              </a:rPr>
              <a:t>کمک م</a:t>
            </a:r>
            <a:r>
              <a:rPr lang="fa-IR" dirty="0">
                <a:solidFill>
                  <a:srgbClr val="FF0000"/>
                </a:solidFill>
                <a:cs typeface="B Zar" pitchFamily="2" charset="-78"/>
              </a:rPr>
              <a:t>ـ</a:t>
            </a:r>
            <a:r>
              <a:rPr lang="ar-SA" dirty="0">
                <a:solidFill>
                  <a:srgbClr val="FF0000"/>
                </a:solidFill>
                <a:cs typeface="B Zar" pitchFamily="2" charset="-78"/>
              </a:rPr>
              <a:t>ی </a:t>
            </a:r>
            <a:r>
              <a:rPr lang="ar-SA" dirty="0" smtClean="0">
                <a:solidFill>
                  <a:srgbClr val="FF0000"/>
                </a:solidFill>
                <a:cs typeface="B Zar" pitchFamily="2" charset="-78"/>
              </a:rPr>
              <a:t>کند</a:t>
            </a:r>
            <a:r>
              <a:rPr lang="fa-IR" dirty="0" smtClean="0">
                <a:solidFill>
                  <a:srgbClr val="FF0000"/>
                </a:solidFill>
                <a:cs typeface="B Zar" pitchFamily="2" charset="-78"/>
              </a:rPr>
              <a:t>.</a:t>
            </a:r>
            <a:r>
              <a:rPr lang="ar-SA" dirty="0" smtClean="0">
                <a:solidFill>
                  <a:srgbClr val="FF0000"/>
                </a:solidFill>
                <a:cs typeface="B Zar" pitchFamily="2" charset="-78"/>
              </a:rPr>
              <a:t> </a:t>
            </a:r>
            <a:endParaRPr lang="fa-IR" sz="3600" dirty="0">
              <a:solidFill>
                <a:srgbClr val="FF0000"/>
              </a:solidFill>
              <a:cs typeface="B Zar" pitchFamily="2" charset="-78"/>
            </a:endParaRPr>
          </a:p>
          <a:p>
            <a:pPr algn="just">
              <a:lnSpc>
                <a:spcPct val="90000"/>
              </a:lnSpc>
              <a:buSzPct val="48000"/>
            </a:pPr>
            <a:r>
              <a:rPr lang="fa-IR" sz="3200" dirty="0" smtClean="0">
                <a:solidFill>
                  <a:srgbClr val="FF0000"/>
                </a:solidFill>
                <a:cs typeface="B Zar" pitchFamily="2" charset="-78"/>
              </a:rPr>
              <a:t>موقعی </a:t>
            </a:r>
            <a:r>
              <a:rPr lang="fa-IR" sz="3200" dirty="0">
                <a:solidFill>
                  <a:srgbClr val="FF0000"/>
                </a:solidFill>
                <a:cs typeface="B Zar" pitchFamily="2" charset="-78"/>
              </a:rPr>
              <a:t>که انگیزه کم و حوزه ادراکی وسیع </a:t>
            </a:r>
            <a:r>
              <a:rPr lang="fa-IR" sz="3200" dirty="0" smtClean="0">
                <a:solidFill>
                  <a:srgbClr val="FF0000"/>
                </a:solidFill>
                <a:cs typeface="B Zar" pitchFamily="2" charset="-78"/>
              </a:rPr>
              <a:t>است، </a:t>
            </a:r>
            <a:r>
              <a:rPr lang="fa-IR" sz="3200" dirty="0">
                <a:solidFill>
                  <a:srgbClr val="FF0000"/>
                </a:solidFill>
                <a:cs typeface="B Zar" pitchFamily="2" charset="-78"/>
              </a:rPr>
              <a:t>اجراکننده به دامنه گسترده ای از نشانه ها دسترسی دارد که فقط تعداد محدودی از آنها به اجرای موثر مربوط هستند به همین دلیل اجرا از حد مطلوب پایین تر است.</a:t>
            </a:r>
          </a:p>
          <a:p>
            <a:pPr algn="just">
              <a:lnSpc>
                <a:spcPct val="90000"/>
              </a:lnSpc>
              <a:buSzPct val="48000"/>
            </a:pPr>
            <a:r>
              <a:rPr lang="fa-IR" sz="3200" dirty="0" smtClean="0">
                <a:solidFill>
                  <a:srgbClr val="FF0000"/>
                </a:solidFill>
                <a:cs typeface="B Zar" pitchFamily="2" charset="-78"/>
              </a:rPr>
              <a:t>  به </a:t>
            </a:r>
            <a:r>
              <a:rPr lang="fa-IR" sz="3200" dirty="0">
                <a:solidFill>
                  <a:srgbClr val="FF0000"/>
                </a:solidFill>
                <a:cs typeface="B Zar" pitchFamily="2" charset="-78"/>
              </a:rPr>
              <a:t>موازات افزایش سطح انگیختگی توجه و تمرکز فقط به نشانه های مربوط معطوف می </a:t>
            </a:r>
            <a:r>
              <a:rPr lang="fa-IR" sz="3200" dirty="0" smtClean="0">
                <a:solidFill>
                  <a:srgbClr val="FF0000"/>
                </a:solidFill>
                <a:cs typeface="B Zar" pitchFamily="2" charset="-78"/>
              </a:rPr>
              <a:t>گردد.</a:t>
            </a:r>
            <a:endParaRPr lang="fa-IR" sz="3200" dirty="0">
              <a:solidFill>
                <a:srgbClr val="FF0000"/>
              </a:solidFill>
              <a:cs typeface="B Zar" pitchFamily="2" charset="-78"/>
            </a:endParaRPr>
          </a:p>
          <a:p>
            <a:pPr algn="just">
              <a:lnSpc>
                <a:spcPct val="90000"/>
              </a:lnSpc>
              <a:buFont typeface="Wingdings" pitchFamily="2" charset="2"/>
              <a:buNone/>
            </a:pPr>
            <a:r>
              <a:rPr lang="ar-SA" sz="3200" dirty="0" smtClean="0">
                <a:solidFill>
                  <a:srgbClr val="FFFF00"/>
                </a:solidFill>
                <a:cs typeface="B Zar" pitchFamily="2" charset="-78"/>
              </a:rPr>
              <a:t>.</a:t>
            </a:r>
            <a:endParaRPr lang="en-US" sz="3200" dirty="0">
              <a:solidFill>
                <a:srgbClr val="FFFF00"/>
              </a:solidFill>
              <a:cs typeface="B Zar" pitchFamily="2" charset="-78"/>
            </a:endParaRPr>
          </a:p>
          <a:p>
            <a:pPr algn="just">
              <a:lnSpc>
                <a:spcPct val="90000"/>
              </a:lnSpc>
              <a:buFont typeface="Wingdings" pitchFamily="2" charset="2"/>
              <a:buNone/>
            </a:pPr>
            <a:r>
              <a:rPr lang="ar-SA" sz="3200" dirty="0">
                <a:solidFill>
                  <a:srgbClr val="FFFF00"/>
                </a:solidFill>
                <a:cs typeface="B Zar" pitchFamily="2" charset="-78"/>
              </a:rPr>
              <a:t> </a:t>
            </a:r>
            <a:endParaRPr lang="fa-IR" sz="3200" dirty="0">
              <a:solidFill>
                <a:srgbClr val="FFFF00"/>
              </a:solidFill>
              <a:cs typeface="B Zar" pitchFamily="2" charset="-78"/>
            </a:endParaRPr>
          </a:p>
          <a:p>
            <a:pPr>
              <a:lnSpc>
                <a:spcPct val="90000"/>
              </a:lnSpc>
            </a:pPr>
            <a:endParaRPr lang="en-US" sz="3600" dirty="0">
              <a:cs typeface="B Zar" pitchFamily="2" charset="-78"/>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r"/>
            <a:r>
              <a:rPr lang="ar-SA" b="1" dirty="0">
                <a:solidFill>
                  <a:schemeClr val="accent2">
                    <a:lumMod val="50000"/>
                  </a:schemeClr>
                </a:solidFill>
                <a:cs typeface="B Titr" pitchFamily="2" charset="-78"/>
              </a:rPr>
              <a:t>نظریه بهره برداری از نشانه ها</a:t>
            </a:r>
            <a:endParaRPr lang="en-US" b="1" dirty="0">
              <a:solidFill>
                <a:schemeClr val="accent2">
                  <a:lumMod val="50000"/>
                </a:schemeClr>
              </a:solidFill>
              <a:cs typeface="B Titr" pitchFamily="2" charset="-78"/>
            </a:endParaRPr>
          </a:p>
        </p:txBody>
      </p:sp>
      <p:sp>
        <p:nvSpPr>
          <p:cNvPr id="3" name="Content Placeholder 2"/>
          <p:cNvSpPr>
            <a:spLocks noGrp="1"/>
          </p:cNvSpPr>
          <p:nvPr>
            <p:ph idx="1"/>
          </p:nvPr>
        </p:nvSpPr>
        <p:spPr>
          <a:xfrm>
            <a:off x="1069975" y="2676525"/>
            <a:ext cx="7693025" cy="3724275"/>
          </a:xfrm>
        </p:spPr>
        <p:txBody>
          <a:bodyPr/>
          <a:lstStyle/>
          <a:p>
            <a:pPr algn="just"/>
            <a:r>
              <a:rPr lang="fa-IR" sz="3200" b="1" dirty="0" smtClean="0">
                <a:solidFill>
                  <a:srgbClr val="0070C0"/>
                </a:solidFill>
                <a:cs typeface="B Mitra" pitchFamily="2" charset="-78"/>
              </a:rPr>
              <a:t> </a:t>
            </a:r>
            <a:r>
              <a:rPr lang="fa-IR" sz="3600" b="1" dirty="0" smtClean="0">
                <a:solidFill>
                  <a:srgbClr val="0070C0"/>
                </a:solidFill>
                <a:cs typeface="B Mitra" pitchFamily="2" charset="-78"/>
              </a:rPr>
              <a:t>حد مناسب سطح انگیختگی آن است که، در آن توجه به منظور شناسایی محرک های مربوط متمرکز شود و از نشانه های نامربوط صرف نظر گردد.</a:t>
            </a:r>
            <a:endParaRPr lang="en-US" dirty="0">
              <a:solidFill>
                <a:srgbClr val="0070C0"/>
              </a:solidFill>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917575" y="2752725"/>
            <a:ext cx="7693025" cy="3724275"/>
          </a:xfrm>
        </p:spPr>
        <p:txBody>
          <a:bodyPr/>
          <a:lstStyle/>
          <a:p>
            <a:pPr algn="just">
              <a:buFont typeface="Wingdings" pitchFamily="2" charset="2"/>
              <a:buNone/>
            </a:pPr>
            <a:r>
              <a:rPr lang="ar-SA" sz="3200" b="1" dirty="0">
                <a:solidFill>
                  <a:srgbClr val="FFFF00"/>
                </a:solidFill>
                <a:cs typeface="B Mitra" pitchFamily="2" charset="-78"/>
              </a:rPr>
              <a:t>.</a:t>
            </a:r>
            <a:r>
              <a:rPr lang="fa-IR" sz="3200" b="1" dirty="0">
                <a:solidFill>
                  <a:schemeClr val="tx1">
                    <a:lumMod val="75000"/>
                  </a:schemeClr>
                </a:solidFill>
                <a:cs typeface="B Mitra" pitchFamily="2" charset="-78"/>
              </a:rPr>
              <a:t>*</a:t>
            </a:r>
            <a:r>
              <a:rPr lang="ar-SA" sz="3200" b="1" dirty="0">
                <a:solidFill>
                  <a:schemeClr val="tx1">
                    <a:lumMod val="75000"/>
                  </a:schemeClr>
                </a:solidFill>
                <a:cs typeface="B Mitra" pitchFamily="2" charset="-78"/>
              </a:rPr>
              <a:t> انگیختگی </a:t>
            </a:r>
            <a:r>
              <a:rPr lang="fa-IR" sz="3200" b="1" dirty="0" smtClean="0">
                <a:solidFill>
                  <a:schemeClr val="tx1">
                    <a:lumMod val="75000"/>
                  </a:schemeClr>
                </a:solidFill>
                <a:cs typeface="B Mitra" pitchFamily="2" charset="-78"/>
              </a:rPr>
              <a:t>بیش از حد</a:t>
            </a:r>
            <a:r>
              <a:rPr lang="ar-SA" sz="3200" b="1" dirty="0" smtClean="0">
                <a:solidFill>
                  <a:schemeClr val="tx1">
                    <a:lumMod val="75000"/>
                  </a:schemeClr>
                </a:solidFill>
                <a:cs typeface="B Mitra" pitchFamily="2" charset="-78"/>
              </a:rPr>
              <a:t> </a:t>
            </a:r>
            <a:r>
              <a:rPr lang="ar-SA" sz="3200" b="1" dirty="0">
                <a:solidFill>
                  <a:schemeClr val="tx1">
                    <a:lumMod val="75000"/>
                  </a:schemeClr>
                </a:solidFill>
                <a:cs typeface="B Mitra" pitchFamily="2" charset="-78"/>
              </a:rPr>
              <a:t>منجر ب</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ه گوش به زنگ بودن شدید یا آشفتگی م</a:t>
            </a:r>
            <a:r>
              <a:rPr lang="fa-IR" sz="3200" b="1" dirty="0">
                <a:solidFill>
                  <a:schemeClr val="tx1">
                    <a:lumMod val="75000"/>
                  </a:schemeClr>
                </a:solidFill>
                <a:cs typeface="B Mitra" pitchFamily="2" charset="-78"/>
              </a:rPr>
              <a:t>ـ</a:t>
            </a:r>
            <a:r>
              <a:rPr lang="ar-SA" sz="3200" b="1" dirty="0">
                <a:solidFill>
                  <a:schemeClr val="tx1">
                    <a:lumMod val="75000"/>
                  </a:schemeClr>
                </a:solidFill>
                <a:cs typeface="B Mitra" pitchFamily="2" charset="-78"/>
              </a:rPr>
              <a:t>ی </a:t>
            </a:r>
            <a:r>
              <a:rPr lang="ar-SA" sz="3200" b="1" dirty="0" smtClean="0">
                <a:solidFill>
                  <a:schemeClr val="tx1">
                    <a:lumMod val="75000"/>
                  </a:schemeClr>
                </a:solidFill>
                <a:cs typeface="B Mitra" pitchFamily="2" charset="-78"/>
              </a:rPr>
              <a:t>شود</a:t>
            </a:r>
            <a:r>
              <a:rPr lang="fa-IR" sz="3200" b="1" dirty="0" smtClean="0">
                <a:solidFill>
                  <a:schemeClr val="tx1">
                    <a:lumMod val="75000"/>
                  </a:schemeClr>
                </a:solidFill>
                <a:cs typeface="B Mitra" pitchFamily="2" charset="-78"/>
              </a:rPr>
              <a:t>.</a:t>
            </a:r>
            <a:endParaRPr lang="fa-IR" sz="3200" b="1" dirty="0">
              <a:solidFill>
                <a:schemeClr val="tx1">
                  <a:lumMod val="75000"/>
                </a:schemeClr>
              </a:solidFill>
              <a:cs typeface="B Mitra" pitchFamily="2" charset="-78"/>
            </a:endParaRPr>
          </a:p>
          <a:p>
            <a:pPr algn="just">
              <a:buFontTx/>
              <a:buChar char="•"/>
            </a:pPr>
            <a:r>
              <a:rPr lang="ar-SA" sz="3600" b="1" dirty="0">
                <a:solidFill>
                  <a:schemeClr val="tx1">
                    <a:lumMod val="75000"/>
                  </a:schemeClr>
                </a:solidFill>
                <a:cs typeface="B Mitra" pitchFamily="2" charset="-78"/>
              </a:rPr>
              <a:t>ای</a:t>
            </a:r>
            <a:r>
              <a:rPr lang="fa-IR" sz="3600" b="1" dirty="0">
                <a:solidFill>
                  <a:schemeClr val="tx1">
                    <a:lumMod val="75000"/>
                  </a:schemeClr>
                </a:solidFill>
                <a:cs typeface="B Mitra" pitchFamily="2" charset="-78"/>
              </a:rPr>
              <a:t>ـ</a:t>
            </a:r>
            <a:r>
              <a:rPr lang="ar-SA" sz="3600" b="1" dirty="0">
                <a:solidFill>
                  <a:schemeClr val="tx1">
                    <a:lumMod val="75000"/>
                  </a:schemeClr>
                </a:solidFill>
                <a:cs typeface="B Mitra" pitchFamily="2" charset="-78"/>
              </a:rPr>
              <a:t>ن حالت عموما به نام </a:t>
            </a:r>
            <a:r>
              <a:rPr lang="ar-SA" sz="3600" b="1" dirty="0">
                <a:solidFill>
                  <a:srgbClr val="FF0000"/>
                </a:solidFill>
                <a:cs typeface="B Mitra" pitchFamily="2" charset="-78"/>
              </a:rPr>
              <a:t>پانیک</a:t>
            </a:r>
            <a:r>
              <a:rPr lang="en-US" sz="3600" b="1" dirty="0">
                <a:solidFill>
                  <a:schemeClr val="tx1">
                    <a:lumMod val="75000"/>
                  </a:schemeClr>
                </a:solidFill>
                <a:cs typeface="B Mitra" pitchFamily="2" charset="-78"/>
              </a:rPr>
              <a:t> </a:t>
            </a:r>
            <a:r>
              <a:rPr lang="ar-SA" sz="3600" b="1" dirty="0">
                <a:solidFill>
                  <a:schemeClr val="tx1">
                    <a:lumMod val="75000"/>
                  </a:schemeClr>
                </a:solidFill>
                <a:cs typeface="B Mitra" pitchFamily="2" charset="-78"/>
              </a:rPr>
              <a:t>معروف است</a:t>
            </a:r>
            <a:r>
              <a:rPr lang="fa-IR" sz="3600" b="1" dirty="0">
                <a:solidFill>
                  <a:schemeClr val="tx1">
                    <a:lumMod val="75000"/>
                  </a:schemeClr>
                </a:solidFill>
                <a:cs typeface="B Mitra" pitchFamily="2" charset="-78"/>
              </a:rPr>
              <a:t>.</a:t>
            </a:r>
          </a:p>
          <a:p>
            <a:pPr algn="just">
              <a:buFontTx/>
              <a:buChar char="•"/>
            </a:pPr>
            <a:r>
              <a:rPr lang="fa-IR" sz="3200" b="1" dirty="0">
                <a:solidFill>
                  <a:schemeClr val="tx1">
                    <a:lumMod val="75000"/>
                  </a:schemeClr>
                </a:solidFill>
                <a:cs typeface="B Mitra" pitchFamily="2" charset="-78"/>
              </a:rPr>
              <a:t>حالت انگیختگی زیاد کنترل حرکات را ضعیف می کند.</a:t>
            </a:r>
            <a:endParaRPr lang="en-US" sz="3200" b="1" dirty="0">
              <a:solidFill>
                <a:schemeClr val="tx1">
                  <a:lumMod val="75000"/>
                </a:schemeClr>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6" descr="30"/>
          <p:cNvPicPr>
            <a:picLocks noChangeAspect="1" noChangeArrowheads="1"/>
          </p:cNvPicPr>
          <p:nvPr/>
        </p:nvPicPr>
        <p:blipFill>
          <a:blip r:embed="rId2" cstate="print"/>
          <a:srcRect t="4444"/>
          <a:stretch>
            <a:fillRect/>
          </a:stretch>
        </p:blipFill>
        <p:spPr bwMode="auto">
          <a:xfrm>
            <a:off x="0" y="0"/>
            <a:ext cx="9144000" cy="7006200"/>
          </a:xfrm>
          <a:prstGeom prst="rect">
            <a:avLst/>
          </a:prstGeom>
          <a:noFill/>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fa-IR" dirty="0">
                <a:solidFill>
                  <a:srgbClr val="00B050"/>
                </a:solidFill>
                <a:cs typeface="B Titr" pitchFamily="2" charset="-78"/>
              </a:rPr>
              <a:t>محدودیت در توانایی پردازش اطلاعات</a:t>
            </a:r>
            <a:endParaRPr lang="en-US" dirty="0">
              <a:solidFill>
                <a:srgbClr val="00B050"/>
              </a:solidFill>
              <a:cs typeface="B Titr" pitchFamily="2" charset="-78"/>
            </a:endParaRPr>
          </a:p>
        </p:txBody>
      </p:sp>
      <p:sp>
        <p:nvSpPr>
          <p:cNvPr id="48131" name="Rectangle 3"/>
          <p:cNvSpPr>
            <a:spLocks noGrp="1" noChangeArrowheads="1"/>
          </p:cNvSpPr>
          <p:nvPr>
            <p:ph idx="1"/>
          </p:nvPr>
        </p:nvSpPr>
        <p:spPr>
          <a:xfrm>
            <a:off x="1143000" y="2743200"/>
            <a:ext cx="7388225" cy="3733800"/>
          </a:xfrm>
        </p:spPr>
        <p:txBody>
          <a:bodyPr/>
          <a:lstStyle/>
          <a:p>
            <a:pPr algn="just">
              <a:lnSpc>
                <a:spcPct val="90000"/>
              </a:lnSpc>
            </a:pPr>
            <a:r>
              <a:rPr lang="fa-IR" b="1" dirty="0" smtClean="0">
                <a:cs typeface="B Zar" pitchFamily="2" charset="-78"/>
              </a:rPr>
              <a:t>گریه یک کودک در بین تماشاگران مسابقه تنیس  توجه بازیکن زننده سرویس را مختل می کند.</a:t>
            </a:r>
          </a:p>
          <a:p>
            <a:pPr algn="just">
              <a:lnSpc>
                <a:spcPct val="90000"/>
              </a:lnSpc>
            </a:pPr>
            <a:r>
              <a:rPr lang="fa-IR" b="1" dirty="0" smtClean="0">
                <a:cs typeface="B Zar" pitchFamily="2" charset="-78"/>
              </a:rPr>
              <a:t>توجه محدودیت هایی دارد</a:t>
            </a:r>
          </a:p>
          <a:p>
            <a:pPr algn="just">
              <a:lnSpc>
                <a:spcPct val="90000"/>
              </a:lnSpc>
            </a:pPr>
            <a:r>
              <a:rPr lang="fa-IR" b="1" dirty="0" smtClean="0">
                <a:cs typeface="B Zar" pitchFamily="2" charset="-78"/>
              </a:rPr>
              <a:t>توجه </a:t>
            </a:r>
            <a:r>
              <a:rPr lang="fa-IR" b="1" dirty="0">
                <a:cs typeface="B Zar" pitchFamily="2" charset="-78"/>
              </a:rPr>
              <a:t>یک </a:t>
            </a:r>
            <a:r>
              <a:rPr lang="fa-IR" b="1" dirty="0">
                <a:solidFill>
                  <a:srgbClr val="FF0000"/>
                </a:solidFill>
                <a:cs typeface="B Zar" pitchFamily="2" charset="-78"/>
              </a:rPr>
              <a:t>پدیده طولی </a:t>
            </a:r>
            <a:r>
              <a:rPr lang="fa-IR" b="1" dirty="0">
                <a:cs typeface="B Zar" pitchFamily="2" charset="-78"/>
              </a:rPr>
              <a:t>است که در آن تمرکز روی </a:t>
            </a:r>
            <a:r>
              <a:rPr lang="fa-IR" b="1" dirty="0" smtClean="0">
                <a:cs typeface="B Zar" pitchFamily="2" charset="-78"/>
              </a:rPr>
              <a:t>یک موضوع </a:t>
            </a:r>
            <a:r>
              <a:rPr lang="fa-IR" b="1" dirty="0">
                <a:cs typeface="B Zar" pitchFamily="2" charset="-78"/>
              </a:rPr>
              <a:t>و سپس روی موضوع دیگر معطوف خواهد شد.</a:t>
            </a:r>
          </a:p>
          <a:p>
            <a:pPr algn="just">
              <a:lnSpc>
                <a:spcPct val="90000"/>
              </a:lnSpc>
            </a:pPr>
            <a:r>
              <a:rPr lang="fa-IR" b="1" smtClean="0">
                <a:cs typeface="B Zar" pitchFamily="2" charset="-78"/>
              </a:rPr>
              <a:t>اما </a:t>
            </a:r>
            <a:r>
              <a:rPr lang="fa-IR" b="1" dirty="0" smtClean="0">
                <a:cs typeface="B Zar" pitchFamily="2" charset="-78"/>
              </a:rPr>
              <a:t>اگر </a:t>
            </a:r>
            <a:r>
              <a:rPr lang="fa-IR" b="1" dirty="0">
                <a:cs typeface="B Zar" pitchFamily="2" charset="-78"/>
              </a:rPr>
              <a:t>مقدور باشد می توان توجه را در یک زمان بر </a:t>
            </a:r>
            <a:r>
              <a:rPr lang="fa-IR" b="1" dirty="0" smtClean="0">
                <a:cs typeface="B Zar" pitchFamily="2" charset="-78"/>
              </a:rPr>
              <a:t>روی دو </a:t>
            </a:r>
            <a:r>
              <a:rPr lang="fa-IR" b="1" dirty="0">
                <a:cs typeface="B Zar" pitchFamily="2" charset="-78"/>
              </a:rPr>
              <a:t>موضوع متمرکز کرد</a:t>
            </a:r>
            <a:r>
              <a:rPr lang="fa-IR" b="1" dirty="0" smtClean="0">
                <a:cs typeface="B Zar" pitchFamily="2" charset="-78"/>
              </a:rPr>
              <a:t>.</a:t>
            </a:r>
            <a:endParaRPr lang="fa-IR" b="1" dirty="0">
              <a:cs typeface="B Zar" pitchFamily="2" charset="-78"/>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800" dirty="0" smtClean="0">
                <a:solidFill>
                  <a:schemeClr val="accent6">
                    <a:lumMod val="75000"/>
                  </a:schemeClr>
                </a:solidFill>
                <a:cs typeface="B Titr" pitchFamily="2" charset="-78"/>
              </a:rPr>
              <a:t> مهارت :</a:t>
            </a:r>
            <a:endParaRPr lang="en-US" sz="4800" dirty="0">
              <a:solidFill>
                <a:schemeClr val="accent6">
                  <a:lumMod val="75000"/>
                </a:schemeClr>
              </a:solidFill>
              <a:cs typeface="B Titr" pitchFamily="2" charset="-78"/>
            </a:endParaRPr>
          </a:p>
        </p:txBody>
      </p:sp>
      <p:sp>
        <p:nvSpPr>
          <p:cNvPr id="3" name="Content Placeholder 2"/>
          <p:cNvSpPr>
            <a:spLocks noGrp="1"/>
          </p:cNvSpPr>
          <p:nvPr>
            <p:ph idx="1"/>
          </p:nvPr>
        </p:nvSpPr>
        <p:spPr>
          <a:xfrm>
            <a:off x="1219200" y="2514600"/>
            <a:ext cx="7312025" cy="4114800"/>
          </a:xfrm>
        </p:spPr>
        <p:txBody>
          <a:bodyPr/>
          <a:lstStyle/>
          <a:p>
            <a:pPr algn="just">
              <a:lnSpc>
                <a:spcPct val="90000"/>
              </a:lnSpc>
              <a:buFont typeface="Arial" charset="0"/>
              <a:buChar char="•"/>
            </a:pPr>
            <a:r>
              <a:rPr lang="fa-IR" sz="3200" b="1" dirty="0" smtClean="0">
                <a:cs typeface="B Mitra" pitchFamily="2" charset="-78"/>
              </a:rPr>
              <a:t>مفهوم مهارت حرکتی می تواند به یکی از دو روش زیر بیان شود:</a:t>
            </a:r>
          </a:p>
          <a:p>
            <a:pPr algn="just">
              <a:lnSpc>
                <a:spcPct val="90000"/>
              </a:lnSpc>
              <a:buFont typeface="Arial" charset="0"/>
              <a:buChar char="•"/>
            </a:pPr>
            <a:endParaRPr lang="fa-IR" sz="1600" b="1" dirty="0" smtClean="0">
              <a:solidFill>
                <a:schemeClr val="tx1"/>
              </a:solidFill>
            </a:endParaRPr>
          </a:p>
          <a:p>
            <a:pPr algn="just">
              <a:lnSpc>
                <a:spcPct val="90000"/>
              </a:lnSpc>
              <a:buFont typeface="Arial" charset="0"/>
              <a:buChar char="•"/>
            </a:pPr>
            <a:r>
              <a:rPr lang="fa-IR" sz="3600" b="1" dirty="0" smtClean="0">
                <a:solidFill>
                  <a:srgbClr val="FF6743"/>
                </a:solidFill>
                <a:cs typeface="B Titr" pitchFamily="2" charset="-78"/>
              </a:rPr>
              <a:t>تکلیف: </a:t>
            </a:r>
            <a:r>
              <a:rPr lang="fa-IR" b="1" dirty="0" smtClean="0">
                <a:cs typeface="B Mitra" pitchFamily="2" charset="-78"/>
              </a:rPr>
              <a:t>بر این اساس مهارت ها را با توجه به </a:t>
            </a:r>
            <a:r>
              <a:rPr lang="fa-IR" b="1" dirty="0" smtClean="0">
                <a:solidFill>
                  <a:srgbClr val="D60093"/>
                </a:solidFill>
                <a:cs typeface="B Mitra" pitchFamily="2" charset="-78"/>
              </a:rPr>
              <a:t>تعداد ابعاد </a:t>
            </a:r>
            <a:r>
              <a:rPr lang="fa-IR" b="1" dirty="0" smtClean="0">
                <a:cs typeface="B Mitra" pitchFamily="2" charset="-78"/>
              </a:rPr>
              <a:t>یا </a:t>
            </a:r>
            <a:r>
              <a:rPr lang="fa-IR" b="1" dirty="0" smtClean="0">
                <a:solidFill>
                  <a:srgbClr val="D60093"/>
                </a:solidFill>
                <a:cs typeface="B Mitra" pitchFamily="2" charset="-78"/>
              </a:rPr>
              <a:t>ویژگی های بارز </a:t>
            </a:r>
            <a:r>
              <a:rPr lang="fa-IR" b="1" dirty="0" smtClean="0">
                <a:cs typeface="B Mitra" pitchFamily="2" charset="-78"/>
              </a:rPr>
              <a:t>آنها طبقه بندی می کنیم.</a:t>
            </a:r>
          </a:p>
          <a:p>
            <a:pPr algn="just">
              <a:lnSpc>
                <a:spcPct val="90000"/>
              </a:lnSpc>
              <a:buFont typeface="Arial" charset="0"/>
              <a:buChar char="•"/>
            </a:pPr>
            <a:endParaRPr lang="fa-IR" sz="1800" b="1" dirty="0" smtClean="0"/>
          </a:p>
          <a:p>
            <a:pPr algn="just">
              <a:lnSpc>
                <a:spcPct val="90000"/>
              </a:lnSpc>
              <a:buFont typeface="Arial" charset="0"/>
              <a:buChar char="•"/>
            </a:pPr>
            <a:r>
              <a:rPr lang="fa-IR" sz="3200" b="1" dirty="0" smtClean="0">
                <a:solidFill>
                  <a:srgbClr val="FF6743"/>
                </a:solidFill>
                <a:cs typeface="B Titr" pitchFamily="2" charset="-78"/>
              </a:rPr>
              <a:t>کارآمدی در اجرا: </a:t>
            </a:r>
            <a:r>
              <a:rPr lang="fa-IR" b="1" dirty="0" smtClean="0">
                <a:solidFill>
                  <a:schemeClr val="tx1"/>
                </a:solidFill>
                <a:cs typeface="B Mitra" pitchFamily="2" charset="-78"/>
              </a:rPr>
              <a:t>این که به مهارت ها می توان بر حسب </a:t>
            </a:r>
            <a:r>
              <a:rPr lang="fa-IR" b="1" dirty="0" smtClean="0">
                <a:solidFill>
                  <a:srgbClr val="D60093"/>
                </a:solidFill>
                <a:cs typeface="B Mitra" pitchFamily="2" charset="-78"/>
              </a:rPr>
              <a:t>ویژگی هایی که اجراکننده ماهر را از غیر ماهر </a:t>
            </a:r>
            <a:r>
              <a:rPr lang="fa-IR" b="1" dirty="0" smtClean="0">
                <a:solidFill>
                  <a:schemeClr val="tx1"/>
                </a:solidFill>
                <a:cs typeface="B Mitra" pitchFamily="2" charset="-78"/>
              </a:rPr>
              <a:t>متمایز می کند نگریست.</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fa-IR" dirty="0">
                <a:solidFill>
                  <a:srgbClr val="00B050"/>
                </a:solidFill>
                <a:cs typeface="B Titr" pitchFamily="2" charset="-78"/>
              </a:rPr>
              <a:t>محدودیت در توانایی پردازش اطلاعات</a:t>
            </a:r>
            <a:endParaRPr lang="en-US" dirty="0">
              <a:solidFill>
                <a:srgbClr val="00B050"/>
              </a:solidFill>
              <a:cs typeface="B Titr" pitchFamily="2" charset="-78"/>
            </a:endParaRPr>
          </a:p>
        </p:txBody>
      </p:sp>
      <p:sp>
        <p:nvSpPr>
          <p:cNvPr id="48131" name="Rectangle 3"/>
          <p:cNvSpPr>
            <a:spLocks noGrp="1" noChangeArrowheads="1"/>
          </p:cNvSpPr>
          <p:nvPr>
            <p:ph idx="1"/>
          </p:nvPr>
        </p:nvSpPr>
        <p:spPr>
          <a:xfrm>
            <a:off x="1219200" y="2590800"/>
            <a:ext cx="7239000" cy="4495800"/>
          </a:xfrm>
        </p:spPr>
        <p:txBody>
          <a:bodyPr/>
          <a:lstStyle/>
          <a:p>
            <a:pPr algn="just">
              <a:lnSpc>
                <a:spcPct val="90000"/>
              </a:lnSpc>
            </a:pPr>
            <a:r>
              <a:rPr lang="fa-IR" sz="3600" b="1" dirty="0" smtClean="0">
                <a:solidFill>
                  <a:srgbClr val="0070C0"/>
                </a:solidFill>
                <a:cs typeface="B Zar" pitchFamily="2" charset="-78"/>
              </a:rPr>
              <a:t>توجه </a:t>
            </a:r>
            <a:r>
              <a:rPr lang="fa-IR" sz="3600" b="1" dirty="0">
                <a:solidFill>
                  <a:srgbClr val="0070C0"/>
                </a:solidFill>
                <a:cs typeface="B Zar" pitchFamily="2" charset="-78"/>
              </a:rPr>
              <a:t>گاهی بر محرک خارجی </a:t>
            </a:r>
            <a:endParaRPr lang="fa-IR" sz="3600" b="1" dirty="0" smtClean="0">
              <a:solidFill>
                <a:srgbClr val="0070C0"/>
              </a:solidFill>
              <a:cs typeface="B Zar" pitchFamily="2" charset="-78"/>
            </a:endParaRPr>
          </a:p>
          <a:p>
            <a:pPr algn="just">
              <a:lnSpc>
                <a:spcPct val="90000"/>
              </a:lnSpc>
              <a:buNone/>
            </a:pPr>
            <a:r>
              <a:rPr lang="fa-IR" sz="3600" b="1" dirty="0" smtClean="0">
                <a:solidFill>
                  <a:srgbClr val="0070C0"/>
                </a:solidFill>
                <a:cs typeface="B Zar" pitchFamily="2" charset="-78"/>
              </a:rPr>
              <a:t>   </a:t>
            </a:r>
            <a:r>
              <a:rPr lang="fa-IR" sz="3600" b="1" dirty="0" smtClean="0">
                <a:cs typeface="B Zar" pitchFamily="2" charset="-78"/>
              </a:rPr>
              <a:t>(</a:t>
            </a:r>
            <a:r>
              <a:rPr lang="fa-IR" sz="3600" b="1" dirty="0">
                <a:cs typeface="B Zar" pitchFamily="2" charset="-78"/>
              </a:rPr>
              <a:t>درک حرکات حریف)</a:t>
            </a:r>
          </a:p>
          <a:p>
            <a:pPr algn="just">
              <a:lnSpc>
                <a:spcPct val="90000"/>
              </a:lnSpc>
            </a:pPr>
            <a:r>
              <a:rPr lang="fa-IR" sz="3600" b="1" dirty="0">
                <a:solidFill>
                  <a:srgbClr val="0070C0"/>
                </a:solidFill>
                <a:cs typeface="B Zar" pitchFamily="2" charset="-78"/>
              </a:rPr>
              <a:t>توجه گاهی بر اطلاعات حسی </a:t>
            </a:r>
            <a:r>
              <a:rPr lang="fa-IR" sz="3600" b="1" dirty="0" smtClean="0">
                <a:solidFill>
                  <a:srgbClr val="0070C0"/>
                </a:solidFill>
                <a:cs typeface="B Zar" pitchFamily="2" charset="-78"/>
              </a:rPr>
              <a:t>داخلی       </a:t>
            </a:r>
            <a:r>
              <a:rPr lang="fa-IR" sz="3600" b="1" dirty="0" smtClean="0">
                <a:cs typeface="B Zar" pitchFamily="2" charset="-78"/>
              </a:rPr>
              <a:t>( </a:t>
            </a:r>
            <a:r>
              <a:rPr lang="fa-IR" sz="3200" b="1" dirty="0">
                <a:cs typeface="B Zar" pitchFamily="2" charset="-78"/>
              </a:rPr>
              <a:t>حس حرکت ناشی از عضلات و </a:t>
            </a:r>
            <a:r>
              <a:rPr lang="fa-IR" sz="3200" b="1" dirty="0" smtClean="0">
                <a:cs typeface="B Zar" pitchFamily="2" charset="-78"/>
              </a:rPr>
              <a:t>مفصل ها)</a:t>
            </a:r>
            <a:endParaRPr lang="fa-IR" sz="3600" b="1" dirty="0">
              <a:cs typeface="B Zar" pitchFamily="2" charset="-78"/>
            </a:endParaRPr>
          </a:p>
          <a:p>
            <a:pPr algn="just">
              <a:lnSpc>
                <a:spcPct val="90000"/>
              </a:lnSpc>
            </a:pPr>
            <a:r>
              <a:rPr lang="fa-IR" sz="3600" b="1" dirty="0">
                <a:solidFill>
                  <a:srgbClr val="0070C0"/>
                </a:solidFill>
                <a:cs typeface="B Zar" pitchFamily="2" charset="-78"/>
              </a:rPr>
              <a:t>گاهی بر اعمال ذهنی </a:t>
            </a:r>
            <a:endParaRPr lang="fa-IR" sz="3600" b="1" dirty="0" smtClean="0">
              <a:solidFill>
                <a:srgbClr val="0070C0"/>
              </a:solidFill>
              <a:cs typeface="B Zar" pitchFamily="2" charset="-78"/>
            </a:endParaRPr>
          </a:p>
          <a:p>
            <a:pPr algn="just">
              <a:lnSpc>
                <a:spcPct val="90000"/>
              </a:lnSpc>
              <a:buNone/>
            </a:pPr>
            <a:r>
              <a:rPr lang="fa-IR" sz="3600" b="1" dirty="0" smtClean="0">
                <a:solidFill>
                  <a:srgbClr val="0070C0"/>
                </a:solidFill>
                <a:cs typeface="B Zar" pitchFamily="2" charset="-78"/>
              </a:rPr>
              <a:t>  </a:t>
            </a:r>
            <a:r>
              <a:rPr lang="fa-IR" sz="3600" b="1" dirty="0" smtClean="0">
                <a:cs typeface="B Zar" pitchFamily="2" charset="-78"/>
              </a:rPr>
              <a:t>( </a:t>
            </a:r>
            <a:r>
              <a:rPr lang="fa-IR" sz="3600" b="1" dirty="0">
                <a:cs typeface="B Zar" pitchFamily="2" charset="-78"/>
              </a:rPr>
              <a:t>سعی بر به یاد آوردن یک تکنیک خاص</a:t>
            </a:r>
            <a:r>
              <a:rPr lang="fa-IR" sz="3600" dirty="0">
                <a:cs typeface="B Zar" pitchFamily="2" charset="-78"/>
              </a:rPr>
              <a:t> )</a:t>
            </a:r>
            <a:endParaRPr lang="en-US" sz="3600" dirty="0">
              <a:cs typeface="B Zar" pitchFamily="2" charset="-78"/>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38200" y="725487"/>
            <a:ext cx="8229600" cy="1103313"/>
          </a:xfrm>
        </p:spPr>
        <p:txBody>
          <a:bodyPr/>
          <a:lstStyle/>
          <a:p>
            <a:pPr algn="ctr"/>
            <a:r>
              <a:rPr lang="fa-IR" sz="4000" dirty="0">
                <a:cs typeface="B Zar" pitchFamily="2" charset="-78"/>
              </a:rPr>
              <a:t>توجه واجرای انسانی</a:t>
            </a:r>
            <a:br>
              <a:rPr lang="fa-IR" sz="4000" dirty="0">
                <a:cs typeface="B Zar" pitchFamily="2" charset="-78"/>
              </a:rPr>
            </a:br>
            <a:r>
              <a:rPr lang="fa-IR" sz="4000" dirty="0">
                <a:cs typeface="B Zar" pitchFamily="2" charset="-78"/>
              </a:rPr>
              <a:t>محدودیت در توانایی پردازش اطلاعات</a:t>
            </a:r>
            <a:endParaRPr lang="en-US" sz="4000" dirty="0">
              <a:cs typeface="B Zar" pitchFamily="2" charset="-78"/>
            </a:endParaRPr>
          </a:p>
        </p:txBody>
      </p:sp>
      <p:sp>
        <p:nvSpPr>
          <p:cNvPr id="32771" name="Rectangle 3"/>
          <p:cNvSpPr>
            <a:spLocks noGrp="1" noChangeArrowheads="1"/>
          </p:cNvSpPr>
          <p:nvPr>
            <p:ph idx="1"/>
          </p:nvPr>
        </p:nvSpPr>
        <p:spPr/>
        <p:txBody>
          <a:bodyPr/>
          <a:lstStyle/>
          <a:p>
            <a:endParaRPr lang="en-US"/>
          </a:p>
        </p:txBody>
      </p:sp>
      <p:pic>
        <p:nvPicPr>
          <p:cNvPr id="32772" name="Picture 4" descr="Untitled-10"/>
          <p:cNvPicPr>
            <a:picLocks noChangeAspect="1" noChangeArrowheads="1"/>
          </p:cNvPicPr>
          <p:nvPr/>
        </p:nvPicPr>
        <p:blipFill>
          <a:blip r:embed="rId2" cstate="print">
            <a:lum bright="1000" contrast="40000"/>
          </a:blip>
          <a:srcRect r="5580"/>
          <a:stretch>
            <a:fillRect/>
          </a:stretch>
        </p:blipFill>
        <p:spPr bwMode="auto">
          <a:xfrm>
            <a:off x="1600200" y="2438400"/>
            <a:ext cx="6400800" cy="4419600"/>
          </a:xfrm>
          <a:prstGeom prst="rect">
            <a:avLst/>
          </a:prstGeom>
          <a:noFill/>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fa-IR" dirty="0" smtClean="0">
                <a:solidFill>
                  <a:srgbClr val="00B050"/>
                </a:solidFill>
                <a:cs typeface="B Titr" pitchFamily="2" charset="-78"/>
              </a:rPr>
              <a:t>ویژگی های </a:t>
            </a:r>
            <a:r>
              <a:rPr lang="fa-IR" dirty="0">
                <a:solidFill>
                  <a:srgbClr val="00B050"/>
                </a:solidFill>
                <a:cs typeface="B Titr" pitchFamily="2" charset="-78"/>
              </a:rPr>
              <a:t>توجه</a:t>
            </a:r>
            <a:endParaRPr lang="en-US" dirty="0">
              <a:solidFill>
                <a:srgbClr val="00B050"/>
              </a:solidFill>
              <a:cs typeface="B Titr" pitchFamily="2" charset="-78"/>
            </a:endParaRPr>
          </a:p>
        </p:txBody>
      </p:sp>
      <p:sp>
        <p:nvSpPr>
          <p:cNvPr id="49155" name="Rectangle 3"/>
          <p:cNvSpPr>
            <a:spLocks noGrp="1" noChangeArrowheads="1"/>
          </p:cNvSpPr>
          <p:nvPr>
            <p:ph idx="1"/>
          </p:nvPr>
        </p:nvSpPr>
        <p:spPr>
          <a:xfrm>
            <a:off x="838200" y="2600325"/>
            <a:ext cx="7693025" cy="3724275"/>
          </a:xfrm>
        </p:spPr>
        <p:txBody>
          <a:bodyPr/>
          <a:lstStyle/>
          <a:p>
            <a:pPr>
              <a:buClr>
                <a:srgbClr val="FF6743"/>
              </a:buClr>
            </a:pPr>
            <a:r>
              <a:rPr lang="fa-IR" sz="3200" b="1" dirty="0">
                <a:solidFill>
                  <a:srgbClr val="7030A0"/>
                </a:solidFill>
                <a:cs typeface="B Zar" pitchFamily="2" charset="-78"/>
              </a:rPr>
              <a:t>یک پدیده طولی است.</a:t>
            </a:r>
          </a:p>
          <a:p>
            <a:pPr>
              <a:buClr>
                <a:srgbClr val="FF6743"/>
              </a:buClr>
            </a:pPr>
            <a:r>
              <a:rPr lang="fa-IR" sz="3200" b="1" dirty="0">
                <a:solidFill>
                  <a:srgbClr val="7030A0"/>
                </a:solidFill>
                <a:cs typeface="B Zar" pitchFamily="2" charset="-78"/>
              </a:rPr>
              <a:t>ظرفیت توجه محدود است.</a:t>
            </a:r>
          </a:p>
          <a:p>
            <a:pPr>
              <a:buClr>
                <a:srgbClr val="FF6743"/>
              </a:buClr>
            </a:pPr>
            <a:r>
              <a:rPr lang="fa-IR" sz="3200" b="1" dirty="0">
                <a:solidFill>
                  <a:srgbClr val="7030A0"/>
                </a:solidFill>
                <a:cs typeface="B Zar" pitchFamily="2" charset="-78"/>
              </a:rPr>
              <a:t>توجه تلاش زیادی را می طلبد </a:t>
            </a:r>
            <a:r>
              <a:rPr lang="fa-IR" sz="3200" b="1" dirty="0" smtClean="0">
                <a:solidFill>
                  <a:srgbClr val="7030A0"/>
                </a:solidFill>
                <a:cs typeface="B Zar" pitchFamily="2" charset="-78"/>
              </a:rPr>
              <a:t>.</a:t>
            </a:r>
            <a:endParaRPr lang="fa-IR" sz="3200" b="1" dirty="0">
              <a:solidFill>
                <a:srgbClr val="7030A0"/>
              </a:solidFill>
              <a:cs typeface="B Zar" pitchFamily="2" charset="-78"/>
            </a:endParaRPr>
          </a:p>
          <a:p>
            <a:pPr>
              <a:buClr>
                <a:srgbClr val="FF6743"/>
              </a:buClr>
            </a:pPr>
            <a:r>
              <a:rPr lang="fa-IR" sz="3200" b="1" dirty="0">
                <a:solidFill>
                  <a:srgbClr val="7030A0"/>
                </a:solidFill>
                <a:cs typeface="B Zar" pitchFamily="2" charset="-78"/>
              </a:rPr>
              <a:t>به انگیختگی وابسته است.</a:t>
            </a:r>
          </a:p>
          <a:p>
            <a:pPr>
              <a:buClr>
                <a:srgbClr val="FF6743"/>
              </a:buClr>
            </a:pPr>
            <a:r>
              <a:rPr lang="fa-IR" sz="3200" b="1" dirty="0">
                <a:solidFill>
                  <a:srgbClr val="7030A0"/>
                </a:solidFill>
                <a:cs typeface="B Zar" pitchFamily="2" charset="-78"/>
              </a:rPr>
              <a:t>توجه توانایی انجام همزمان </a:t>
            </a:r>
            <a:r>
              <a:rPr lang="fa-IR" sz="3200" b="1" dirty="0" smtClean="0">
                <a:solidFill>
                  <a:srgbClr val="7030A0"/>
                </a:solidFill>
                <a:cs typeface="B Zar" pitchFamily="2" charset="-78"/>
              </a:rPr>
              <a:t>بخش های </a:t>
            </a:r>
            <a:r>
              <a:rPr lang="fa-IR" sz="3200" b="1" dirty="0">
                <a:solidFill>
                  <a:srgbClr val="7030A0"/>
                </a:solidFill>
                <a:cs typeface="B Zar" pitchFamily="2" charset="-78"/>
              </a:rPr>
              <a:t>مشخصی از تکالیف حرکتی را محدود می کند.</a:t>
            </a:r>
          </a:p>
          <a:p>
            <a:pPr>
              <a:buClr>
                <a:srgbClr val="FF6743"/>
              </a:buClr>
            </a:pPr>
            <a:endParaRPr lang="en-US" sz="3200" b="1" dirty="0">
              <a:solidFill>
                <a:srgbClr val="7030A0"/>
              </a:solidFill>
              <a:cs typeface="B Zar" pitchFamily="2" charset="-78"/>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F:\asus f\sanaty\ax\index.jpg"/>
          <p:cNvPicPr>
            <a:picLocks noGrp="1" noChangeAspect="1" noChangeArrowheads="1"/>
          </p:cNvPicPr>
          <p:nvPr>
            <p:ph idx="1"/>
          </p:nvPr>
        </p:nvPicPr>
        <p:blipFill>
          <a:blip r:embed="rId2"/>
          <a:srcRect/>
          <a:stretch>
            <a:fillRect/>
          </a:stretch>
        </p:blipFill>
        <p:spPr bwMode="auto">
          <a:xfrm>
            <a:off x="114954" y="762000"/>
            <a:ext cx="9029046" cy="5486400"/>
          </a:xfrm>
          <a:prstGeom prst="rect">
            <a:avLst/>
          </a:prstGeom>
          <a:noFill/>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069975" y="2524125"/>
            <a:ext cx="7693025" cy="3724275"/>
          </a:xfrm>
        </p:spPr>
        <p:txBody>
          <a:bodyPr/>
          <a:lstStyle/>
          <a:p>
            <a:pPr algn="just"/>
            <a:r>
              <a:rPr lang="fa-IR" b="1" dirty="0">
                <a:cs typeface="B Zar" pitchFamily="2" charset="-78"/>
              </a:rPr>
              <a:t>توانایی برای پردازش خودکار چگونه به وجود می </a:t>
            </a:r>
            <a:r>
              <a:rPr lang="fa-IR" b="1" dirty="0" smtClean="0">
                <a:cs typeface="B Zar" pitchFamily="2" charset="-78"/>
              </a:rPr>
              <a:t>آید؟        </a:t>
            </a:r>
            <a:r>
              <a:rPr lang="fa-IR" b="1" dirty="0" smtClean="0">
                <a:solidFill>
                  <a:srgbClr val="00B050"/>
                </a:solidFill>
                <a:cs typeface="B Zar" pitchFamily="2" charset="-78"/>
              </a:rPr>
              <a:t>( تمرین )</a:t>
            </a:r>
          </a:p>
          <a:p>
            <a:pPr algn="just"/>
            <a:r>
              <a:rPr lang="fa-IR" b="1" dirty="0" smtClean="0">
                <a:cs typeface="B Zar" pitchFamily="2" charset="-78"/>
              </a:rPr>
              <a:t>تمرین </a:t>
            </a:r>
            <a:r>
              <a:rPr lang="fa-IR" b="1" dirty="0">
                <a:cs typeface="B Zar" pitchFamily="2" charset="-78"/>
              </a:rPr>
              <a:t>وقتی بیشترین اثر را دارد که در شرایط یکنواخت انجام گیرد.</a:t>
            </a:r>
          </a:p>
          <a:p>
            <a:pPr algn="just"/>
            <a:r>
              <a:rPr lang="fa-IR" b="1" dirty="0">
                <a:cs typeface="B Zar" pitchFamily="2" charset="-78"/>
              </a:rPr>
              <a:t>تمرین در شرایط یکنواخت یعنی تمرینی که در آن یک محرک ویژه همیشه به یک پاسخ منجر شود.    </a:t>
            </a:r>
            <a:r>
              <a:rPr lang="fa-IR" b="1" dirty="0" smtClean="0">
                <a:cs typeface="B Zar" pitchFamily="2" charset="-78"/>
              </a:rPr>
              <a:t>                   </a:t>
            </a:r>
            <a:r>
              <a:rPr lang="fa-IR" b="1" dirty="0">
                <a:cs typeface="B Zar" pitchFamily="2" charset="-78"/>
              </a:rPr>
              <a:t>چراغ قرمز               ترمز کردن</a:t>
            </a:r>
            <a:endParaRPr lang="en-US" b="1" dirty="0">
              <a:cs typeface="B Zar" pitchFamily="2" charset="-78"/>
            </a:endParaRPr>
          </a:p>
        </p:txBody>
      </p:sp>
      <p:sp>
        <p:nvSpPr>
          <p:cNvPr id="6" name="Rectangle 2"/>
          <p:cNvSpPr txBox="1">
            <a:spLocks noChangeArrowheads="1"/>
          </p:cNvSpPr>
          <p:nvPr/>
        </p:nvSpPr>
        <p:spPr bwMode="auto">
          <a:xfrm>
            <a:off x="914400" y="6858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kumimoji="0" lang="fa-IR" sz="4400" b="1" i="0" u="none" strike="noStrike" kern="0" cap="none" spc="0" normalizeH="0" baseline="0" noProof="0" dirty="0" smtClean="0">
                <a:ln>
                  <a:noFill/>
                </a:ln>
                <a:solidFill>
                  <a:srgbClr val="92D050"/>
                </a:solidFill>
                <a:effectLst/>
                <a:uLnTx/>
                <a:uFillTx/>
                <a:latin typeface="+mj-lt"/>
                <a:ea typeface="+mj-ea"/>
                <a:cs typeface="B Titr" pitchFamily="2" charset="-78"/>
              </a:rPr>
              <a:t>خودکار بودن</a:t>
            </a:r>
            <a:endParaRPr kumimoji="0" lang="en-US" sz="4400" b="1" i="0" u="none" strike="noStrike" kern="0" cap="none" spc="0" normalizeH="0" baseline="0" noProof="0" dirty="0">
              <a:ln>
                <a:noFill/>
              </a:ln>
              <a:solidFill>
                <a:srgbClr val="92D050"/>
              </a:solidFill>
              <a:effectLst/>
              <a:uLnTx/>
              <a:uFillTx/>
              <a:latin typeface="+mj-lt"/>
              <a:ea typeface="+mj-ea"/>
              <a:cs typeface="B Titr" pitchFamily="2" charset="-78"/>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fa-IR" sz="3200" dirty="0">
                <a:cs typeface="B Zar" pitchFamily="2" charset="-78"/>
              </a:rPr>
              <a:t>حرکاتی که شما به صورت ماهرانه انجام می دهید ناشی از تمرین زیاد است.</a:t>
            </a:r>
            <a:endParaRPr lang="en-US" sz="3200" dirty="0">
              <a:cs typeface="B Zar" pitchFamily="2" charset="-78"/>
            </a:endParaRPr>
          </a:p>
        </p:txBody>
      </p:sp>
      <p:pic>
        <p:nvPicPr>
          <p:cNvPr id="33796" name="Picture 4" descr="Untitled-9"/>
          <p:cNvPicPr>
            <a:picLocks noChangeAspect="1" noChangeArrowheads="1"/>
          </p:cNvPicPr>
          <p:nvPr/>
        </p:nvPicPr>
        <p:blipFill>
          <a:blip r:embed="rId2" cstate="print"/>
          <a:srcRect r="4497"/>
          <a:stretch>
            <a:fillRect/>
          </a:stretch>
        </p:blipFill>
        <p:spPr bwMode="auto">
          <a:xfrm>
            <a:off x="1066800" y="2667000"/>
            <a:ext cx="6877050" cy="3838575"/>
          </a:xfrm>
          <a:prstGeom prst="rect">
            <a:avLst/>
          </a:prstGeom>
          <a:noFill/>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95400" y="0"/>
            <a:ext cx="7924800" cy="1828800"/>
          </a:xfrm>
        </p:spPr>
        <p:txBody>
          <a:bodyPr/>
          <a:lstStyle/>
          <a:p>
            <a:pPr algn="ctr"/>
            <a:r>
              <a:rPr lang="fa-IR" sz="3200" dirty="0">
                <a:solidFill>
                  <a:srgbClr val="C00000"/>
                </a:solidFill>
                <a:cs typeface="B Titr" pitchFamily="2" charset="-78"/>
              </a:rPr>
              <a:t>دوره بی پاسخی روانشناختی</a:t>
            </a:r>
            <a:r>
              <a:rPr lang="fa-IR" sz="3200" dirty="0">
                <a:cs typeface="B Titr" pitchFamily="2" charset="-78"/>
              </a:rPr>
              <a:t/>
            </a:r>
            <a:br>
              <a:rPr lang="fa-IR" sz="3200" dirty="0">
                <a:cs typeface="B Titr" pitchFamily="2" charset="-78"/>
              </a:rPr>
            </a:br>
            <a:r>
              <a:rPr lang="fa-IR" sz="3200" dirty="0">
                <a:cs typeface="B Titr" pitchFamily="2" charset="-78"/>
              </a:rPr>
              <a:t>(تاخیر در پاسخ به دومین </a:t>
            </a:r>
            <a:r>
              <a:rPr lang="fa-IR" sz="3200" dirty="0" smtClean="0">
                <a:cs typeface="B Titr" pitchFamily="2" charset="-78"/>
              </a:rPr>
              <a:t>محرک)</a:t>
            </a:r>
            <a:endParaRPr lang="en-US" sz="3200" dirty="0">
              <a:cs typeface="B Titr" pitchFamily="2" charset="-78"/>
            </a:endParaRPr>
          </a:p>
        </p:txBody>
      </p:sp>
      <p:sp>
        <p:nvSpPr>
          <p:cNvPr id="34819" name="Rectangle 3"/>
          <p:cNvSpPr>
            <a:spLocks noGrp="1" noChangeArrowheads="1"/>
          </p:cNvSpPr>
          <p:nvPr>
            <p:ph idx="1"/>
          </p:nvPr>
        </p:nvSpPr>
        <p:spPr>
          <a:xfrm>
            <a:off x="990600" y="2362200"/>
            <a:ext cx="7540625" cy="3724275"/>
          </a:xfrm>
        </p:spPr>
        <p:txBody>
          <a:bodyPr/>
          <a:lstStyle/>
          <a:p>
            <a:pPr algn="just"/>
            <a:r>
              <a:rPr lang="fa-IR" dirty="0" smtClean="0">
                <a:cs typeface="B Zar" pitchFamily="2" charset="-78"/>
              </a:rPr>
              <a:t>تاخیر در پاسخ به دومین محرک دوره بی پاسخی روانشناختی نامیده می شود.</a:t>
            </a:r>
          </a:p>
          <a:p>
            <a:pPr algn="just"/>
            <a:r>
              <a:rPr lang="fa-IR" dirty="0" smtClean="0">
                <a:cs typeface="B Zar" pitchFamily="2" charset="-78"/>
              </a:rPr>
              <a:t>عملکرد انسان اولین محرک را شناسایی و اولین پاسخ را ایجاد     می کند. اگر آزمایش کننده در طول این زمان به طور ناگهانی دومین محرک را ارائه کند پاسخ به آن تا حد زیادی به تاخیر       می افتد.</a:t>
            </a:r>
          </a:p>
          <a:p>
            <a:pPr algn="just"/>
            <a:r>
              <a:rPr lang="fa-IR" dirty="0" smtClean="0">
                <a:cs typeface="B Zar" pitchFamily="2" charset="-78"/>
              </a:rPr>
              <a:t>می توان </a:t>
            </a:r>
            <a:r>
              <a:rPr lang="fa-IR" dirty="0" smtClean="0">
                <a:solidFill>
                  <a:schemeClr val="accent2">
                    <a:lumMod val="75000"/>
                  </a:schemeClr>
                </a:solidFill>
                <a:cs typeface="B Zar" pitchFamily="2" charset="-78"/>
              </a:rPr>
              <a:t>مرحله برنامه ریزی </a:t>
            </a:r>
            <a:r>
              <a:rPr lang="fa-IR" dirty="0" smtClean="0">
                <a:cs typeface="B Zar" pitchFamily="2" charset="-78"/>
              </a:rPr>
              <a:t>را مانند </a:t>
            </a:r>
            <a:r>
              <a:rPr lang="fa-IR" dirty="0" smtClean="0">
                <a:solidFill>
                  <a:schemeClr val="accent2">
                    <a:lumMod val="75000"/>
                  </a:schemeClr>
                </a:solidFill>
                <a:cs typeface="B Zar" pitchFamily="2" charset="-78"/>
              </a:rPr>
              <a:t>گردن یک بطری </a:t>
            </a:r>
            <a:r>
              <a:rPr lang="fa-IR" dirty="0" smtClean="0">
                <a:cs typeface="B Zar" pitchFamily="2" charset="-78"/>
              </a:rPr>
              <a:t>دانست که خروجی باریکی دارد که در هر لحظه فقط یک حرکت را سازمان داده و آغاز کند، حرکت بعدی باید تا وقتی که اولین حرکت آغاز شود متوقف بماند.</a:t>
            </a:r>
          </a:p>
          <a:p>
            <a:pPr algn="just"/>
            <a:endParaRPr lang="fa-IR" dirty="0" smtClean="0">
              <a:cs typeface="B Zar" pitchFamily="2" charset="-78"/>
            </a:endParaRPr>
          </a:p>
          <a:p>
            <a:pPr algn="just"/>
            <a:endParaRPr lang="en-US" dirty="0">
              <a:cs typeface="B Zar" pitchFamily="2" charset="-78"/>
            </a:endParaRP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76400" y="-685800"/>
            <a:ext cx="7924800" cy="1828800"/>
          </a:xfrm>
        </p:spPr>
        <p:txBody>
          <a:bodyPr/>
          <a:lstStyle/>
          <a:p>
            <a:pPr algn="ctr"/>
            <a:r>
              <a:rPr lang="fa-IR" sz="3200" dirty="0">
                <a:solidFill>
                  <a:srgbClr val="C00000"/>
                </a:solidFill>
                <a:cs typeface="B Titr" pitchFamily="2" charset="-78"/>
              </a:rPr>
              <a:t>دوره بی پاسخی روانشناختی</a:t>
            </a:r>
            <a:r>
              <a:rPr lang="fa-IR" sz="3200" dirty="0">
                <a:cs typeface="B Titr" pitchFamily="2" charset="-78"/>
              </a:rPr>
              <a:t/>
            </a:r>
            <a:br>
              <a:rPr lang="fa-IR" sz="3200" dirty="0">
                <a:cs typeface="B Titr" pitchFamily="2" charset="-78"/>
              </a:rPr>
            </a:br>
            <a:r>
              <a:rPr lang="fa-IR" sz="3200" dirty="0">
                <a:cs typeface="B Titr" pitchFamily="2" charset="-78"/>
              </a:rPr>
              <a:t>(تاخیر در پاسخ به دومین </a:t>
            </a:r>
            <a:r>
              <a:rPr lang="fa-IR" sz="3200" dirty="0" smtClean="0">
                <a:cs typeface="B Titr" pitchFamily="2" charset="-78"/>
              </a:rPr>
              <a:t>محرک)</a:t>
            </a:r>
            <a:endParaRPr lang="en-US" sz="3200" dirty="0">
              <a:cs typeface="B Titr" pitchFamily="2" charset="-78"/>
            </a:endParaRPr>
          </a:p>
        </p:txBody>
      </p:sp>
      <p:pic>
        <p:nvPicPr>
          <p:cNvPr id="34820" name="Picture 4" descr="Untitled-8"/>
          <p:cNvPicPr>
            <a:picLocks noChangeAspect="1" noChangeArrowheads="1"/>
          </p:cNvPicPr>
          <p:nvPr/>
        </p:nvPicPr>
        <p:blipFill>
          <a:blip r:embed="rId2" cstate="print"/>
          <a:srcRect/>
          <a:stretch>
            <a:fillRect/>
          </a:stretch>
        </p:blipFill>
        <p:spPr bwMode="auto">
          <a:xfrm>
            <a:off x="2362200" y="1262549"/>
            <a:ext cx="5486400" cy="5595451"/>
          </a:xfrm>
          <a:prstGeom prst="rect">
            <a:avLst/>
          </a:prstGeom>
          <a:noFill/>
        </p:spPr>
      </p:pic>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2905125"/>
            <a:ext cx="7312025" cy="3724275"/>
          </a:xfrm>
        </p:spPr>
        <p:txBody>
          <a:bodyPr/>
          <a:lstStyle/>
          <a:p>
            <a:pPr algn="just"/>
            <a:r>
              <a:rPr lang="fa-IR" sz="3600" dirty="0" smtClean="0">
                <a:cs typeface="B Zar" pitchFamily="2" charset="-78"/>
              </a:rPr>
              <a:t>موقعی که فاصله دو محرک خیلی کم است  مثلا </a:t>
            </a:r>
            <a:r>
              <a:rPr lang="fa-IR" sz="3600" dirty="0" smtClean="0">
                <a:solidFill>
                  <a:srgbClr val="C00000"/>
                </a:solidFill>
                <a:cs typeface="B Zar" pitchFamily="2" charset="-78"/>
              </a:rPr>
              <a:t>کمتر از 40 هزارم ثانیه </a:t>
            </a:r>
            <a:r>
              <a:rPr lang="fa-IR" sz="3600" dirty="0" smtClean="0">
                <a:cs typeface="B Zar" pitchFamily="2" charset="-78"/>
              </a:rPr>
              <a:t>، دستگاه حرکتی به محرک اول و دوم طوری پاسخ می دهد که </a:t>
            </a:r>
            <a:r>
              <a:rPr lang="fa-IR" sz="3600" dirty="0" smtClean="0">
                <a:solidFill>
                  <a:srgbClr val="C00000"/>
                </a:solidFill>
                <a:cs typeface="B Zar" pitchFamily="2" charset="-78"/>
              </a:rPr>
              <a:t>گویی هر دو آنها یکی است.</a:t>
            </a:r>
            <a:endParaRPr lang="en-US" sz="3600" dirty="0" smtClean="0">
              <a:solidFill>
                <a:srgbClr val="C00000"/>
              </a:solidFill>
              <a:cs typeface="B Zar" pitchFamily="2" charset="-78"/>
            </a:endParaRPr>
          </a:p>
          <a:p>
            <a:pPr algn="just"/>
            <a:endParaRPr lang="en-US" sz="3600" dirty="0"/>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295400" y="0"/>
            <a:ext cx="7924800" cy="1828800"/>
          </a:xfrm>
        </p:spPr>
        <p:txBody>
          <a:bodyPr/>
          <a:lstStyle/>
          <a:p>
            <a:pPr algn="ctr"/>
            <a:r>
              <a:rPr lang="fa-IR" sz="3200" dirty="0">
                <a:solidFill>
                  <a:srgbClr val="C00000"/>
                </a:solidFill>
                <a:cs typeface="B Titr" pitchFamily="2" charset="-78"/>
              </a:rPr>
              <a:t>دوره بی پاسخی روانشناختی</a:t>
            </a:r>
            <a:r>
              <a:rPr lang="fa-IR" sz="3200" dirty="0">
                <a:cs typeface="B Titr" pitchFamily="2" charset="-78"/>
              </a:rPr>
              <a:t/>
            </a:r>
            <a:br>
              <a:rPr lang="fa-IR" sz="3200" dirty="0">
                <a:cs typeface="B Titr" pitchFamily="2" charset="-78"/>
              </a:rPr>
            </a:br>
            <a:r>
              <a:rPr lang="fa-IR" sz="3200" dirty="0">
                <a:cs typeface="B Titr" pitchFamily="2" charset="-78"/>
              </a:rPr>
              <a:t>(تاخیر در پاسخ به دومین </a:t>
            </a:r>
            <a:r>
              <a:rPr lang="fa-IR" sz="3200" dirty="0" smtClean="0">
                <a:cs typeface="B Titr" pitchFamily="2" charset="-78"/>
              </a:rPr>
              <a:t>محرک)</a:t>
            </a:r>
            <a:endParaRPr lang="en-US" sz="3200" dirty="0">
              <a:cs typeface="B Titr" pitchFamily="2" charset="-78"/>
            </a:endParaRPr>
          </a:p>
        </p:txBody>
      </p:sp>
      <p:sp>
        <p:nvSpPr>
          <p:cNvPr id="34819" name="Rectangle 3"/>
          <p:cNvSpPr>
            <a:spLocks noGrp="1" noChangeArrowheads="1"/>
          </p:cNvSpPr>
          <p:nvPr>
            <p:ph idx="1"/>
          </p:nvPr>
        </p:nvSpPr>
        <p:spPr>
          <a:xfrm>
            <a:off x="1219200" y="2676525"/>
            <a:ext cx="7312025" cy="3724275"/>
          </a:xfrm>
        </p:spPr>
        <p:txBody>
          <a:bodyPr/>
          <a:lstStyle/>
          <a:p>
            <a:pPr algn="just"/>
            <a:r>
              <a:rPr lang="fa-IR" sz="3200" b="1" dirty="0">
                <a:cs typeface="B Zar" pitchFamily="2" charset="-78"/>
              </a:rPr>
              <a:t>این پدیده در فریب دادن </a:t>
            </a:r>
            <a:r>
              <a:rPr lang="fa-IR" sz="3200" b="1" dirty="0" smtClean="0">
                <a:cs typeface="B Zar" pitchFamily="2" charset="-78"/>
              </a:rPr>
              <a:t>کاربرد زیادی دارد.</a:t>
            </a:r>
          </a:p>
          <a:p>
            <a:pPr algn="just"/>
            <a:r>
              <a:rPr lang="fa-IR" sz="3200" b="1" dirty="0" smtClean="0">
                <a:cs typeface="B Zar" pitchFamily="2" charset="-78"/>
              </a:rPr>
              <a:t>مانند گول زدن در بسکتبال</a:t>
            </a:r>
            <a:endParaRPr lang="fa-IR" sz="3200" b="1" dirty="0">
              <a:cs typeface="B Zar" pitchFamily="2" charset="-78"/>
            </a:endParaRPr>
          </a:p>
          <a:p>
            <a:pPr algn="just"/>
            <a:r>
              <a:rPr lang="fa-IR" sz="3200" b="1" dirty="0">
                <a:cs typeface="B Zar" pitchFamily="2" charset="-78"/>
              </a:rPr>
              <a:t>فاصله بین محرک </a:t>
            </a:r>
            <a:r>
              <a:rPr lang="fa-IR" sz="3200" b="1" dirty="0" smtClean="0">
                <a:cs typeface="B Zar" pitchFamily="2" charset="-78"/>
              </a:rPr>
              <a:t>اول و دوم </a:t>
            </a:r>
            <a:r>
              <a:rPr lang="fa-IR" sz="3200" b="1" dirty="0">
                <a:cs typeface="B Zar" pitchFamily="2" charset="-78"/>
              </a:rPr>
              <a:t>نباید </a:t>
            </a:r>
            <a:r>
              <a:rPr lang="fa-IR" sz="3200" b="1" dirty="0">
                <a:solidFill>
                  <a:srgbClr val="4E824E"/>
                </a:solidFill>
                <a:cs typeface="B Zar" pitchFamily="2" charset="-78"/>
              </a:rPr>
              <a:t>کمتراز</a:t>
            </a:r>
            <a:r>
              <a:rPr lang="fa-IR" sz="3200" b="1" dirty="0">
                <a:cs typeface="B Zar" pitchFamily="2" charset="-78"/>
              </a:rPr>
              <a:t> </a:t>
            </a:r>
            <a:r>
              <a:rPr lang="fa-IR" sz="3200" b="1" dirty="0" smtClean="0">
                <a:solidFill>
                  <a:srgbClr val="4E824E"/>
                </a:solidFill>
                <a:cs typeface="B Zar" pitchFamily="2" charset="-78"/>
              </a:rPr>
              <a:t>60هزارم </a:t>
            </a:r>
            <a:r>
              <a:rPr lang="fa-IR" sz="3200" b="1" smtClean="0">
                <a:solidFill>
                  <a:srgbClr val="4E824E"/>
                </a:solidFill>
                <a:cs typeface="B Zar" pitchFamily="2" charset="-78"/>
              </a:rPr>
              <a:t>و بیشتراز150 هزارم ثانیه</a:t>
            </a:r>
            <a:r>
              <a:rPr lang="fa-IR" sz="3200" b="1" smtClean="0">
                <a:cs typeface="B Zar" pitchFamily="2" charset="-78"/>
              </a:rPr>
              <a:t> </a:t>
            </a:r>
            <a:r>
              <a:rPr lang="fa-IR" sz="3200" b="1" dirty="0" smtClean="0">
                <a:cs typeface="B Zar" pitchFamily="2" charset="-78"/>
              </a:rPr>
              <a:t>باشد و گرنه </a:t>
            </a:r>
            <a:r>
              <a:rPr lang="fa-IR" sz="3200" b="1" dirty="0">
                <a:cs typeface="B Zar" pitchFamily="2" charset="-78"/>
              </a:rPr>
              <a:t>بی فایده است</a:t>
            </a:r>
            <a:r>
              <a:rPr lang="fa-IR" sz="3200" dirty="0">
                <a:cs typeface="B Zar" pitchFamily="2" charset="-78"/>
              </a:rPr>
              <a:t>.</a:t>
            </a:r>
            <a:endParaRPr lang="en-US" sz="3200" dirty="0">
              <a:cs typeface="B Zar" pitchFamily="2" charset="-78"/>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z="4000" dirty="0" smtClean="0">
                <a:solidFill>
                  <a:srgbClr val="FF6743"/>
                </a:solidFill>
                <a:cs typeface="B Titr" pitchFamily="2" charset="-78"/>
              </a:rPr>
              <a:t>مهارت: نوع تکلیف</a:t>
            </a:r>
            <a:endParaRPr lang="en-US" sz="4000" dirty="0">
              <a:solidFill>
                <a:srgbClr val="FF6743"/>
              </a:solidFill>
              <a:cs typeface="B Titr" pitchFamily="2" charset="-78"/>
            </a:endParaRPr>
          </a:p>
        </p:txBody>
      </p:sp>
      <p:sp>
        <p:nvSpPr>
          <p:cNvPr id="3" name="Content Placeholder 2"/>
          <p:cNvSpPr>
            <a:spLocks noGrp="1"/>
          </p:cNvSpPr>
          <p:nvPr>
            <p:ph idx="1"/>
          </p:nvPr>
        </p:nvSpPr>
        <p:spPr>
          <a:xfrm>
            <a:off x="993775" y="2600325"/>
            <a:ext cx="7693025" cy="3724275"/>
          </a:xfrm>
        </p:spPr>
        <p:txBody>
          <a:bodyPr/>
          <a:lstStyle/>
          <a:p>
            <a:r>
              <a:rPr lang="fa-IR" sz="3200" b="1" dirty="0" smtClean="0">
                <a:cs typeface="B Mitra" pitchFamily="2" charset="-78"/>
              </a:rPr>
              <a:t>سه ویژگی که برای طبقه بندی تکالیف مورد استفاده قرار گرفته شامل:</a:t>
            </a:r>
          </a:p>
          <a:p>
            <a:pPr marL="514350" indent="-514350">
              <a:buClr>
                <a:srgbClr val="00B050"/>
              </a:buClr>
              <a:buSzPct val="81000"/>
              <a:buFont typeface="+mj-lt"/>
              <a:buAutoNum type="arabicPeriod"/>
            </a:pPr>
            <a:r>
              <a:rPr lang="fa-IR" sz="3200" b="1" dirty="0" smtClean="0">
                <a:solidFill>
                  <a:srgbClr val="00B050"/>
                </a:solidFill>
                <a:cs typeface="B Mitra" pitchFamily="2" charset="-78"/>
              </a:rPr>
              <a:t>طبقه بندی مهارت ها بر حسب سازماندهی تکلیف</a:t>
            </a:r>
          </a:p>
          <a:p>
            <a:pPr marL="514350" indent="-514350">
              <a:buClr>
                <a:srgbClr val="00B050"/>
              </a:buClr>
              <a:buSzPct val="81000"/>
              <a:buFont typeface="+mj-lt"/>
              <a:buAutoNum type="arabicPeriod"/>
            </a:pPr>
            <a:r>
              <a:rPr lang="fa-IR" sz="3200" b="1" dirty="0" smtClean="0">
                <a:solidFill>
                  <a:srgbClr val="00B050"/>
                </a:solidFill>
                <a:cs typeface="B Mitra" pitchFamily="2" charset="-78"/>
              </a:rPr>
              <a:t>طبقه بندی مهارت ها بر حسب اهمیت نسبی عناصر حرکتی و شناختی</a:t>
            </a:r>
          </a:p>
          <a:p>
            <a:pPr marL="514350" indent="-514350">
              <a:buClr>
                <a:srgbClr val="00B050"/>
              </a:buClr>
              <a:buSzPct val="81000"/>
              <a:buFont typeface="+mj-lt"/>
              <a:buAutoNum type="arabicPeriod"/>
            </a:pPr>
            <a:r>
              <a:rPr lang="fa-IR" sz="3200" b="1" dirty="0" smtClean="0">
                <a:solidFill>
                  <a:srgbClr val="00B050"/>
                </a:solidFill>
                <a:cs typeface="B Mitra" pitchFamily="2" charset="-78"/>
              </a:rPr>
              <a:t>طبقه بندی مهارت ها بر حسب قابل پیش بینی بودن محیط</a:t>
            </a:r>
            <a:endParaRPr lang="en-US" sz="3200" b="1" dirty="0">
              <a:solidFill>
                <a:srgbClr val="00B050"/>
              </a:solidFill>
              <a:cs typeface="B Mitra" pitchFamily="2" charset="-78"/>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algn="r"/>
            <a:r>
              <a:rPr lang="fa-IR" sz="3200" dirty="0">
                <a:solidFill>
                  <a:srgbClr val="00B050"/>
                </a:solidFill>
                <a:cs typeface="B Titr" pitchFamily="2" charset="-78"/>
              </a:rPr>
              <a:t>دستها چه موقع در کار هم دخالت می کنند</a:t>
            </a:r>
            <a:endParaRPr lang="en-US" sz="3200" dirty="0">
              <a:solidFill>
                <a:srgbClr val="00B050"/>
              </a:solidFill>
              <a:cs typeface="B Titr" pitchFamily="2" charset="-78"/>
            </a:endParaRPr>
          </a:p>
        </p:txBody>
      </p:sp>
      <p:sp>
        <p:nvSpPr>
          <p:cNvPr id="36867" name="Rectangle 3"/>
          <p:cNvSpPr>
            <a:spLocks noGrp="1" noChangeArrowheads="1"/>
          </p:cNvSpPr>
          <p:nvPr>
            <p:ph idx="1"/>
          </p:nvPr>
        </p:nvSpPr>
        <p:spPr>
          <a:xfrm>
            <a:off x="1219200" y="2590800"/>
            <a:ext cx="7312025" cy="3495675"/>
          </a:xfrm>
        </p:spPr>
        <p:txBody>
          <a:bodyPr/>
          <a:lstStyle/>
          <a:p>
            <a:pPr algn="just"/>
            <a:r>
              <a:rPr lang="fa-IR" sz="3200" b="1" dirty="0" smtClean="0">
                <a:cs typeface="B Zar" pitchFamily="2" charset="-78"/>
              </a:rPr>
              <a:t>عمل هر دو دست دارای ساختار زمانی مشترک هستند</a:t>
            </a:r>
          </a:p>
          <a:p>
            <a:pPr algn="just"/>
            <a:r>
              <a:rPr lang="fa-IR" sz="3200" b="1" dirty="0" smtClean="0">
                <a:cs typeface="B Zar" pitchFamily="2" charset="-78"/>
              </a:rPr>
              <a:t>اگر </a:t>
            </a:r>
            <a:r>
              <a:rPr lang="fa-IR" sz="3200" b="1" dirty="0">
                <a:cs typeface="B Zar" pitchFamily="2" charset="-78"/>
              </a:rPr>
              <a:t>ساختارهای زمانی در دو عضو مختلف باشند حرکت همزمان دو دست بسیار مشکل است.</a:t>
            </a:r>
            <a:r>
              <a:rPr lang="en-US" sz="3200" b="1" dirty="0">
                <a:cs typeface="B Zar" pitchFamily="2" charset="-78"/>
              </a:rPr>
              <a:t> )</a:t>
            </a:r>
            <a:r>
              <a:rPr lang="fa-IR" sz="3200" b="1" dirty="0">
                <a:cs typeface="B Zar" pitchFamily="2" charset="-78"/>
              </a:rPr>
              <a:t>مثل ضربه زدن به سر و مالیدن شکم به طور همزمان</a:t>
            </a:r>
            <a:r>
              <a:rPr lang="en-US" sz="3600" dirty="0">
                <a:cs typeface="B Zar" pitchFamily="2" charset="-78"/>
              </a:rPr>
              <a:t>(</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Untitled-5"/>
          <p:cNvPicPr>
            <a:picLocks noChangeAspect="1" noChangeArrowheads="1"/>
          </p:cNvPicPr>
          <p:nvPr/>
        </p:nvPicPr>
        <p:blipFill>
          <a:blip r:embed="rId2" cstate="print">
            <a:lum contrast="40000"/>
          </a:blip>
          <a:srcRect r="2674"/>
          <a:stretch>
            <a:fillRect/>
          </a:stretch>
        </p:blipFill>
        <p:spPr bwMode="auto">
          <a:xfrm>
            <a:off x="685800" y="2514600"/>
            <a:ext cx="8077200" cy="3886200"/>
          </a:xfrm>
          <a:prstGeom prst="rect">
            <a:avLst/>
          </a:prstGeom>
          <a:noFill/>
        </p:spPr>
      </p:pic>
      <p:sp>
        <p:nvSpPr>
          <p:cNvPr id="5" name="Rectangle 2"/>
          <p:cNvSpPr txBox="1">
            <a:spLocks noChangeArrowheads="1"/>
          </p:cNvSpPr>
          <p:nvPr/>
        </p:nvSpPr>
        <p:spPr bwMode="auto">
          <a:xfrm>
            <a:off x="914400" y="9144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marL="0" marR="0" lvl="0" indent="0" algn="r" defTabSz="914400" rtl="1" eaLnBrk="1" fontAlgn="base" latinLnBrk="0" hangingPunct="1">
              <a:lnSpc>
                <a:spcPct val="90000"/>
              </a:lnSpc>
              <a:spcBef>
                <a:spcPct val="0"/>
              </a:spcBef>
              <a:spcAft>
                <a:spcPct val="0"/>
              </a:spcAft>
              <a:buClrTx/>
              <a:buSzTx/>
              <a:buFontTx/>
              <a:buNone/>
              <a:tabLst/>
              <a:defRPr/>
            </a:pPr>
            <a:r>
              <a:rPr kumimoji="0" lang="fa-IR" sz="3200" b="1" i="0" u="none" strike="noStrike" kern="0" cap="none" spc="0" normalizeH="0" baseline="0" noProof="0" smtClean="0">
                <a:ln>
                  <a:noFill/>
                </a:ln>
                <a:solidFill>
                  <a:srgbClr val="00B050"/>
                </a:solidFill>
                <a:effectLst/>
                <a:uLnTx/>
                <a:uFillTx/>
                <a:latin typeface="+mj-lt"/>
                <a:ea typeface="+mj-ea"/>
                <a:cs typeface="B Titr" pitchFamily="2" charset="-78"/>
              </a:rPr>
              <a:t>دستها چه موقع در کار هم دخالت می کنند</a:t>
            </a:r>
            <a:endParaRPr kumimoji="0" lang="en-US" sz="3200" b="1" i="0" u="none" strike="noStrike" kern="0" cap="none" spc="0" normalizeH="0" baseline="0" noProof="0" dirty="0">
              <a:ln>
                <a:noFill/>
              </a:ln>
              <a:solidFill>
                <a:srgbClr val="00B050"/>
              </a:solidFill>
              <a:effectLst/>
              <a:uLnTx/>
              <a:uFillTx/>
              <a:latin typeface="+mj-lt"/>
              <a:ea typeface="+mj-ea"/>
              <a:cs typeface="B Titr" pitchFamily="2" charset="-78"/>
            </a:endParaRPr>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r"/>
            <a:r>
              <a:rPr lang="fa-IR" sz="3200" dirty="0">
                <a:solidFill>
                  <a:srgbClr val="00B050"/>
                </a:solidFill>
                <a:cs typeface="B Titr" pitchFamily="2" charset="-78"/>
              </a:rPr>
              <a:t>دستها چه موقع در کار هم دخالت می کنند</a:t>
            </a:r>
            <a:endParaRPr lang="en-US" sz="3200" dirty="0">
              <a:solidFill>
                <a:srgbClr val="00B050"/>
              </a:solidFill>
              <a:cs typeface="B Titr" pitchFamily="2" charset="-78"/>
            </a:endParaRPr>
          </a:p>
        </p:txBody>
      </p:sp>
      <p:sp>
        <p:nvSpPr>
          <p:cNvPr id="52227" name="Rectangle 3"/>
          <p:cNvSpPr>
            <a:spLocks noGrp="1" noChangeArrowheads="1"/>
          </p:cNvSpPr>
          <p:nvPr>
            <p:ph idx="1"/>
          </p:nvPr>
        </p:nvSpPr>
        <p:spPr>
          <a:xfrm>
            <a:off x="990600" y="2676525"/>
            <a:ext cx="7540625" cy="3724275"/>
          </a:xfrm>
        </p:spPr>
        <p:txBody>
          <a:bodyPr/>
          <a:lstStyle/>
          <a:p>
            <a:pPr algn="just"/>
            <a:r>
              <a:rPr lang="fa-IR" sz="3600" b="1" dirty="0">
                <a:cs typeface="B Zar" pitchFamily="2" charset="-78"/>
              </a:rPr>
              <a:t>بعضی از انسانها با توجه به شغل خود (نوازندگان ؛ ورزشکاران ؛کارگران ) توانایی کار کردن با دو دست را با تمرین مداوم به دست می آورند.</a:t>
            </a:r>
            <a:endParaRPr lang="en-US" sz="3600" b="1" dirty="0">
              <a:cs typeface="B Zar" pitchFamily="2" charset="-78"/>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algn="r"/>
            <a:r>
              <a:rPr lang="fa-IR" dirty="0">
                <a:solidFill>
                  <a:srgbClr val="92D050"/>
                </a:solidFill>
                <a:cs typeface="B Titr" pitchFamily="2" charset="-78"/>
              </a:rPr>
              <a:t>سیستمهای سه گانه حافظه</a:t>
            </a:r>
            <a:endParaRPr lang="en-US" dirty="0">
              <a:solidFill>
                <a:srgbClr val="92D050"/>
              </a:solidFill>
              <a:cs typeface="B Titr" pitchFamily="2" charset="-78"/>
            </a:endParaRPr>
          </a:p>
        </p:txBody>
      </p:sp>
      <p:sp>
        <p:nvSpPr>
          <p:cNvPr id="5" name="Rectangle 3"/>
          <p:cNvSpPr txBox="1">
            <a:spLocks noChangeArrowheads="1"/>
          </p:cNvSpPr>
          <p:nvPr/>
        </p:nvSpPr>
        <p:spPr bwMode="auto">
          <a:xfrm>
            <a:off x="914400" y="2600325"/>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r"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3200" b="1" i="0" u="none" strike="noStrike" kern="0" cap="none" spc="0" normalizeH="0" baseline="0" noProof="0" dirty="0" smtClean="0">
                <a:ln>
                  <a:noFill/>
                </a:ln>
                <a:effectLst/>
                <a:uLnTx/>
                <a:uFillTx/>
                <a:latin typeface="+mn-lt"/>
                <a:ea typeface="+mn-ea"/>
                <a:cs typeface="B Zar" pitchFamily="2" charset="-78"/>
              </a:rPr>
              <a:t>ابتدا سه دستگاه مجزا حافظه ای را در انسان در نظر می گیریم:</a:t>
            </a:r>
          </a:p>
          <a:p>
            <a:pPr marL="342900" marR="0" lvl="0" indent="-342900" algn="r"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3200" kern="0" dirty="0" smtClean="0">
                <a:solidFill>
                  <a:srgbClr val="C00000"/>
                </a:solidFill>
                <a:latin typeface="+mn-lt"/>
                <a:cs typeface="B Zar" pitchFamily="2" charset="-78"/>
              </a:rPr>
              <a:t>ذخیره حسی کوتاه مدت</a:t>
            </a:r>
          </a:p>
          <a:p>
            <a:pPr marL="342900" marR="0" lvl="0" indent="-342900" algn="r"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3200" b="1" i="0" u="none" strike="noStrike" kern="0" cap="none" spc="0" normalizeH="0" baseline="0" noProof="0" dirty="0" smtClean="0">
                <a:ln>
                  <a:noFill/>
                </a:ln>
                <a:solidFill>
                  <a:srgbClr val="C00000"/>
                </a:solidFill>
                <a:effectLst/>
                <a:uLnTx/>
                <a:uFillTx/>
                <a:latin typeface="+mn-lt"/>
                <a:ea typeface="+mn-ea"/>
                <a:cs typeface="B Zar" pitchFamily="2" charset="-78"/>
              </a:rPr>
              <a:t>حافظه کوتاه مدت</a:t>
            </a:r>
          </a:p>
          <a:p>
            <a:pPr marL="342900" marR="0" lvl="0" indent="-342900" algn="r"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3200" kern="0" dirty="0" smtClean="0">
                <a:solidFill>
                  <a:srgbClr val="C00000"/>
                </a:solidFill>
                <a:latin typeface="+mn-lt"/>
                <a:cs typeface="B Zar" pitchFamily="2" charset="-78"/>
              </a:rPr>
              <a:t>حافظه بلند مدت</a:t>
            </a:r>
            <a:endParaRPr kumimoji="0" lang="en-US" sz="3200" b="1" i="0" u="none" strike="noStrike" kern="0" cap="none" spc="0" normalizeH="0" baseline="0" noProof="0" dirty="0">
              <a:ln>
                <a:noFill/>
              </a:ln>
              <a:solidFill>
                <a:schemeClr val="tx1"/>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r"/>
            <a:r>
              <a:rPr lang="fa-IR" dirty="0">
                <a:solidFill>
                  <a:srgbClr val="92D050"/>
                </a:solidFill>
                <a:cs typeface="B Titr" pitchFamily="2" charset="-78"/>
              </a:rPr>
              <a:t>سیستمهای سه گانه حافظه</a:t>
            </a:r>
            <a:endParaRPr lang="en-US" dirty="0">
              <a:solidFill>
                <a:srgbClr val="92D050"/>
              </a:solidFill>
              <a:cs typeface="B Titr" pitchFamily="2" charset="-78"/>
            </a:endParaRPr>
          </a:p>
        </p:txBody>
      </p:sp>
      <p:sp>
        <p:nvSpPr>
          <p:cNvPr id="53251" name="Rectangle 3"/>
          <p:cNvSpPr>
            <a:spLocks noGrp="1" noChangeArrowheads="1"/>
          </p:cNvSpPr>
          <p:nvPr>
            <p:ph idx="1"/>
          </p:nvPr>
        </p:nvSpPr>
        <p:spPr>
          <a:xfrm>
            <a:off x="914400" y="2362200"/>
            <a:ext cx="7924800" cy="3724275"/>
          </a:xfrm>
        </p:spPr>
        <p:txBody>
          <a:bodyPr/>
          <a:lstStyle/>
          <a:p>
            <a:r>
              <a:rPr lang="fa-IR" sz="3200" b="1" dirty="0">
                <a:solidFill>
                  <a:srgbClr val="C00000"/>
                </a:solidFill>
                <a:cs typeface="B Zar" pitchFamily="2" charset="-78"/>
              </a:rPr>
              <a:t>الف – ذخیره حسی کوتاه مدت :</a:t>
            </a:r>
          </a:p>
          <a:p>
            <a:r>
              <a:rPr lang="fa-IR" sz="3200" b="1" dirty="0">
                <a:cs typeface="B Zar" pitchFamily="2" charset="-78"/>
              </a:rPr>
              <a:t>حسی ترین جنبه حافظه است.</a:t>
            </a:r>
          </a:p>
          <a:p>
            <a:r>
              <a:rPr lang="fa-IR" sz="3200" b="1" dirty="0">
                <a:cs typeface="B Zar" pitchFamily="2" charset="-78"/>
              </a:rPr>
              <a:t>پردازش اطلاعات به صورت </a:t>
            </a:r>
            <a:r>
              <a:rPr lang="fa-IR" sz="3200" b="1" dirty="0" smtClean="0">
                <a:cs typeface="B Zar" pitchFamily="2" charset="-78"/>
              </a:rPr>
              <a:t>همزمان وموازی </a:t>
            </a:r>
            <a:r>
              <a:rPr lang="fa-IR" sz="3200" b="1" dirty="0">
                <a:cs typeface="B Zar" pitchFamily="2" charset="-78"/>
              </a:rPr>
              <a:t>است.</a:t>
            </a:r>
          </a:p>
          <a:p>
            <a:r>
              <a:rPr lang="fa-IR" sz="3200" b="1" dirty="0" smtClean="0">
                <a:cs typeface="B Zar" pitchFamily="2" charset="-78"/>
              </a:rPr>
              <a:t>در </a:t>
            </a:r>
            <a:r>
              <a:rPr lang="fa-IR" sz="3200" b="1" dirty="0" smtClean="0">
                <a:solidFill>
                  <a:srgbClr val="00B050"/>
                </a:solidFill>
                <a:cs typeface="B Zar" pitchFamily="2" charset="-78"/>
              </a:rPr>
              <a:t>مرحله شناسایی محرک پردازش اطلاعات</a:t>
            </a:r>
            <a:r>
              <a:rPr lang="fa-IR" sz="3200" b="1" dirty="0" smtClean="0">
                <a:solidFill>
                  <a:srgbClr val="FF0000"/>
                </a:solidFill>
                <a:cs typeface="B Zar" pitchFamily="2" charset="-78"/>
              </a:rPr>
              <a:t>، </a:t>
            </a:r>
            <a:r>
              <a:rPr lang="fa-IR" sz="3200" b="1" dirty="0">
                <a:cs typeface="B Zar" pitchFamily="2" charset="-78"/>
              </a:rPr>
              <a:t>باعث نگه داری </a:t>
            </a:r>
            <a:r>
              <a:rPr lang="fa-IR" sz="3200" b="1" dirty="0" smtClean="0">
                <a:cs typeface="B Zar" pitchFamily="2" charset="-78"/>
              </a:rPr>
              <a:t>موقت  1 ثانیه </a:t>
            </a:r>
            <a:r>
              <a:rPr lang="fa-IR" sz="3200" b="1" dirty="0">
                <a:cs typeface="B Zar" pitchFamily="2" charset="-78"/>
              </a:rPr>
              <a:t>ای در ذخیره حسی کوتاه مدت می شود</a:t>
            </a:r>
            <a:r>
              <a:rPr lang="fa-IR" sz="3200" b="1" dirty="0" smtClean="0">
                <a:cs typeface="B Zar" pitchFamily="2" charset="-78"/>
              </a:rPr>
              <a:t>.</a:t>
            </a:r>
          </a:p>
          <a:p>
            <a:r>
              <a:rPr lang="fa-IR" sz="3200" b="1" dirty="0" smtClean="0">
                <a:cs typeface="B Zar" pitchFamily="2" charset="-78"/>
              </a:rPr>
              <a:t>این فرآیند پیش از درگیری هوشیارانه است.</a:t>
            </a:r>
            <a:endParaRPr lang="en-US" sz="3200" b="1" dirty="0">
              <a:cs typeface="B Zar" pitchFamily="2" charset="-78"/>
            </a:endParaRPr>
          </a:p>
        </p:txBody>
      </p:sp>
      <p:grpSp>
        <p:nvGrpSpPr>
          <p:cNvPr id="9" name="Group 8"/>
          <p:cNvGrpSpPr/>
          <p:nvPr/>
        </p:nvGrpSpPr>
        <p:grpSpPr>
          <a:xfrm>
            <a:off x="5562600" y="5027612"/>
            <a:ext cx="609600" cy="662563"/>
            <a:chOff x="5562600" y="5027612"/>
            <a:chExt cx="609600" cy="662563"/>
          </a:xfrm>
        </p:grpSpPr>
        <p:cxnSp>
          <p:nvCxnSpPr>
            <p:cNvPr id="7" name="Straight Connector 6"/>
            <p:cNvCxnSpPr/>
            <p:nvPr/>
          </p:nvCxnSpPr>
          <p:spPr bwMode="auto">
            <a:xfrm>
              <a:off x="5715000" y="5027612"/>
              <a:ext cx="3240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Box 7"/>
            <p:cNvSpPr txBox="1"/>
            <p:nvPr/>
          </p:nvSpPr>
          <p:spPr>
            <a:xfrm>
              <a:off x="5562600" y="5105400"/>
              <a:ext cx="609600" cy="584775"/>
            </a:xfrm>
            <a:prstGeom prst="rect">
              <a:avLst/>
            </a:prstGeom>
            <a:noFill/>
          </p:spPr>
          <p:txBody>
            <a:bodyPr wrap="square" rtlCol="0">
              <a:spAutoFit/>
            </a:bodyPr>
            <a:lstStyle/>
            <a:p>
              <a:r>
                <a:rPr lang="fa-IR" sz="3200" dirty="0" smtClean="0"/>
                <a:t>4</a:t>
              </a:r>
              <a:endParaRPr lang="en-US" sz="3200" dirty="0"/>
            </a:p>
          </p:txBody>
        </p:sp>
      </p:gr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gn="r"/>
            <a:r>
              <a:rPr lang="fa-IR" dirty="0">
                <a:solidFill>
                  <a:srgbClr val="92D050"/>
                </a:solidFill>
                <a:cs typeface="B Titr" pitchFamily="2" charset="-78"/>
              </a:rPr>
              <a:t>سیستمهای سه گانه حافظه</a:t>
            </a:r>
            <a:endParaRPr lang="en-US" dirty="0">
              <a:solidFill>
                <a:srgbClr val="92D050"/>
              </a:solidFill>
              <a:cs typeface="B Titr" pitchFamily="2" charset="-78"/>
            </a:endParaRPr>
          </a:p>
        </p:txBody>
      </p:sp>
      <p:sp>
        <p:nvSpPr>
          <p:cNvPr id="54275" name="Rectangle 3"/>
          <p:cNvSpPr>
            <a:spLocks noGrp="1" noChangeArrowheads="1"/>
          </p:cNvSpPr>
          <p:nvPr>
            <p:ph idx="1"/>
          </p:nvPr>
        </p:nvSpPr>
        <p:spPr>
          <a:xfrm>
            <a:off x="990600" y="2362200"/>
            <a:ext cx="7540625" cy="3724275"/>
          </a:xfrm>
        </p:spPr>
        <p:txBody>
          <a:bodyPr/>
          <a:lstStyle/>
          <a:p>
            <a:pPr algn="just"/>
            <a:r>
              <a:rPr lang="fa-IR" sz="3200" b="1" dirty="0">
                <a:solidFill>
                  <a:srgbClr val="C00000"/>
                </a:solidFill>
                <a:cs typeface="B Zar" pitchFamily="2" charset="-78"/>
              </a:rPr>
              <a:t>حافظه کوتاه مدت :</a:t>
            </a:r>
          </a:p>
          <a:p>
            <a:pPr algn="just"/>
            <a:r>
              <a:rPr lang="fa-IR" b="1" dirty="0">
                <a:solidFill>
                  <a:srgbClr val="FF6743"/>
                </a:solidFill>
                <a:cs typeface="B Zar" pitchFamily="2" charset="-78"/>
              </a:rPr>
              <a:t>توجه خاص </a:t>
            </a:r>
            <a:r>
              <a:rPr lang="fa-IR" b="1" dirty="0">
                <a:cs typeface="B Zar" pitchFamily="2" charset="-78"/>
              </a:rPr>
              <a:t>اطلاعات را به حافظه کوتاه مدت هدایت می کند.</a:t>
            </a:r>
          </a:p>
          <a:p>
            <a:pPr algn="just"/>
            <a:r>
              <a:rPr lang="fa-IR" b="1" dirty="0">
                <a:cs typeface="B Zar" pitchFamily="2" charset="-78"/>
              </a:rPr>
              <a:t>دارای </a:t>
            </a:r>
            <a:r>
              <a:rPr lang="fa-IR" b="1" dirty="0">
                <a:solidFill>
                  <a:srgbClr val="FF6743"/>
                </a:solidFill>
                <a:cs typeface="B Zar" pitchFamily="2" charset="-78"/>
              </a:rPr>
              <a:t>ظرفیت پایینی </a:t>
            </a:r>
            <a:r>
              <a:rPr lang="fa-IR" b="1" dirty="0">
                <a:cs typeface="B Zar" pitchFamily="2" charset="-78"/>
              </a:rPr>
              <a:t>است و نمی تواند بیشتر از </a:t>
            </a:r>
            <a:r>
              <a:rPr lang="fa-IR" b="1" dirty="0" smtClean="0">
                <a:cs typeface="B Zar" pitchFamily="2" charset="-78"/>
              </a:rPr>
              <a:t>2+7 قطعه </a:t>
            </a:r>
            <a:r>
              <a:rPr lang="fa-IR" b="1" dirty="0">
                <a:cs typeface="B Zar" pitchFamily="2" charset="-78"/>
              </a:rPr>
              <a:t>اطلاعات را درون خود نگه دارد</a:t>
            </a:r>
            <a:r>
              <a:rPr lang="fa-IR" b="1" dirty="0" smtClean="0">
                <a:cs typeface="B Zar" pitchFamily="2" charset="-78"/>
              </a:rPr>
              <a:t>.</a:t>
            </a:r>
          </a:p>
          <a:p>
            <a:pPr algn="just"/>
            <a:endParaRPr lang="fa-IR" b="1" dirty="0">
              <a:cs typeface="B Zar" pitchFamily="2" charset="-78"/>
            </a:endParaRPr>
          </a:p>
          <a:p>
            <a:pPr algn="just"/>
            <a:r>
              <a:rPr lang="fa-IR" b="1" dirty="0">
                <a:cs typeface="B Zar" pitchFamily="2" charset="-78"/>
              </a:rPr>
              <a:t>محدودیت این حافظه </a:t>
            </a:r>
            <a:r>
              <a:rPr lang="fa-IR" b="1" dirty="0" smtClean="0">
                <a:cs typeface="B Zar" pitchFamily="2" charset="-78"/>
              </a:rPr>
              <a:t>30 ثانیه </a:t>
            </a:r>
            <a:r>
              <a:rPr lang="fa-IR" b="1" dirty="0">
                <a:cs typeface="B Zar" pitchFamily="2" charset="-78"/>
              </a:rPr>
              <a:t>است.</a:t>
            </a:r>
            <a:endParaRPr lang="en-US" b="1" dirty="0">
              <a:cs typeface="B Zar" pitchFamily="2" charset="-78"/>
            </a:endParaRPr>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gn="r"/>
            <a:r>
              <a:rPr lang="fa-IR" dirty="0">
                <a:solidFill>
                  <a:srgbClr val="92D050"/>
                </a:solidFill>
                <a:cs typeface="B Titr" pitchFamily="2" charset="-78"/>
              </a:rPr>
              <a:t>سیستمهای سه گانه حافظه</a:t>
            </a:r>
            <a:endParaRPr lang="en-US" dirty="0">
              <a:solidFill>
                <a:srgbClr val="92D050"/>
              </a:solidFill>
              <a:cs typeface="B Titr" pitchFamily="2" charset="-78"/>
            </a:endParaRPr>
          </a:p>
        </p:txBody>
      </p:sp>
      <p:sp>
        <p:nvSpPr>
          <p:cNvPr id="55299" name="Rectangle 3"/>
          <p:cNvSpPr>
            <a:spLocks noGrp="1" noChangeArrowheads="1"/>
          </p:cNvSpPr>
          <p:nvPr>
            <p:ph idx="1"/>
          </p:nvPr>
        </p:nvSpPr>
        <p:spPr>
          <a:xfrm>
            <a:off x="1295400" y="2362200"/>
            <a:ext cx="7235825" cy="4495800"/>
          </a:xfrm>
        </p:spPr>
        <p:txBody>
          <a:bodyPr/>
          <a:lstStyle/>
          <a:p>
            <a:pPr algn="just">
              <a:lnSpc>
                <a:spcPct val="90000"/>
              </a:lnSpc>
            </a:pPr>
            <a:r>
              <a:rPr lang="fa-IR" sz="3200" b="1" dirty="0">
                <a:solidFill>
                  <a:srgbClr val="C00000"/>
                </a:solidFill>
                <a:cs typeface="B Zar" pitchFamily="2" charset="-78"/>
              </a:rPr>
              <a:t>حافظه دراز مدت :</a:t>
            </a:r>
          </a:p>
          <a:p>
            <a:pPr algn="just">
              <a:lnSpc>
                <a:spcPct val="90000"/>
              </a:lnSpc>
            </a:pPr>
            <a:r>
              <a:rPr lang="fa-IR" sz="2800" b="1" dirty="0">
                <a:cs typeface="B Zar" pitchFamily="2" charset="-78"/>
              </a:rPr>
              <a:t>دارای ظرفیت بالایی است و محدودیتی ندارد.</a:t>
            </a:r>
          </a:p>
          <a:p>
            <a:pPr algn="just">
              <a:lnSpc>
                <a:spcPct val="90000"/>
              </a:lnSpc>
            </a:pPr>
            <a:r>
              <a:rPr lang="fa-IR" sz="2800" b="1" dirty="0">
                <a:cs typeface="B Zar" pitchFamily="2" charset="-78"/>
              </a:rPr>
              <a:t>اطلاعات به وسیله </a:t>
            </a:r>
            <a:r>
              <a:rPr lang="fa-IR" sz="2800" b="1" dirty="0">
                <a:solidFill>
                  <a:srgbClr val="FF6743"/>
                </a:solidFill>
                <a:cs typeface="B Zar" pitchFamily="2" charset="-78"/>
              </a:rPr>
              <a:t>پردازش کنترل شده </a:t>
            </a:r>
            <a:r>
              <a:rPr lang="fa-IR" sz="2800" b="1" dirty="0">
                <a:cs typeface="B Zar" pitchFamily="2" charset="-78"/>
              </a:rPr>
              <a:t>که در حافظه  كوتاه مدت صورت می </a:t>
            </a:r>
            <a:r>
              <a:rPr lang="fa-IR" sz="2800" b="1" dirty="0" smtClean="0">
                <a:cs typeface="B Zar" pitchFamily="2" charset="-78"/>
              </a:rPr>
              <a:t>گیرد؛ در </a:t>
            </a:r>
            <a:r>
              <a:rPr lang="fa-IR" sz="2800" b="1" dirty="0">
                <a:cs typeface="B Zar" pitchFamily="2" charset="-78"/>
              </a:rPr>
              <a:t>حافظه دراز مدت نگه داری می شود.</a:t>
            </a:r>
          </a:p>
          <a:p>
            <a:pPr algn="just">
              <a:lnSpc>
                <a:spcPct val="90000"/>
              </a:lnSpc>
            </a:pPr>
            <a:r>
              <a:rPr lang="fa-IR" sz="2800" b="1" dirty="0" smtClean="0">
                <a:cs typeface="B Zar" pitchFamily="2" charset="-78"/>
              </a:rPr>
              <a:t>مهارت های </a:t>
            </a:r>
            <a:r>
              <a:rPr lang="fa-IR" sz="2800" b="1" dirty="0">
                <a:cs typeface="B Zar" pitchFamily="2" charset="-78"/>
              </a:rPr>
              <a:t>حرکتی به ویژه </a:t>
            </a:r>
            <a:r>
              <a:rPr lang="fa-IR" sz="2800" b="1" dirty="0" smtClean="0">
                <a:cs typeface="B Zar" pitchFamily="2" charset="-78"/>
              </a:rPr>
              <a:t>مهارت های </a:t>
            </a:r>
            <a:r>
              <a:rPr lang="fa-IR" sz="2800" b="1" dirty="0">
                <a:cs typeface="B Zar" pitchFamily="2" charset="-78"/>
              </a:rPr>
              <a:t>مداوم مانند دوچرخه سواری یا شنا کردن پس از </a:t>
            </a:r>
            <a:r>
              <a:rPr lang="fa-IR" sz="2800" b="1" dirty="0" smtClean="0">
                <a:cs typeface="B Zar" pitchFamily="2" charset="-78"/>
              </a:rPr>
              <a:t>سال ها </a:t>
            </a:r>
            <a:r>
              <a:rPr lang="fa-IR" sz="2800" b="1" dirty="0">
                <a:cs typeface="B Zar" pitchFamily="2" charset="-78"/>
              </a:rPr>
              <a:t>بی تمرینی </a:t>
            </a:r>
            <a:r>
              <a:rPr lang="fa-IR" sz="2800" b="1" dirty="0" smtClean="0">
                <a:cs typeface="B Zar" pitchFamily="2" charset="-78"/>
              </a:rPr>
              <a:t>به </a:t>
            </a:r>
            <a:r>
              <a:rPr lang="fa-IR" sz="2800" b="1" dirty="0">
                <a:cs typeface="B Zar" pitchFamily="2" charset="-78"/>
              </a:rPr>
              <a:t>طور کامل فراخوانی می شود.</a:t>
            </a:r>
          </a:p>
          <a:p>
            <a:pPr algn="just">
              <a:lnSpc>
                <a:spcPct val="90000"/>
              </a:lnSpc>
            </a:pPr>
            <a:r>
              <a:rPr lang="fa-IR" sz="2800" b="1" dirty="0" smtClean="0">
                <a:cs typeface="B Zar" pitchFamily="2" charset="-78"/>
              </a:rPr>
              <a:t>مهارت های </a:t>
            </a:r>
            <a:r>
              <a:rPr lang="fa-IR" sz="2800" b="1" dirty="0">
                <a:cs typeface="B Zar" pitchFamily="2" charset="-78"/>
              </a:rPr>
              <a:t>کلامی و ذهنی ( لغات زبان خارجی </a:t>
            </a:r>
            <a:r>
              <a:rPr lang="fa-IR" sz="2800" b="1" dirty="0" smtClean="0">
                <a:cs typeface="B Zar" pitchFamily="2" charset="-78"/>
              </a:rPr>
              <a:t>) و مهارت های </a:t>
            </a:r>
            <a:r>
              <a:rPr lang="fa-IR" sz="2800" b="1" dirty="0">
                <a:cs typeface="B Zar" pitchFamily="2" charset="-78"/>
              </a:rPr>
              <a:t>حرکتی مجرد </a:t>
            </a:r>
            <a:r>
              <a:rPr lang="fa-IR" sz="2800" b="1" dirty="0" smtClean="0">
                <a:cs typeface="B Zar" pitchFamily="2" charset="-78"/>
              </a:rPr>
              <a:t>آسان تر </a:t>
            </a:r>
            <a:r>
              <a:rPr lang="fa-IR" sz="2800" b="1" dirty="0">
                <a:cs typeface="B Zar" pitchFamily="2" charset="-78"/>
              </a:rPr>
              <a:t>فراموش می شوند.</a:t>
            </a:r>
            <a:endParaRPr lang="en-US" sz="2800" b="1" dirty="0">
              <a:cs typeface="B Zar" pitchFamily="2" charset="-78"/>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fa-IR" dirty="0"/>
              <a:t>سیستمهای سه گانه حافظه</a:t>
            </a:r>
            <a:endParaRPr lang="en-US" dirty="0"/>
          </a:p>
        </p:txBody>
      </p:sp>
      <p:sp>
        <p:nvSpPr>
          <p:cNvPr id="39939" name="Rectangle 3"/>
          <p:cNvSpPr>
            <a:spLocks noGrp="1" noChangeArrowheads="1"/>
          </p:cNvSpPr>
          <p:nvPr>
            <p:ph idx="1"/>
          </p:nvPr>
        </p:nvSpPr>
        <p:spPr/>
        <p:txBody>
          <a:bodyPr/>
          <a:lstStyle/>
          <a:p>
            <a:endParaRPr lang="en-US"/>
          </a:p>
        </p:txBody>
      </p:sp>
      <p:pic>
        <p:nvPicPr>
          <p:cNvPr id="39940" name="Picture 4" descr="Untitled-6"/>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Lst>
          </a:blip>
          <a:srcRect l="2661" t="3332" r="3572"/>
          <a:stretch/>
        </p:blipFill>
        <p:spPr bwMode="auto">
          <a:xfrm>
            <a:off x="914400" y="2438400"/>
            <a:ext cx="8001000" cy="4191000"/>
          </a:xfrm>
          <a:prstGeom prst="rect">
            <a:avLst/>
          </a:prstGeom>
          <a:noFill/>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3886200" y="762000"/>
            <a:ext cx="4800600" cy="1143000"/>
          </a:xfrm>
        </p:spPr>
        <p:txBody>
          <a:bodyPr/>
          <a:lstStyle/>
          <a:p>
            <a:r>
              <a:rPr lang="fa-IR" dirty="0">
                <a:solidFill>
                  <a:srgbClr val="00B050"/>
                </a:solidFill>
                <a:cs typeface="B Titr" pitchFamily="2" charset="-78"/>
              </a:rPr>
              <a:t>مراحل یادگیری   </a:t>
            </a:r>
            <a:endParaRPr lang="en-US" dirty="0">
              <a:solidFill>
                <a:srgbClr val="00B050"/>
              </a:solidFill>
              <a:cs typeface="B Titr" pitchFamily="2" charset="-78"/>
            </a:endParaRPr>
          </a:p>
        </p:txBody>
      </p:sp>
      <p:sp>
        <p:nvSpPr>
          <p:cNvPr id="3075" name="Rectangle 3"/>
          <p:cNvSpPr>
            <a:spLocks noGrp="1" noChangeArrowheads="1"/>
          </p:cNvSpPr>
          <p:nvPr>
            <p:ph idx="1"/>
          </p:nvPr>
        </p:nvSpPr>
        <p:spPr>
          <a:xfrm>
            <a:off x="838200" y="2590800"/>
            <a:ext cx="7693025" cy="3495675"/>
          </a:xfrm>
        </p:spPr>
        <p:txBody>
          <a:bodyPr/>
          <a:lstStyle/>
          <a:p>
            <a:r>
              <a:rPr lang="fa-IR" b="1" dirty="0">
                <a:cs typeface="B Zar" pitchFamily="2" charset="-78"/>
              </a:rPr>
              <a:t>فیتز و پوسنر در سال 1967مدلی را برای یادگیری معرفی </a:t>
            </a:r>
            <a:r>
              <a:rPr lang="fa-IR" b="1" dirty="0" smtClean="0">
                <a:cs typeface="B Zar" pitchFamily="2" charset="-78"/>
              </a:rPr>
              <a:t>می کنند </a:t>
            </a:r>
            <a:r>
              <a:rPr lang="fa-IR" b="1" dirty="0">
                <a:cs typeface="B Zar" pitchFamily="2" charset="-78"/>
              </a:rPr>
              <a:t>که دارای سه مرحله است.</a:t>
            </a:r>
          </a:p>
          <a:p>
            <a:r>
              <a:rPr lang="fa-IR" b="1" dirty="0">
                <a:solidFill>
                  <a:srgbClr val="C00000"/>
                </a:solidFill>
                <a:cs typeface="B Zar" pitchFamily="2" charset="-78"/>
              </a:rPr>
              <a:t>مرحله کلامی – شناختی </a:t>
            </a:r>
          </a:p>
          <a:p>
            <a:r>
              <a:rPr lang="fa-IR" b="1" dirty="0">
                <a:solidFill>
                  <a:srgbClr val="C00000"/>
                </a:solidFill>
                <a:cs typeface="B Zar" pitchFamily="2" charset="-78"/>
              </a:rPr>
              <a:t>مرحله حرکتی</a:t>
            </a:r>
          </a:p>
          <a:p>
            <a:r>
              <a:rPr lang="fa-IR" b="1" dirty="0">
                <a:solidFill>
                  <a:srgbClr val="C00000"/>
                </a:solidFill>
                <a:cs typeface="B Zar" pitchFamily="2" charset="-78"/>
              </a:rPr>
              <a:t>مرحله خودکاری</a:t>
            </a:r>
            <a:endParaRPr lang="en-US" b="1" dirty="0">
              <a:solidFill>
                <a:srgbClr val="C00000"/>
              </a:solidFill>
              <a:cs typeface="B Zar" pitchFamily="2" charset="-78"/>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3200400" y="762000"/>
            <a:ext cx="5486400" cy="1143000"/>
          </a:xfrm>
        </p:spPr>
        <p:txBody>
          <a:bodyPr/>
          <a:lstStyle/>
          <a:p>
            <a:r>
              <a:rPr lang="fa-IR" b="0" dirty="0">
                <a:solidFill>
                  <a:srgbClr val="C00000"/>
                </a:solidFill>
                <a:cs typeface="B Titr" pitchFamily="2" charset="-78"/>
              </a:rPr>
              <a:t>مرحله کلامی – شناختی</a:t>
            </a:r>
            <a:endParaRPr lang="en-US" b="0" dirty="0">
              <a:solidFill>
                <a:srgbClr val="C00000"/>
              </a:solidFill>
              <a:cs typeface="B Titr" pitchFamily="2" charset="-78"/>
            </a:endParaRPr>
          </a:p>
        </p:txBody>
      </p:sp>
      <p:sp>
        <p:nvSpPr>
          <p:cNvPr id="6147" name="Rectangle 3"/>
          <p:cNvSpPr>
            <a:spLocks noGrp="1" noChangeArrowheads="1"/>
          </p:cNvSpPr>
          <p:nvPr>
            <p:ph idx="1"/>
          </p:nvPr>
        </p:nvSpPr>
        <p:spPr>
          <a:xfrm>
            <a:off x="838200" y="2600325"/>
            <a:ext cx="7693025" cy="3724275"/>
          </a:xfrm>
        </p:spPr>
        <p:txBody>
          <a:bodyPr/>
          <a:lstStyle/>
          <a:p>
            <a:r>
              <a:rPr lang="fa-IR" b="1" dirty="0">
                <a:cs typeface="B Zar" pitchFamily="2" charset="-78"/>
              </a:rPr>
              <a:t>تکلیف برای فراگیرنده تازه است .</a:t>
            </a:r>
          </a:p>
          <a:p>
            <a:r>
              <a:rPr lang="fa-IR" b="1" dirty="0">
                <a:cs typeface="B Zar" pitchFamily="2" charset="-78"/>
              </a:rPr>
              <a:t>سوالات زیادی درباره شناسایی هدف </a:t>
            </a:r>
            <a:r>
              <a:rPr lang="fa-IR" b="1" dirty="0" smtClean="0">
                <a:cs typeface="B Zar" pitchFamily="2" charset="-78"/>
              </a:rPr>
              <a:t>؛ </a:t>
            </a:r>
            <a:r>
              <a:rPr lang="fa-IR" b="1" dirty="0">
                <a:cs typeface="B Zar" pitchFamily="2" charset="-78"/>
              </a:rPr>
              <a:t>بایدها و چراها و </a:t>
            </a:r>
            <a:r>
              <a:rPr lang="fa-IR" b="1" dirty="0" smtClean="0">
                <a:cs typeface="B Zar" pitchFamily="2" charset="-78"/>
              </a:rPr>
              <a:t>... </a:t>
            </a:r>
            <a:r>
              <a:rPr lang="fa-IR" b="1" dirty="0">
                <a:cs typeface="B Zar" pitchFamily="2" charset="-78"/>
              </a:rPr>
              <a:t>مطرح است.</a:t>
            </a:r>
          </a:p>
          <a:p>
            <a:r>
              <a:rPr lang="fa-IR" b="1" dirty="0">
                <a:cs typeface="B Zar" pitchFamily="2" charset="-78"/>
              </a:rPr>
              <a:t>تمامی این مرحله به </a:t>
            </a:r>
            <a:r>
              <a:rPr lang="fa-IR" b="1" dirty="0">
                <a:solidFill>
                  <a:srgbClr val="FF6743"/>
                </a:solidFill>
                <a:cs typeface="B Zar" pitchFamily="2" charset="-78"/>
              </a:rPr>
              <a:t>مسائل شناختی </a:t>
            </a:r>
            <a:r>
              <a:rPr lang="fa-IR" b="1" dirty="0">
                <a:cs typeface="B Zar" pitchFamily="2" charset="-78"/>
              </a:rPr>
              <a:t>مربوط </a:t>
            </a:r>
            <a:r>
              <a:rPr lang="fa-IR" b="1" dirty="0" smtClean="0">
                <a:cs typeface="B Zar" pitchFamily="2" charset="-78"/>
              </a:rPr>
              <a:t>می شود </a:t>
            </a:r>
            <a:r>
              <a:rPr lang="fa-IR" b="1" dirty="0">
                <a:cs typeface="B Zar" pitchFamily="2" charset="-78"/>
              </a:rPr>
              <a:t>؛ پس </a:t>
            </a:r>
            <a:r>
              <a:rPr lang="fa-IR" b="1" dirty="0" smtClean="0">
                <a:cs typeface="B Zar" pitchFamily="2" charset="-78"/>
              </a:rPr>
              <a:t>می توان </a:t>
            </a:r>
            <a:r>
              <a:rPr lang="fa-IR" b="1" dirty="0">
                <a:cs typeface="B Zar" pitchFamily="2" charset="-78"/>
              </a:rPr>
              <a:t>از وسایل کمک </a:t>
            </a:r>
            <a:r>
              <a:rPr lang="fa-IR" b="1" dirty="0" smtClean="0">
                <a:cs typeface="B Zar" pitchFamily="2" charset="-78"/>
              </a:rPr>
              <a:t>آموزشی و سایر اطلاعات کلامی  </a:t>
            </a:r>
            <a:r>
              <a:rPr lang="fa-IR" b="1" dirty="0">
                <a:cs typeface="B Zar" pitchFamily="2" charset="-78"/>
              </a:rPr>
              <a:t>بهره گرفت.</a:t>
            </a:r>
          </a:p>
          <a:p>
            <a:r>
              <a:rPr lang="fa-IR" b="1" dirty="0" smtClean="0">
                <a:cs typeface="B Zar" pitchFamily="2" charset="-78"/>
              </a:rPr>
              <a:t>با خود صحبت کردن: که باید هر چه زودتر حذف گردد.</a:t>
            </a:r>
            <a:endParaRPr lang="en-US" b="1" dirty="0">
              <a:cs typeface="B Zar" pitchFamily="2" charset="-78"/>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924800" cy="1143000"/>
          </a:xfrm>
        </p:spPr>
        <p:txBody>
          <a:bodyPr/>
          <a:lstStyle/>
          <a:p>
            <a:r>
              <a:rPr lang="fa-IR" sz="3200" dirty="0" smtClean="0">
                <a:solidFill>
                  <a:srgbClr val="00B050"/>
                </a:solidFill>
                <a:cs typeface="B Titr" pitchFamily="2" charset="-78"/>
              </a:rPr>
              <a:t>1- طبقه بندی مهارت ها بر حسب سازماندهی تکلیف</a:t>
            </a:r>
          </a:p>
        </p:txBody>
      </p:sp>
      <p:sp>
        <p:nvSpPr>
          <p:cNvPr id="3" name="Content Placeholder 2"/>
          <p:cNvSpPr>
            <a:spLocks noGrp="1"/>
          </p:cNvSpPr>
          <p:nvPr>
            <p:ph idx="1"/>
          </p:nvPr>
        </p:nvSpPr>
        <p:spPr>
          <a:xfrm>
            <a:off x="838200" y="2752725"/>
            <a:ext cx="7693025" cy="3724275"/>
          </a:xfrm>
        </p:spPr>
        <p:txBody>
          <a:bodyPr/>
          <a:lstStyle/>
          <a:p>
            <a:r>
              <a:rPr lang="fa-IR" sz="3200" b="1" dirty="0" smtClean="0">
                <a:cs typeface="B Mitra" pitchFamily="2" charset="-78"/>
              </a:rPr>
              <a:t>این طبقه بندی خود شامل سه نوع مهارت است:</a:t>
            </a:r>
          </a:p>
          <a:p>
            <a:r>
              <a:rPr lang="fa-IR" sz="3200" b="1" dirty="0" smtClean="0">
                <a:cs typeface="B Mitra" pitchFamily="2" charset="-78"/>
              </a:rPr>
              <a:t>مهارت های مجرد</a:t>
            </a:r>
          </a:p>
          <a:p>
            <a:r>
              <a:rPr lang="fa-IR" sz="3200" b="1" dirty="0" smtClean="0">
                <a:cs typeface="B Mitra" pitchFamily="2" charset="-78"/>
              </a:rPr>
              <a:t>مهارت های</a:t>
            </a:r>
            <a:r>
              <a:rPr lang="en-US" sz="3200" b="1" dirty="0" smtClean="0">
                <a:cs typeface="B Mitra" pitchFamily="2" charset="-78"/>
              </a:rPr>
              <a:t> </a:t>
            </a:r>
            <a:r>
              <a:rPr lang="fa-IR" sz="3200" b="1" dirty="0">
                <a:cs typeface="B Mitra" pitchFamily="2" charset="-78"/>
              </a:rPr>
              <a:t>مداوم</a:t>
            </a:r>
            <a:endParaRPr lang="en-US" sz="3200" b="1" dirty="0">
              <a:cs typeface="B Mitra" pitchFamily="2" charset="-78"/>
            </a:endParaRPr>
          </a:p>
          <a:p>
            <a:r>
              <a:rPr lang="fa-IR" sz="3200" b="1" dirty="0" smtClean="0">
                <a:cs typeface="B Mitra" pitchFamily="2" charset="-78"/>
              </a:rPr>
              <a:t> مهارت های </a:t>
            </a:r>
            <a:r>
              <a:rPr lang="fa-IR" sz="3200" b="1" dirty="0">
                <a:cs typeface="B Mitra" pitchFamily="2" charset="-78"/>
              </a:rPr>
              <a:t>زنجیره </a:t>
            </a:r>
            <a:r>
              <a:rPr lang="fa-IR" sz="3200" b="1" dirty="0" smtClean="0">
                <a:cs typeface="B Mitra" pitchFamily="2" charset="-78"/>
              </a:rPr>
              <a:t>ای</a:t>
            </a:r>
            <a:endParaRPr lang="fa-IR" sz="3200" b="1" dirty="0">
              <a:cs typeface="B Mitra" pitchFamily="2" charset="-78"/>
            </a:endParaRP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3276600" y="762000"/>
            <a:ext cx="5410200" cy="1143000"/>
          </a:xfrm>
        </p:spPr>
        <p:txBody>
          <a:bodyPr/>
          <a:lstStyle/>
          <a:p>
            <a:r>
              <a:rPr lang="fa-IR" b="0" dirty="0">
                <a:solidFill>
                  <a:srgbClr val="00B050"/>
                </a:solidFill>
                <a:cs typeface="B Titr" pitchFamily="2" charset="-78"/>
              </a:rPr>
              <a:t>مرحله حرکتی</a:t>
            </a:r>
            <a:endParaRPr lang="en-US" b="0" dirty="0">
              <a:solidFill>
                <a:srgbClr val="00B050"/>
              </a:solidFill>
              <a:cs typeface="B Titr" pitchFamily="2" charset="-78"/>
            </a:endParaRPr>
          </a:p>
        </p:txBody>
      </p:sp>
      <p:sp>
        <p:nvSpPr>
          <p:cNvPr id="4099" name="Rectangle 3"/>
          <p:cNvSpPr>
            <a:spLocks noGrp="1" noChangeArrowheads="1"/>
          </p:cNvSpPr>
          <p:nvPr>
            <p:ph idx="1"/>
          </p:nvPr>
        </p:nvSpPr>
        <p:spPr>
          <a:xfrm>
            <a:off x="917575" y="2524125"/>
            <a:ext cx="7693025" cy="3724275"/>
          </a:xfrm>
        </p:spPr>
        <p:txBody>
          <a:bodyPr/>
          <a:lstStyle/>
          <a:p>
            <a:pPr algn="just"/>
            <a:r>
              <a:rPr lang="fa-IR" b="1" dirty="0">
                <a:cs typeface="B Zar" pitchFamily="2" charset="-78"/>
              </a:rPr>
              <a:t>اغلب مشکلات شناختی حل شده اند.</a:t>
            </a:r>
          </a:p>
          <a:p>
            <a:pPr algn="just"/>
            <a:r>
              <a:rPr lang="fa-IR" b="1" dirty="0">
                <a:solidFill>
                  <a:srgbClr val="002060"/>
                </a:solidFill>
                <a:cs typeface="B Zar" pitchFamily="2" charset="-78"/>
              </a:rPr>
              <a:t>تمرکز</a:t>
            </a:r>
            <a:r>
              <a:rPr lang="fa-IR" b="1" dirty="0">
                <a:solidFill>
                  <a:srgbClr val="FF6743"/>
                </a:solidFill>
                <a:cs typeface="B Zar" pitchFamily="2" charset="-78"/>
              </a:rPr>
              <a:t> بر سازماندهی الگوهای حرکتی که برای ایجاد حرکت موثرند؛ </a:t>
            </a:r>
            <a:r>
              <a:rPr lang="fa-IR" b="1" dirty="0">
                <a:solidFill>
                  <a:srgbClr val="002060"/>
                </a:solidFill>
                <a:cs typeface="B Zar" pitchFamily="2" charset="-78"/>
              </a:rPr>
              <a:t>معطوف </a:t>
            </a:r>
            <a:r>
              <a:rPr lang="fa-IR" b="1" dirty="0" smtClean="0">
                <a:solidFill>
                  <a:srgbClr val="002060"/>
                </a:solidFill>
                <a:cs typeface="B Zar" pitchFamily="2" charset="-78"/>
              </a:rPr>
              <a:t>می شود</a:t>
            </a:r>
            <a:r>
              <a:rPr lang="fa-IR" b="1" dirty="0">
                <a:solidFill>
                  <a:srgbClr val="002060"/>
                </a:solidFill>
                <a:cs typeface="B Zar" pitchFamily="2" charset="-78"/>
              </a:rPr>
              <a:t>.</a:t>
            </a:r>
          </a:p>
          <a:p>
            <a:pPr algn="just"/>
            <a:r>
              <a:rPr lang="fa-IR" b="1" dirty="0">
                <a:cs typeface="B Zar" pitchFamily="2" charset="-78"/>
              </a:rPr>
              <a:t>ثبات و کنترل – اعتماد به نفس- پیشرفت </a:t>
            </a:r>
            <a:r>
              <a:rPr lang="fa-IR" b="1" dirty="0" smtClean="0">
                <a:cs typeface="B Zar" pitchFamily="2" charset="-78"/>
              </a:rPr>
              <a:t>سریع تر- بهبود </a:t>
            </a:r>
            <a:r>
              <a:rPr lang="fa-IR" b="1" dirty="0">
                <a:cs typeface="B Zar" pitchFamily="2" charset="-78"/>
              </a:rPr>
              <a:t>سریع در </a:t>
            </a:r>
            <a:r>
              <a:rPr lang="fa-IR" b="1" dirty="0" smtClean="0">
                <a:cs typeface="B Zar" pitchFamily="2" charset="-78"/>
              </a:rPr>
              <a:t>اجرا - نظارت </a:t>
            </a:r>
            <a:r>
              <a:rPr lang="fa-IR" b="1" dirty="0">
                <a:cs typeface="B Zar" pitchFamily="2" charset="-78"/>
              </a:rPr>
              <a:t>بر </a:t>
            </a:r>
            <a:r>
              <a:rPr lang="fa-IR" b="1" dirty="0" smtClean="0">
                <a:cs typeface="B Zar" pitchFamily="2" charset="-78"/>
              </a:rPr>
              <a:t>بازخورد - </a:t>
            </a:r>
            <a:r>
              <a:rPr lang="fa-IR" b="1" dirty="0">
                <a:cs typeface="B Zar" pitchFamily="2" charset="-78"/>
              </a:rPr>
              <a:t>شناسایی </a:t>
            </a:r>
            <a:r>
              <a:rPr lang="fa-IR" b="1" dirty="0" smtClean="0">
                <a:cs typeface="B Zar" pitchFamily="2" charset="-78"/>
              </a:rPr>
              <a:t>خطا - افزایش </a:t>
            </a:r>
            <a:r>
              <a:rPr lang="fa-IR" b="1" dirty="0">
                <a:cs typeface="B Zar" pitchFamily="2" charset="-78"/>
              </a:rPr>
              <a:t>سریع در یکنواختی حرکت از </a:t>
            </a:r>
            <a:r>
              <a:rPr lang="fa-IR" b="1" dirty="0" smtClean="0">
                <a:cs typeface="B Zar" pitchFamily="2" charset="-78"/>
              </a:rPr>
              <a:t>ویژگی های </a:t>
            </a:r>
            <a:r>
              <a:rPr lang="fa-IR" b="1" dirty="0">
                <a:cs typeface="B Zar" pitchFamily="2" charset="-78"/>
              </a:rPr>
              <a:t>این مرحله است.</a:t>
            </a:r>
          </a:p>
          <a:p>
            <a:pPr algn="just"/>
            <a:r>
              <a:rPr lang="fa-IR" b="1" dirty="0">
                <a:cs typeface="B Zar" pitchFamily="2" charset="-78"/>
              </a:rPr>
              <a:t>این مرحله بیشتر از مرحله شناختی طول می کشد.</a:t>
            </a:r>
            <a:endParaRPr lang="en-US" b="1" dirty="0">
              <a:cs typeface="B Zar" pitchFamily="2" charset="-78"/>
            </a:endParaRP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3429000" y="762000"/>
            <a:ext cx="5257800" cy="1143000"/>
          </a:xfrm>
        </p:spPr>
        <p:txBody>
          <a:bodyPr/>
          <a:lstStyle/>
          <a:p>
            <a:pPr algn="ctr"/>
            <a:r>
              <a:rPr lang="fa-IR" b="0" dirty="0">
                <a:solidFill>
                  <a:srgbClr val="00B050"/>
                </a:solidFill>
                <a:cs typeface="B Titr" pitchFamily="2" charset="-78"/>
              </a:rPr>
              <a:t>مرحله خودکاری</a:t>
            </a:r>
            <a:endParaRPr lang="en-US" b="0" dirty="0">
              <a:solidFill>
                <a:srgbClr val="00B050"/>
              </a:solidFill>
              <a:cs typeface="B Titr" pitchFamily="2" charset="-78"/>
            </a:endParaRPr>
          </a:p>
        </p:txBody>
      </p:sp>
      <p:sp>
        <p:nvSpPr>
          <p:cNvPr id="5123" name="Rectangle 3"/>
          <p:cNvSpPr>
            <a:spLocks noGrp="1" noChangeArrowheads="1"/>
          </p:cNvSpPr>
          <p:nvPr>
            <p:ph idx="1"/>
          </p:nvPr>
        </p:nvSpPr>
        <p:spPr>
          <a:xfrm>
            <a:off x="838200" y="2524125"/>
            <a:ext cx="7693025" cy="3724275"/>
          </a:xfrm>
        </p:spPr>
        <p:txBody>
          <a:bodyPr/>
          <a:lstStyle/>
          <a:p>
            <a:pPr algn="just"/>
            <a:r>
              <a:rPr lang="fa-IR" b="1" dirty="0">
                <a:cs typeface="B Zar" pitchFamily="2" charset="-78"/>
              </a:rPr>
              <a:t>نیازی به توجه ندارد.</a:t>
            </a:r>
          </a:p>
          <a:p>
            <a:pPr algn="just"/>
            <a:r>
              <a:rPr lang="fa-IR" b="1" dirty="0">
                <a:cs typeface="B Zar" pitchFamily="2" charset="-78"/>
              </a:rPr>
              <a:t>اعمال غیر ارادی است.</a:t>
            </a:r>
          </a:p>
          <a:p>
            <a:pPr algn="just"/>
            <a:r>
              <a:rPr lang="fa-IR" b="1" dirty="0">
                <a:cs typeface="B Zar" pitchFamily="2" charset="-78"/>
              </a:rPr>
              <a:t>اعتماد به نفس بیشتر است .</a:t>
            </a:r>
          </a:p>
          <a:p>
            <a:pPr algn="just"/>
            <a:r>
              <a:rPr lang="fa-IR" b="1" dirty="0">
                <a:cs typeface="B Zar" pitchFamily="2" charset="-78"/>
              </a:rPr>
              <a:t>قابلیت شناسایی خطاها بیشتر تکامل می یابد.</a:t>
            </a:r>
          </a:p>
          <a:p>
            <a:pPr algn="just"/>
            <a:r>
              <a:rPr lang="fa-IR" b="1" dirty="0">
                <a:cs typeface="B Zar" pitchFamily="2" charset="-78"/>
              </a:rPr>
              <a:t>توانایی در اصلاح حرکات.</a:t>
            </a:r>
          </a:p>
          <a:p>
            <a:pPr algn="just"/>
            <a:r>
              <a:rPr lang="fa-IR" b="1" dirty="0">
                <a:cs typeface="B Zar" pitchFamily="2" charset="-78"/>
              </a:rPr>
              <a:t>پیشرفت در اجرا به آهستگی ادامه می یابد.</a:t>
            </a:r>
            <a:endParaRPr lang="en-US" b="1" dirty="0">
              <a:cs typeface="B Zar" pitchFamily="2" charset="-78"/>
            </a:endParaRPr>
          </a:p>
        </p:txBody>
      </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3429000" y="1066800"/>
            <a:ext cx="5257800" cy="762000"/>
          </a:xfrm>
          <a:prstGeom prst="roundRect">
            <a:avLst>
              <a:gd name="adj" fmla="val 21667"/>
            </a:avLst>
          </a:prstGeom>
        </p:spPr>
        <p:txBody>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fa-IR" sz="3600" b="0" kern="0" dirty="0" smtClean="0">
                <a:solidFill>
                  <a:srgbClr val="00B050"/>
                </a:solidFill>
                <a:latin typeface="+mj-lt"/>
                <a:ea typeface="+mj-ea"/>
                <a:cs typeface="B Titr" pitchFamily="2" charset="-78"/>
              </a:rPr>
              <a:t>روش های ارائه مهارت</a:t>
            </a:r>
            <a:endParaRPr kumimoji="0" lang="en-US" sz="3600" b="0" i="0" u="none" strike="noStrike" kern="0" cap="none" spc="0" normalizeH="0" baseline="0" noProof="0" dirty="0">
              <a:ln>
                <a:noFill/>
              </a:ln>
              <a:solidFill>
                <a:srgbClr val="00B050"/>
              </a:solidFill>
              <a:effectLst/>
              <a:uLnTx/>
              <a:uFillTx/>
              <a:latin typeface="+mj-lt"/>
              <a:ea typeface="+mj-ea"/>
              <a:cs typeface="B Titr" pitchFamily="2" charset="-78"/>
            </a:endParaRPr>
          </a:p>
        </p:txBody>
      </p:sp>
      <p:sp>
        <p:nvSpPr>
          <p:cNvPr id="5" name="Rectangle 3"/>
          <p:cNvSpPr txBox="1">
            <a:spLocks noChangeArrowheads="1"/>
          </p:cNvSpPr>
          <p:nvPr/>
        </p:nvSpPr>
        <p:spPr>
          <a:xfrm>
            <a:off x="838200" y="2362200"/>
            <a:ext cx="7693025" cy="3724275"/>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800" b="1" i="0" u="none" strike="noStrike" kern="0" cap="none" spc="0" normalizeH="0" baseline="0" noProof="0" dirty="0" smtClean="0">
                <a:ln>
                  <a:noFill/>
                </a:ln>
                <a:solidFill>
                  <a:schemeClr val="tx1"/>
                </a:solidFill>
                <a:effectLst/>
                <a:uLnTx/>
                <a:uFillTx/>
                <a:latin typeface="+mn-lt"/>
                <a:ea typeface="+mn-ea"/>
                <a:cs typeface="B Zar" pitchFamily="2" charset="-78"/>
              </a:rPr>
              <a:t>روش های</a:t>
            </a:r>
            <a:r>
              <a:rPr kumimoji="0" lang="fa-IR" sz="2800" b="1" i="0" u="none" strike="noStrike" kern="0" cap="none" spc="0" normalizeH="0" noProof="0" dirty="0" smtClean="0">
                <a:ln>
                  <a:noFill/>
                </a:ln>
                <a:solidFill>
                  <a:schemeClr val="tx1"/>
                </a:solidFill>
                <a:effectLst/>
                <a:uLnTx/>
                <a:uFillTx/>
                <a:latin typeface="+mn-lt"/>
                <a:ea typeface="+mn-ea"/>
                <a:cs typeface="B Zar" pitchFamily="2" charset="-78"/>
              </a:rPr>
              <a:t> ارائه مهارت را به سه دسته می توان طبقه بندی کرد:</a:t>
            </a:r>
            <a:endParaRPr kumimoji="0" lang="fa-IR" sz="3200" b="1" i="0" u="none" strike="noStrike" kern="0" cap="none" spc="0" normalizeH="0" noProof="0" dirty="0" smtClean="0">
              <a:ln>
                <a:noFill/>
              </a:ln>
              <a:solidFill>
                <a:srgbClr val="FF0000"/>
              </a:solidFill>
              <a:effectLst/>
              <a:uLnTx/>
              <a:uFillTx/>
              <a:latin typeface="+mn-lt"/>
              <a:ea typeface="+mn-ea"/>
              <a:cs typeface="B Zar" pitchFamily="2" charset="-78"/>
            </a:endParaRP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3200" kern="0" baseline="0" dirty="0" smtClean="0">
                <a:solidFill>
                  <a:srgbClr val="FF0000"/>
                </a:solidFill>
                <a:latin typeface="+mn-lt"/>
                <a:cs typeface="B Zar" pitchFamily="2" charset="-78"/>
              </a:rPr>
              <a:t>دستورالعمل</a:t>
            </a:r>
            <a:r>
              <a:rPr lang="fa-IR" sz="3200" kern="0" dirty="0" smtClean="0">
                <a:solidFill>
                  <a:srgbClr val="FF0000"/>
                </a:solidFill>
                <a:latin typeface="+mn-lt"/>
                <a:cs typeface="B Zar" pitchFamily="2" charset="-78"/>
              </a:rPr>
              <a:t> های آموزشی</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3200" b="1" i="0" u="none" strike="noStrike" kern="0" cap="none" spc="0" normalizeH="0" baseline="0" noProof="0" dirty="0" smtClean="0">
                <a:ln>
                  <a:noFill/>
                </a:ln>
                <a:solidFill>
                  <a:srgbClr val="FF0000"/>
                </a:solidFill>
                <a:effectLst/>
                <a:uLnTx/>
                <a:uFillTx/>
                <a:latin typeface="+mn-lt"/>
                <a:ea typeface="+mn-ea"/>
                <a:cs typeface="B Zar" pitchFamily="2" charset="-78"/>
              </a:rPr>
              <a:t>نمایش</a:t>
            </a:r>
            <a:r>
              <a:rPr kumimoji="0" lang="fa-IR" sz="3200" b="1" i="0" u="none" strike="noStrike" kern="0" cap="none" spc="0" normalizeH="0" noProof="0" dirty="0" smtClean="0">
                <a:ln>
                  <a:noFill/>
                </a:ln>
                <a:solidFill>
                  <a:srgbClr val="FF0000"/>
                </a:solidFill>
                <a:effectLst/>
                <a:uLnTx/>
                <a:uFillTx/>
                <a:latin typeface="+mn-lt"/>
                <a:ea typeface="+mn-ea"/>
                <a:cs typeface="B Zar" pitchFamily="2" charset="-78"/>
              </a:rPr>
              <a:t> بدنی</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3200" kern="0" baseline="0" dirty="0" smtClean="0">
                <a:solidFill>
                  <a:srgbClr val="FF0000"/>
                </a:solidFill>
                <a:latin typeface="+mn-lt"/>
                <a:cs typeface="B Zar" pitchFamily="2" charset="-78"/>
              </a:rPr>
              <a:t>شیوه</a:t>
            </a:r>
            <a:r>
              <a:rPr lang="fa-IR" sz="3200" kern="0" dirty="0" smtClean="0">
                <a:solidFill>
                  <a:srgbClr val="FF0000"/>
                </a:solidFill>
                <a:latin typeface="+mn-lt"/>
                <a:cs typeface="B Zar" pitchFamily="2" charset="-78"/>
              </a:rPr>
              <a:t> های راهنمایی</a:t>
            </a:r>
            <a:endParaRPr kumimoji="0" lang="en-US" sz="3200" b="1" i="0" u="none" strike="noStrike" kern="0" cap="none" spc="0" normalizeH="0" baseline="0" noProof="0" dirty="0">
              <a:ln>
                <a:noFill/>
              </a:ln>
              <a:solidFill>
                <a:srgbClr val="FF0000"/>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3429000" y="1066800"/>
            <a:ext cx="5257800" cy="762000"/>
          </a:xfrm>
          <a:prstGeom prst="roundRect">
            <a:avLst>
              <a:gd name="adj" fmla="val 21667"/>
            </a:avLst>
          </a:prstGeom>
        </p:spPr>
        <p:txBody>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fa-IR" sz="3600" b="0" kern="0" dirty="0" smtClean="0">
                <a:solidFill>
                  <a:srgbClr val="00B050"/>
                </a:solidFill>
                <a:latin typeface="+mj-lt"/>
                <a:ea typeface="+mj-ea"/>
                <a:cs typeface="B Titr" pitchFamily="2" charset="-78"/>
              </a:rPr>
              <a:t>دستورالعمل های آموزشی</a:t>
            </a:r>
            <a:endParaRPr kumimoji="0" lang="en-US" sz="3600" b="0" i="0" u="none" strike="noStrike" kern="0" cap="none" spc="0" normalizeH="0" baseline="0" noProof="0" dirty="0">
              <a:ln>
                <a:noFill/>
              </a:ln>
              <a:solidFill>
                <a:srgbClr val="00B050"/>
              </a:solidFill>
              <a:effectLst/>
              <a:uLnTx/>
              <a:uFillTx/>
              <a:latin typeface="+mj-lt"/>
              <a:ea typeface="+mj-ea"/>
              <a:cs typeface="B Titr" pitchFamily="2" charset="-78"/>
            </a:endParaRPr>
          </a:p>
        </p:txBody>
      </p:sp>
      <p:sp>
        <p:nvSpPr>
          <p:cNvPr id="3" name="Rectangle 3"/>
          <p:cNvSpPr txBox="1">
            <a:spLocks noChangeArrowheads="1"/>
          </p:cNvSpPr>
          <p:nvPr/>
        </p:nvSpPr>
        <p:spPr>
          <a:xfrm>
            <a:off x="838200" y="2362200"/>
            <a:ext cx="7693025" cy="3724275"/>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معمولا به طور شفاهی یا  نوشتاری ارائه می شود</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B Zar" pitchFamily="2" charset="-78"/>
              </a:rPr>
              <a:t>حاوی اطلاعات کلی در مورد جنبه های اساسی مهارت می باشد.</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C00000"/>
                </a:solidFill>
                <a:latin typeface="+mn-lt"/>
                <a:cs typeface="B Zar" pitchFamily="2" charset="-78"/>
              </a:rPr>
              <a:t>جنبه های اساسی شامل:</a:t>
            </a:r>
          </a:p>
          <a:p>
            <a:pPr marL="342900" lvl="0" indent="-342900" algn="just">
              <a:spcBef>
                <a:spcPct val="20000"/>
              </a:spcBef>
              <a:buClr>
                <a:schemeClr val="tx1"/>
              </a:buClr>
              <a:buSzPct val="75000"/>
              <a:buFont typeface="Wingdings" pitchFamily="2" charset="2"/>
              <a:buChar char="l"/>
            </a:pPr>
            <a:r>
              <a:rPr kumimoji="0" lang="fa-IR" sz="2400" b="1" i="0" u="none" strike="noStrike" kern="0" cap="none" spc="0" normalizeH="0" baseline="0" noProof="0" dirty="0" smtClean="0">
                <a:ln>
                  <a:noFill/>
                </a:ln>
                <a:solidFill>
                  <a:srgbClr val="C00000"/>
                </a:solidFill>
                <a:effectLst/>
                <a:uLnTx/>
                <a:uFillTx/>
                <a:latin typeface="+mn-lt"/>
                <a:ea typeface="+mn-ea"/>
                <a:cs typeface="B Zar" pitchFamily="2" charset="-78"/>
                <a:sym typeface="Wingdings"/>
              </a:rPr>
              <a:t></a:t>
            </a:r>
            <a:r>
              <a:rPr kumimoji="0" lang="fa-IR" sz="2400" b="1" i="0" u="none" strike="noStrike" kern="0" cap="none" spc="0" normalizeH="0" baseline="0" noProof="0" dirty="0" smtClean="0">
                <a:ln>
                  <a:noFill/>
                </a:ln>
                <a:solidFill>
                  <a:srgbClr val="C00000"/>
                </a:solidFill>
                <a:effectLst/>
                <a:uLnTx/>
                <a:uFillTx/>
                <a:latin typeface="+mn-lt"/>
                <a:ea typeface="+mn-ea"/>
                <a:cs typeface="B Zar" pitchFamily="2" charset="-78"/>
              </a:rPr>
              <a:t>چگونگی استفاده از مهارت       </a:t>
            </a:r>
            <a:r>
              <a:rPr lang="fa-IR" sz="2400" kern="0" dirty="0" smtClean="0">
                <a:solidFill>
                  <a:srgbClr val="C00000"/>
                </a:solidFill>
                <a:cs typeface="B Zar" pitchFamily="2" charset="-78"/>
                <a:sym typeface="Wingdings"/>
              </a:rPr>
              <a:t> محل و نحوه حرکت        محل گرفتن آن وسیله  موارد مورد توجه در حرکت    چگونگی انجام تمرین</a:t>
            </a:r>
          </a:p>
          <a:p>
            <a:pPr marL="342900" lvl="0" indent="-342900" algn="just">
              <a:spcBef>
                <a:spcPct val="20000"/>
              </a:spcBef>
              <a:buClr>
                <a:schemeClr val="tx1"/>
              </a:buClr>
              <a:buSzPct val="75000"/>
              <a:buFont typeface="Wingdings" pitchFamily="2" charset="2"/>
              <a:buChar char="l"/>
            </a:pPr>
            <a:r>
              <a:rPr kumimoji="0" lang="fa-IR" sz="2400" b="1" i="0" u="none" strike="noStrike" kern="0" cap="none" spc="0" normalizeH="0" baseline="0" noProof="0" dirty="0" smtClean="0">
                <a:ln>
                  <a:noFill/>
                </a:ln>
                <a:solidFill>
                  <a:srgbClr val="002060"/>
                </a:solidFill>
                <a:effectLst/>
                <a:uLnTx/>
                <a:uFillTx/>
                <a:latin typeface="+mn-lt"/>
                <a:ea typeface="+mn-ea"/>
                <a:cs typeface="B Zar" pitchFamily="2" charset="-78"/>
              </a:rPr>
              <a:t> می توان از برچسب های یکسان در مهارت های مشابه استفاده کرد.</a:t>
            </a:r>
          </a:p>
          <a:p>
            <a:pPr marL="342900" lvl="0" indent="-342900" algn="just">
              <a:spcBef>
                <a:spcPct val="20000"/>
              </a:spcBef>
              <a:buClr>
                <a:schemeClr val="tx1"/>
              </a:buClr>
              <a:buSzPct val="75000"/>
              <a:buFont typeface="Wingdings" pitchFamily="2" charset="2"/>
              <a:buChar char="l"/>
            </a:pPr>
            <a:r>
              <a:rPr lang="fa-IR" sz="2400" kern="0" dirty="0" smtClean="0">
                <a:solidFill>
                  <a:srgbClr val="002060"/>
                </a:solidFill>
                <a:latin typeface="+mn-lt"/>
                <a:cs typeface="B Zar" pitchFamily="2" charset="-78"/>
              </a:rPr>
              <a:t>دستورالعمل ها باید کلیدی و بسیار کوتاه بیان شوند و در هر مرحله بر یک یا دو نکته کلیدی تاکید داشته باشند</a:t>
            </a:r>
          </a:p>
          <a:p>
            <a:pPr marL="342900" lvl="0" indent="-342900" algn="just">
              <a:spcBef>
                <a:spcPct val="20000"/>
              </a:spcBef>
              <a:buClr>
                <a:schemeClr val="tx1"/>
              </a:buClr>
              <a:buSzPct val="75000"/>
              <a:buFont typeface="Wingdings" pitchFamily="2" charset="2"/>
              <a:buChar char="l"/>
            </a:pPr>
            <a:r>
              <a:rPr lang="fa-IR" sz="2400" kern="0" dirty="0" smtClean="0">
                <a:solidFill>
                  <a:srgbClr val="002060"/>
                </a:solidFill>
                <a:latin typeface="+mn-lt"/>
                <a:cs typeface="B Zar" pitchFamily="2" charset="-78"/>
              </a:rPr>
              <a:t>اطلاعات جدید را با داشته های قبلی ارتباط برقرار کنند.</a:t>
            </a:r>
            <a:endParaRPr kumimoji="0" lang="en-US" sz="2400" b="1" i="0" u="none" strike="noStrike" kern="0" cap="none" spc="0" normalizeH="0" baseline="0" noProof="0" dirty="0">
              <a:ln>
                <a:noFill/>
              </a:ln>
              <a:solidFill>
                <a:srgbClr val="002060"/>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ox(i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ox(i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3429000" y="1066800"/>
            <a:ext cx="5257800" cy="762000"/>
          </a:xfrm>
          <a:prstGeom prst="roundRect">
            <a:avLst>
              <a:gd name="adj" fmla="val 21667"/>
            </a:avLst>
          </a:prstGeom>
        </p:spPr>
        <p:txBody>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fa-IR" sz="3600" b="0" kern="0" dirty="0" smtClean="0">
                <a:solidFill>
                  <a:srgbClr val="00B050"/>
                </a:solidFill>
                <a:latin typeface="+mj-lt"/>
                <a:ea typeface="+mj-ea"/>
                <a:cs typeface="B Titr" pitchFamily="2" charset="-78"/>
              </a:rPr>
              <a:t>نمایش مهارت</a:t>
            </a:r>
            <a:endParaRPr kumimoji="0" lang="en-US" sz="3600" b="0" i="0" u="none" strike="noStrike" kern="0" cap="none" spc="0" normalizeH="0" baseline="0" noProof="0" dirty="0">
              <a:ln>
                <a:noFill/>
              </a:ln>
              <a:solidFill>
                <a:srgbClr val="00B050"/>
              </a:solidFill>
              <a:effectLst/>
              <a:uLnTx/>
              <a:uFillTx/>
              <a:latin typeface="+mj-lt"/>
              <a:ea typeface="+mj-ea"/>
              <a:cs typeface="B Titr" pitchFamily="2" charset="-78"/>
            </a:endParaRPr>
          </a:p>
        </p:txBody>
      </p:sp>
      <p:sp>
        <p:nvSpPr>
          <p:cNvPr id="3" name="Rectangle 3"/>
          <p:cNvSpPr txBox="1">
            <a:spLocks noChangeArrowheads="1"/>
          </p:cNvSpPr>
          <p:nvPr/>
        </p:nvSpPr>
        <p:spPr>
          <a:xfrm>
            <a:off x="838200" y="2438400"/>
            <a:ext cx="7693025" cy="4038600"/>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اشکال مختلف اطلاعات دیداری مانند: حرکات مطلوب، تکه های فیلم</a:t>
            </a:r>
          </a:p>
          <a:p>
            <a:pPr marL="342900" lvl="0" indent="-342900" algn="just">
              <a:spcBef>
                <a:spcPct val="20000"/>
              </a:spcBef>
              <a:buClr>
                <a:schemeClr val="tx1"/>
              </a:buClr>
              <a:buSzPct val="75000"/>
              <a:buFont typeface="Wingdings" pitchFamily="2" charset="2"/>
              <a:buChar char="l"/>
            </a:pPr>
            <a:r>
              <a:rPr kumimoji="0" lang="fa-IR" sz="2400" b="1" i="0" u="none" strike="noStrike" kern="0" cap="none" spc="0" normalizeH="0" baseline="0" noProof="0" dirty="0" smtClean="0">
                <a:ln>
                  <a:noFill/>
                </a:ln>
                <a:solidFill>
                  <a:srgbClr val="002060"/>
                </a:solidFill>
                <a:effectLst/>
                <a:uLnTx/>
                <a:uFillTx/>
                <a:latin typeface="+mn-lt"/>
                <a:ea typeface="+mn-ea"/>
                <a:cs typeface="B Zar" pitchFamily="2" charset="-78"/>
              </a:rPr>
              <a:t>این</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 روش </a:t>
            </a:r>
            <a:r>
              <a:rPr lang="fa-IR" sz="2400" kern="0" dirty="0" smtClean="0">
                <a:solidFill>
                  <a:srgbClr val="002060"/>
                </a:solidFill>
                <a:cs typeface="B Zar" pitchFamily="2" charset="-78"/>
              </a:rPr>
              <a:t>آسان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تر و بهتر از توضیح کلامی است.</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baseline="0" dirty="0" smtClean="0">
                <a:solidFill>
                  <a:srgbClr val="002060"/>
                </a:solidFill>
                <a:latin typeface="+mn-lt"/>
                <a:cs typeface="B Zar" pitchFamily="2" charset="-78"/>
              </a:rPr>
              <a:t>حرکات</a:t>
            </a:r>
            <a:r>
              <a:rPr lang="fa-IR" sz="2400" kern="0" dirty="0" smtClean="0">
                <a:solidFill>
                  <a:srgbClr val="002060"/>
                </a:solidFill>
                <a:latin typeface="+mn-lt"/>
                <a:cs typeface="B Zar" pitchFamily="2" charset="-78"/>
              </a:rPr>
              <a:t> باید برخی از مشخصه های ضروری مهارت را ارائه دهند.</a:t>
            </a:r>
          </a:p>
          <a:p>
            <a:pPr marL="342900" lvl="0" indent="-342900" algn="just">
              <a:spcBef>
                <a:spcPct val="20000"/>
              </a:spcBef>
              <a:buClr>
                <a:schemeClr val="tx1"/>
              </a:buClr>
              <a:buSzPct val="75000"/>
              <a:buFont typeface="Wingdings" pitchFamily="2" charset="2"/>
              <a:buChar char="l"/>
            </a:pPr>
            <a:r>
              <a:rPr kumimoji="0" lang="fa-IR" sz="2400" b="1" i="0" u="none" strike="noStrike" kern="0" cap="none" spc="0" normalizeH="0" baseline="0" noProof="0" dirty="0" smtClean="0">
                <a:ln>
                  <a:noFill/>
                </a:ln>
                <a:solidFill>
                  <a:srgbClr val="002060"/>
                </a:solidFill>
                <a:effectLst/>
                <a:uLnTx/>
                <a:uFillTx/>
                <a:latin typeface="+mn-lt"/>
                <a:ea typeface="+mn-ea"/>
                <a:cs typeface="B Zar" pitchFamily="2" charset="-78"/>
              </a:rPr>
              <a:t>اگر</a:t>
            </a:r>
            <a:r>
              <a:rPr lang="fa-IR" sz="2400" kern="0" dirty="0" smtClean="0">
                <a:solidFill>
                  <a:srgbClr val="002060"/>
                </a:solidFill>
                <a:cs typeface="B Zar" pitchFamily="2" charset="-78"/>
              </a:rPr>
              <a:t> این مرحله با دستورالعمل های آموزشی همزمان باشد تاثیر بیشتری می تواند داشته باشد.  می توان از روش های نشانه گذاری استفاده کرد.(نگاه کن دست ها چقدر بازند)</a:t>
            </a:r>
            <a:endParaRPr kumimoji="0" lang="fa-IR" sz="2400" b="1" i="0" u="none" strike="noStrike" kern="0" cap="none" spc="0" normalizeH="0" baseline="0" noProof="0" dirty="0" smtClean="0">
              <a:ln>
                <a:noFill/>
              </a:ln>
              <a:solidFill>
                <a:srgbClr val="002060"/>
              </a:solidFill>
              <a:effectLst/>
              <a:uLnTx/>
              <a:uFillTx/>
              <a:latin typeface="+mn-lt"/>
              <a:ea typeface="+mn-ea"/>
              <a:cs typeface="B Zar" pitchFamily="2" charset="-78"/>
            </a:endParaRPr>
          </a:p>
          <a:p>
            <a:pPr marL="342900" lvl="0" indent="-342900" algn="just">
              <a:spcBef>
                <a:spcPct val="20000"/>
              </a:spcBef>
              <a:buClr>
                <a:schemeClr val="tx1"/>
              </a:buClr>
              <a:buSzPct val="75000"/>
              <a:buFont typeface="Wingdings" pitchFamily="2" charset="2"/>
              <a:buChar char="l"/>
            </a:pPr>
            <a:r>
              <a:rPr lang="fa-IR" sz="2400" kern="0" dirty="0" smtClean="0">
                <a:solidFill>
                  <a:srgbClr val="002060"/>
                </a:solidFill>
                <a:latin typeface="+mn-lt"/>
                <a:cs typeface="B Zar" pitchFamily="2" charset="-78"/>
              </a:rPr>
              <a:t>تحقیقات نشان داده اند که نشان دادن نوار ویدیویی از حرکت یک بازیکن مشهور  بر یادگیری بهتر و سریع تر یک مبتدی، بسیار موثر بوده است.</a:t>
            </a:r>
          </a:p>
          <a:p>
            <a:pPr marL="342900" lvl="0" indent="-342900" algn="just">
              <a:spcBef>
                <a:spcPct val="20000"/>
              </a:spcBef>
              <a:buClr>
                <a:schemeClr val="tx1"/>
              </a:buClr>
              <a:buSzPct val="75000"/>
              <a:buFont typeface="Wingdings" pitchFamily="2" charset="2"/>
              <a:buChar char="l"/>
            </a:pPr>
            <a:endParaRPr kumimoji="0" lang="en-US" sz="2400" b="1" i="0" u="none" strike="noStrike" kern="0" cap="none" spc="0" normalizeH="0" baseline="0" noProof="0" dirty="0">
              <a:ln>
                <a:noFill/>
              </a:ln>
              <a:solidFill>
                <a:srgbClr val="002060"/>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3429000" y="1066800"/>
            <a:ext cx="5257800" cy="762000"/>
          </a:xfrm>
          <a:prstGeom prst="roundRect">
            <a:avLst>
              <a:gd name="adj" fmla="val 21667"/>
            </a:avLst>
          </a:prstGeom>
        </p:spPr>
        <p:txBody>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fa-IR" sz="3600" b="0" kern="0" dirty="0" smtClean="0">
                <a:solidFill>
                  <a:srgbClr val="00B050"/>
                </a:solidFill>
                <a:latin typeface="+mj-lt"/>
                <a:ea typeface="+mj-ea"/>
                <a:cs typeface="B Titr" pitchFamily="2" charset="-78"/>
              </a:rPr>
              <a:t>شیوه های راهنمایی</a:t>
            </a:r>
            <a:endParaRPr kumimoji="0" lang="en-US" sz="3600" b="0" i="0" u="none" strike="noStrike" kern="0" cap="none" spc="0" normalizeH="0" baseline="0" noProof="0" dirty="0">
              <a:ln>
                <a:noFill/>
              </a:ln>
              <a:solidFill>
                <a:srgbClr val="00B050"/>
              </a:solidFill>
              <a:effectLst/>
              <a:uLnTx/>
              <a:uFillTx/>
              <a:latin typeface="+mj-lt"/>
              <a:ea typeface="+mj-ea"/>
              <a:cs typeface="B Titr" pitchFamily="2" charset="-78"/>
            </a:endParaRPr>
          </a:p>
        </p:txBody>
      </p:sp>
      <p:sp>
        <p:nvSpPr>
          <p:cNvPr id="3" name="Rectangle 3"/>
          <p:cNvSpPr txBox="1">
            <a:spLocks noChangeArrowheads="1"/>
          </p:cNvSpPr>
          <p:nvPr/>
        </p:nvSpPr>
        <p:spPr>
          <a:xfrm>
            <a:off x="838200" y="2362200"/>
            <a:ext cx="8001000" cy="4495800"/>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گاهی مقدار راهنمایی محدود است.(تذکرات کلامی)</a:t>
            </a:r>
          </a:p>
          <a:p>
            <a:pPr algn="just"/>
            <a:r>
              <a:rPr lang="fa-IR" sz="2400" b="0" dirty="0" smtClean="0">
                <a:cs typeface="B Badr" pitchFamily="2" charset="-78"/>
              </a:rPr>
              <a:t>توصیف کلامی برای جنبه های ابتدایی مهارت مناسب تر است.</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B Zar" pitchFamily="2" charset="-78"/>
              </a:rPr>
              <a:t>گاهی محدود کننده می باشند(چرخ های متصل شده به دوچرخه کودکان)</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راهنمایی بدنی به طور موقت</a:t>
            </a:r>
            <a:endParaRPr lang="en-US" sz="2400" kern="0" dirty="0" smtClean="0">
              <a:solidFill>
                <a:srgbClr val="002060"/>
              </a:solidFill>
              <a:latin typeface="+mn-lt"/>
              <a:cs typeface="B Zar" pitchFamily="2" charset="-78"/>
            </a:endParaRP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endParaRPr lang="fa-IR" sz="1200" kern="0" dirty="0" smtClean="0">
              <a:solidFill>
                <a:srgbClr val="002060"/>
              </a:solidFill>
              <a:latin typeface="+mn-lt"/>
              <a:cs typeface="B Zar" pitchFamily="2" charset="-78"/>
            </a:endParaRP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baseline="0" noProof="0" dirty="0" smtClean="0">
                <a:ln>
                  <a:noFill/>
                </a:ln>
                <a:solidFill>
                  <a:srgbClr val="FF0000"/>
                </a:solidFill>
                <a:effectLst/>
                <a:uLnTx/>
                <a:uFillTx/>
                <a:latin typeface="+mn-lt"/>
                <a:ea typeface="+mn-ea"/>
                <a:cs typeface="B Zar" pitchFamily="2" charset="-78"/>
              </a:rPr>
              <a:t>راهنمایی بدنی</a:t>
            </a:r>
            <a:r>
              <a:rPr kumimoji="0" lang="fa-IR" sz="2400" b="1" i="0" u="none" strike="noStrike" kern="0" cap="none" spc="0" normalizeH="0" noProof="0" dirty="0" smtClean="0">
                <a:ln>
                  <a:noFill/>
                </a:ln>
                <a:solidFill>
                  <a:srgbClr val="FF0000"/>
                </a:solidFill>
                <a:effectLst/>
                <a:uLnTx/>
                <a:uFillTx/>
                <a:latin typeface="+mn-lt"/>
                <a:ea typeface="+mn-ea"/>
                <a:cs typeface="B Zar" pitchFamily="2" charset="-78"/>
              </a:rPr>
              <a:t> معایبی دارد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از جمله: </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Ø"/>
              <a:tabLst/>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احساسی متفاوت با اجرای واقعی </a:t>
            </a:r>
          </a:p>
          <a:p>
            <a:pPr marL="342900" lvl="0" indent="-342900" algn="just">
              <a:spcBef>
                <a:spcPct val="20000"/>
              </a:spcBef>
              <a:buClr>
                <a:schemeClr val="tx1"/>
              </a:buClr>
              <a:buSzPct val="75000"/>
              <a:buFont typeface="Wingdings" pitchFamily="2" charset="2"/>
              <a:buChar char="Ø"/>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 </a:t>
            </a:r>
            <a:r>
              <a:rPr lang="fa-IR" sz="2400" kern="0" dirty="0" smtClean="0">
                <a:solidFill>
                  <a:srgbClr val="002060"/>
                </a:solidFill>
                <a:cs typeface="B Zar" pitchFamily="2" charset="-78"/>
              </a:rPr>
              <a:t>بدون کمک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پردازش اطلاعات متفاوت خواهد بود </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Ø"/>
              <a:tabLst/>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 تجربه خطا در یادگیرنده را کاهش  می دهد.</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38200" y="2447925"/>
            <a:ext cx="7693025" cy="4105275"/>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800" kern="0" baseline="0" dirty="0" smtClean="0">
                <a:solidFill>
                  <a:schemeClr val="accent6">
                    <a:lumMod val="75000"/>
                  </a:schemeClr>
                </a:solidFill>
                <a:latin typeface="+mn-lt"/>
                <a:cs typeface="B Zar" pitchFamily="2" charset="-78"/>
              </a:rPr>
              <a:t>در</a:t>
            </a:r>
            <a:r>
              <a:rPr lang="fa-IR" sz="2800" kern="0" dirty="0" smtClean="0">
                <a:solidFill>
                  <a:schemeClr val="accent6">
                    <a:lumMod val="75000"/>
                  </a:schemeClr>
                </a:solidFill>
                <a:latin typeface="+mn-lt"/>
                <a:cs typeface="B Zar" pitchFamily="2" charset="-78"/>
              </a:rPr>
              <a:t> دو وضعیت راهنمایی بدنی می تواند سودمند باشد:</a:t>
            </a:r>
          </a:p>
          <a:p>
            <a:pPr marL="342900" marR="0" lvl="0" indent="-342900" algn="just" defTabSz="914400" rtl="1" eaLnBrk="1" fontAlgn="base" latinLnBrk="0" hangingPunct="1">
              <a:lnSpc>
                <a:spcPct val="15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 نخست در اوایل مرور تکلیف(مربی قایقران)</a:t>
            </a:r>
          </a:p>
          <a:p>
            <a:pPr marL="342900" marR="0" lvl="0" indent="-342900" algn="just" defTabSz="914400" rtl="1" eaLnBrk="1" fontAlgn="base" latinLnBrk="0" hangingPunct="1">
              <a:lnSpc>
                <a:spcPct val="15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 دوم در زمانی که یادگیرنده ها در خطر آسیب دیدگی قرار دارند.</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baseline="0" noProof="0" dirty="0" smtClean="0">
                <a:ln>
                  <a:noFill/>
                </a:ln>
                <a:solidFill>
                  <a:srgbClr val="002060"/>
                </a:solidFill>
                <a:effectLst/>
                <a:uLnTx/>
                <a:uFillTx/>
                <a:latin typeface="+mn-lt"/>
                <a:ea typeface="+mn-ea"/>
                <a:cs typeface="B Zar" pitchFamily="2" charset="-78"/>
              </a:rPr>
              <a:t>در ورزشی همانند ژیمناستیک کمک و راهنمایی</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 جزء واجبات آموزش می باشد.(بستن کمربند های ایمنی متصل به طناب در تمرینات و یا کمک مربی در اجرای حرکتی چون پشتک بالانس)</a:t>
            </a:r>
          </a:p>
          <a:p>
            <a:pPr marL="342900" marR="0" lvl="0" indent="-342900" algn="just" defTabSz="914400" rtl="1" eaLnBrk="1" fontAlgn="base" latinLnBrk="0" hangingPunct="1">
              <a:lnSpc>
                <a:spcPct val="150000"/>
              </a:lnSpc>
              <a:spcBef>
                <a:spcPct val="20000"/>
              </a:spcBef>
              <a:spcAft>
                <a:spcPct val="0"/>
              </a:spcAft>
              <a:buClr>
                <a:schemeClr val="tx1"/>
              </a:buClr>
              <a:buSzPct val="75000"/>
              <a:buFont typeface="Wingdings" pitchFamily="2" charset="2"/>
              <a:buChar char="l"/>
              <a:tabLst/>
              <a:defRPr/>
            </a:pPr>
            <a:r>
              <a:rPr lang="fa-IR" sz="2400" kern="0" baseline="0" dirty="0" smtClean="0">
                <a:solidFill>
                  <a:schemeClr val="accent6">
                    <a:lumMod val="75000"/>
                  </a:schemeClr>
                </a:solidFill>
                <a:latin typeface="+mn-lt"/>
                <a:cs typeface="B Zar" pitchFamily="2" charset="-78"/>
              </a:rPr>
              <a:t>یادگیرنده</a:t>
            </a:r>
            <a:r>
              <a:rPr lang="fa-IR" sz="2400" kern="0" dirty="0" smtClean="0">
                <a:solidFill>
                  <a:schemeClr val="accent6">
                    <a:lumMod val="75000"/>
                  </a:schemeClr>
                </a:solidFill>
                <a:latin typeface="+mn-lt"/>
                <a:cs typeface="B Zar" pitchFamily="2" charset="-78"/>
              </a:rPr>
              <a:t> وقتی احساس می کند آسیب نمی بیند تمرکز بیشتری بر کارآمدی الگوی حرکتی دارد.</a:t>
            </a:r>
            <a:endParaRPr kumimoji="0" lang="en-US" sz="2400" b="1" i="0" u="none" strike="noStrike" kern="0" cap="none" spc="0" normalizeH="0" baseline="0" noProof="0" dirty="0">
              <a:ln>
                <a:noFill/>
              </a:ln>
              <a:solidFill>
                <a:schemeClr val="accent6">
                  <a:lumMod val="75000"/>
                </a:schemeClr>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i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algn="ctr"/>
            <a:r>
              <a:rPr lang="fa-IR" dirty="0" smtClean="0">
                <a:solidFill>
                  <a:schemeClr val="accent6">
                    <a:lumMod val="75000"/>
                  </a:schemeClr>
                </a:solidFill>
              </a:rPr>
              <a:t>اصول بنیادی تمرین</a:t>
            </a:r>
            <a:endParaRPr lang="en-US" dirty="0">
              <a:solidFill>
                <a:schemeClr val="accent6">
                  <a:lumMod val="75000"/>
                </a:schemeClr>
              </a:solidFill>
            </a:endParaRPr>
          </a:p>
        </p:txBody>
      </p:sp>
      <p:sp>
        <p:nvSpPr>
          <p:cNvPr id="11267" name="Rectangle 3"/>
          <p:cNvSpPr>
            <a:spLocks noGrp="1" noChangeArrowheads="1"/>
          </p:cNvSpPr>
          <p:nvPr>
            <p:ph idx="1"/>
          </p:nvPr>
        </p:nvSpPr>
        <p:spPr>
          <a:xfrm>
            <a:off x="838200" y="2524125"/>
            <a:ext cx="7693025" cy="3724275"/>
          </a:xfrm>
        </p:spPr>
        <p:txBody>
          <a:bodyPr/>
          <a:lstStyle/>
          <a:p>
            <a:r>
              <a:rPr lang="fa-IR" sz="3200" b="1" dirty="0" smtClean="0">
                <a:cs typeface="B Lotus" pitchFamily="2" charset="-78"/>
              </a:rPr>
              <a:t>تمرین جزء به جزء</a:t>
            </a:r>
          </a:p>
          <a:p>
            <a:r>
              <a:rPr lang="fa-IR" sz="3200" b="1" dirty="0" smtClean="0">
                <a:cs typeface="B Lotus" pitchFamily="2" charset="-78"/>
              </a:rPr>
              <a:t>تمرین  حرکات آهسته</a:t>
            </a:r>
          </a:p>
          <a:p>
            <a:r>
              <a:rPr lang="fa-IR" sz="3200" b="1" dirty="0" smtClean="0">
                <a:cs typeface="B Lotus" pitchFamily="2" charset="-78"/>
              </a:rPr>
              <a:t>تمرین تشخیص خطا</a:t>
            </a:r>
          </a:p>
          <a:p>
            <a:r>
              <a:rPr lang="fa-IR" sz="3200" b="1" dirty="0" smtClean="0">
                <a:cs typeface="B Lotus" pitchFamily="2" charset="-78"/>
              </a:rPr>
              <a:t>تمرین ذهنی</a:t>
            </a:r>
            <a:endParaRPr lang="en-US" sz="3200" b="1" dirty="0">
              <a:cs typeface="B Lotus" pitchFamily="2" charset="-78"/>
            </a:endParaRPr>
          </a:p>
        </p:txBody>
      </p:sp>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3429000" y="1066800"/>
            <a:ext cx="5257800" cy="762000"/>
          </a:xfrm>
          <a:prstGeom prst="roundRect">
            <a:avLst>
              <a:gd name="adj" fmla="val 21667"/>
            </a:avLst>
          </a:prstGeom>
        </p:spPr>
        <p:txBody>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fa-IR" sz="3600" b="0" kern="0" dirty="0" smtClean="0">
                <a:solidFill>
                  <a:srgbClr val="00B050"/>
                </a:solidFill>
                <a:latin typeface="+mj-lt"/>
                <a:ea typeface="+mj-ea"/>
                <a:cs typeface="B Titr" pitchFamily="2" charset="-78"/>
              </a:rPr>
              <a:t>تمرین جزء به جزء</a:t>
            </a:r>
            <a:endParaRPr kumimoji="0" lang="en-US" sz="3600" b="0" i="0" u="none" strike="noStrike" kern="0" cap="none" spc="0" normalizeH="0" baseline="0" noProof="0" dirty="0">
              <a:ln>
                <a:noFill/>
              </a:ln>
              <a:solidFill>
                <a:srgbClr val="00B050"/>
              </a:solidFill>
              <a:effectLst/>
              <a:uLnTx/>
              <a:uFillTx/>
              <a:latin typeface="+mj-lt"/>
              <a:ea typeface="+mj-ea"/>
              <a:cs typeface="B Titr" pitchFamily="2" charset="-78"/>
            </a:endParaRPr>
          </a:p>
        </p:txBody>
      </p:sp>
      <p:sp>
        <p:nvSpPr>
          <p:cNvPr id="5" name="Rectangle 3"/>
          <p:cNvSpPr txBox="1">
            <a:spLocks noChangeArrowheads="1"/>
          </p:cNvSpPr>
          <p:nvPr/>
        </p:nvSpPr>
        <p:spPr>
          <a:xfrm>
            <a:off x="838200" y="2590800"/>
            <a:ext cx="8001000" cy="4114800"/>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برخی مهارت ها از پیچیدگی زیادی برخوردارند، مربیان در برخی موارد می توانند تکالیف را به جزء آن تقسیم کنند.</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هنگامی که یادگیرنده در تمرین جزء به جزء به کارآمدی دست یافت می توان تمرین کل را آغاز کرد.</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در متون یادگیری به سه تمرین جزء به جزء اشاره شده است:</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noProof="0" dirty="0" smtClean="0">
                <a:ln>
                  <a:noFill/>
                </a:ln>
                <a:solidFill>
                  <a:schemeClr val="accent2">
                    <a:lumMod val="50000"/>
                  </a:schemeClr>
                </a:solidFill>
                <a:effectLst/>
                <a:uLnTx/>
                <a:uFillTx/>
                <a:latin typeface="+mn-lt"/>
                <a:ea typeface="+mn-ea"/>
                <a:cs typeface="B Zar" pitchFamily="2" charset="-78"/>
              </a:rPr>
              <a:t>تجزیه ای</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chemeClr val="accent2">
                    <a:lumMod val="50000"/>
                  </a:schemeClr>
                </a:solidFill>
                <a:latin typeface="+mn-lt"/>
                <a:cs typeface="B Zar" pitchFamily="2" charset="-78"/>
              </a:rPr>
              <a:t>قطعه ای( یا تمرین جزء به جزء پیش رونده)</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chemeClr val="accent2">
                    <a:lumMod val="50000"/>
                  </a:schemeClr>
                </a:solidFill>
                <a:latin typeface="+mn-lt"/>
                <a:cs typeface="B Zar" pitchFamily="2" charset="-78"/>
              </a:rPr>
              <a:t>تمرین ساده سازی</a:t>
            </a:r>
            <a:endParaRPr kumimoji="0" lang="fa-IR" sz="2400" b="1" i="0" u="none" strike="noStrike" kern="0" cap="none" spc="0" normalizeH="0" noProof="0" dirty="0" smtClean="0">
              <a:ln>
                <a:noFill/>
              </a:ln>
              <a:solidFill>
                <a:schemeClr val="accent2">
                  <a:lumMod val="50000"/>
                </a:schemeClr>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ox(i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ox(in)">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38200" y="2590800"/>
            <a:ext cx="8001000" cy="4114800"/>
          </a:xfrm>
          <a:prstGeom prst="rect">
            <a:avLst/>
          </a:prstGeom>
        </p:spPr>
        <p:txBody>
          <a:bodyPr/>
          <a:lstStyle/>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شناگری که تمرین ضربه پا را با استفاده از تخته تمرین می کند نمونه ای از نوع </a:t>
            </a:r>
            <a:r>
              <a:rPr lang="fa-IR" sz="2400" kern="0" dirty="0" smtClean="0">
                <a:solidFill>
                  <a:schemeClr val="accent6">
                    <a:lumMod val="75000"/>
                  </a:schemeClr>
                </a:solidFill>
                <a:latin typeface="+mn-lt"/>
                <a:cs typeface="B Zar" pitchFamily="2" charset="-78"/>
              </a:rPr>
              <a:t>تجزیه</a:t>
            </a:r>
            <a:r>
              <a:rPr lang="fa-IR" sz="2400" kern="0" dirty="0" smtClean="0">
                <a:solidFill>
                  <a:srgbClr val="002060"/>
                </a:solidFill>
                <a:latin typeface="+mn-lt"/>
                <a:cs typeface="B Zar" pitchFamily="2" charset="-78"/>
              </a:rPr>
              <a:t> است.</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endParaRPr kumimoji="0" lang="fa-IR" sz="2400" b="1" i="0" u="none" strike="noStrike" kern="0" cap="none" spc="0" normalizeH="0" noProof="0" dirty="0" smtClean="0">
              <a:ln>
                <a:noFill/>
              </a:ln>
              <a:solidFill>
                <a:srgbClr val="002060"/>
              </a:solidFill>
              <a:effectLst/>
              <a:uLnTx/>
              <a:uFillTx/>
              <a:latin typeface="+mn-lt"/>
              <a:ea typeface="+mn-ea"/>
              <a:cs typeface="B Zar" pitchFamily="2" charset="-78"/>
            </a:endParaRP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تنیسوری که در سرویس تنیس ابتدا انداختن توپ را تمرین می کند و سپس ترکیبی از انداختن و تاب را تمرین می کند ، از نوع </a:t>
            </a:r>
            <a:r>
              <a:rPr lang="fa-IR" sz="2400" kern="0" dirty="0" smtClean="0">
                <a:solidFill>
                  <a:schemeClr val="accent6">
                    <a:lumMod val="75000"/>
                  </a:schemeClr>
                </a:solidFill>
                <a:latin typeface="+mn-lt"/>
                <a:cs typeface="B Zar" pitchFamily="2" charset="-78"/>
              </a:rPr>
              <a:t>قطعه ای </a:t>
            </a:r>
            <a:r>
              <a:rPr lang="fa-IR" sz="2400" kern="0" dirty="0" smtClean="0">
                <a:solidFill>
                  <a:srgbClr val="002060"/>
                </a:solidFill>
                <a:latin typeface="+mn-lt"/>
                <a:cs typeface="B Zar" pitchFamily="2" charset="-78"/>
              </a:rPr>
              <a:t>استفاده می کند</a:t>
            </a: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endParaRPr kumimoji="0" lang="fa-IR" sz="2400" b="1" i="0" u="none" strike="noStrike" kern="0" cap="none" spc="0" normalizeH="0" noProof="0" dirty="0" smtClean="0">
              <a:ln>
                <a:noFill/>
              </a:ln>
              <a:solidFill>
                <a:srgbClr val="002060"/>
              </a:solidFill>
              <a:effectLst/>
              <a:uLnTx/>
              <a:uFillTx/>
              <a:latin typeface="+mn-lt"/>
              <a:ea typeface="+mn-ea"/>
              <a:cs typeface="B Zar" pitchFamily="2" charset="-78"/>
            </a:endParaRPr>
          </a:p>
          <a:p>
            <a:pPr marL="342900" marR="0" lvl="0" indent="-342900" algn="just" defTabSz="914400" rtl="1" eaLnBrk="1" fontAlgn="base" latinLnBrk="0" hangingPunct="1">
              <a:lnSpc>
                <a:spcPct val="10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کودکی که با توپ بادی بزرگ تمرین می کند از طریق </a:t>
            </a:r>
            <a:r>
              <a:rPr lang="fa-IR" sz="2400" kern="0" dirty="0" smtClean="0">
                <a:solidFill>
                  <a:schemeClr val="accent6">
                    <a:lumMod val="75000"/>
                  </a:schemeClr>
                </a:solidFill>
                <a:latin typeface="+mn-lt"/>
                <a:cs typeface="B Zar" pitchFamily="2" charset="-78"/>
              </a:rPr>
              <a:t>ساده سازی </a:t>
            </a:r>
            <a:r>
              <a:rPr lang="fa-IR" sz="2400" kern="0" dirty="0" smtClean="0">
                <a:solidFill>
                  <a:srgbClr val="002060"/>
                </a:solidFill>
                <a:latin typeface="+mn-lt"/>
                <a:cs typeface="B Zar" pitchFamily="2" charset="-78"/>
              </a:rPr>
              <a:t>در حال فراگیری مهارت است.</a:t>
            </a:r>
            <a:endParaRPr kumimoji="0" lang="fa-IR" sz="2400" b="1" i="0" u="none" strike="noStrike" kern="0" cap="none" spc="0" normalizeH="0" noProof="0" dirty="0" smtClean="0">
              <a:ln>
                <a:noFill/>
              </a:ln>
              <a:solidFill>
                <a:srgbClr val="002060"/>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1069975" y="2514600"/>
            <a:ext cx="7693025" cy="4114800"/>
          </a:xfrm>
        </p:spPr>
        <p:txBody>
          <a:bodyPr/>
          <a:lstStyle/>
          <a:p>
            <a:pPr marL="514350" indent="-514350" algn="just" rtl="1">
              <a:buFont typeface="Calibri" pitchFamily="34" charset="0"/>
              <a:buAutoNum type="arabicPeriod"/>
            </a:pPr>
            <a:r>
              <a:rPr lang="fa-IR" sz="2400" b="1" dirty="0" smtClean="0">
                <a:solidFill>
                  <a:srgbClr val="00B050"/>
                </a:solidFill>
                <a:cs typeface="B Titr" pitchFamily="2" charset="-78"/>
              </a:rPr>
              <a:t>مهارتهای مجرد: </a:t>
            </a:r>
            <a:r>
              <a:rPr lang="fa-IR" sz="2400" b="1" dirty="0" smtClean="0">
                <a:solidFill>
                  <a:srgbClr val="FF6743"/>
                </a:solidFill>
                <a:cs typeface="B Mitra" pitchFamily="2" charset="-78"/>
              </a:rPr>
              <a:t>شروع و پایان مشخص،کوتاه مدت؛ </a:t>
            </a:r>
            <a:r>
              <a:rPr lang="fa-IR" sz="2400" b="1" dirty="0" smtClean="0">
                <a:cs typeface="B Mitra" pitchFamily="2" charset="-78"/>
              </a:rPr>
              <a:t>مثل پرتاب دارت یا شوت کردن که در لحظه انجام می شود.</a:t>
            </a:r>
          </a:p>
          <a:p>
            <a:pPr marL="514350" indent="-514350" algn="just" rtl="1">
              <a:buFont typeface="Calibri" pitchFamily="34" charset="0"/>
              <a:buAutoNum type="arabicPeriod"/>
            </a:pPr>
            <a:endParaRPr lang="fa-IR" sz="1800" b="1" dirty="0" smtClean="0">
              <a:cs typeface="B Mitra" pitchFamily="2" charset="-78"/>
            </a:endParaRPr>
          </a:p>
          <a:p>
            <a:pPr marL="514350" indent="-514350" algn="just" rtl="1">
              <a:buFont typeface="Calibri" pitchFamily="34" charset="0"/>
              <a:buAutoNum type="arabicPeriod"/>
            </a:pPr>
            <a:r>
              <a:rPr lang="fa-IR" sz="2400" b="1" dirty="0" smtClean="0">
                <a:solidFill>
                  <a:srgbClr val="00B050"/>
                </a:solidFill>
                <a:cs typeface="B Titr" pitchFamily="2" charset="-78"/>
              </a:rPr>
              <a:t>مهارتهای مداوم: </a:t>
            </a:r>
            <a:r>
              <a:rPr lang="fa-IR" sz="2400" b="1" dirty="0" smtClean="0">
                <a:solidFill>
                  <a:srgbClr val="FF6743"/>
                </a:solidFill>
                <a:cs typeface="B Mitra" pitchFamily="2" charset="-78"/>
              </a:rPr>
              <a:t>شروع و پایان نامشخص،زمان زیاد؛ </a:t>
            </a:r>
            <a:r>
              <a:rPr lang="fa-IR" sz="2400" b="1" dirty="0" smtClean="0">
                <a:solidFill>
                  <a:srgbClr val="D60093"/>
                </a:solidFill>
                <a:cs typeface="B Mitra" pitchFamily="2" charset="-78"/>
              </a:rPr>
              <a:t>دارای ماهیتی تکراری و آهنگین است.</a:t>
            </a:r>
            <a:r>
              <a:rPr lang="fa-IR" sz="2400" b="1" dirty="0" smtClean="0">
                <a:cs typeface="B Mitra" pitchFamily="2" charset="-78"/>
              </a:rPr>
              <a:t> مثل شنا کردن،دویدن،دوچرخه سواری واتومبیل رانی.</a:t>
            </a:r>
          </a:p>
          <a:p>
            <a:pPr marL="514350" indent="-514350" algn="just" rtl="1">
              <a:buFont typeface="Calibri" pitchFamily="34" charset="0"/>
              <a:buAutoNum type="arabicPeriod"/>
            </a:pPr>
            <a:endParaRPr lang="fa-IR" sz="1800" b="1" dirty="0" smtClean="0">
              <a:cs typeface="B Mitra" pitchFamily="2" charset="-78"/>
            </a:endParaRPr>
          </a:p>
          <a:p>
            <a:pPr marL="514350" indent="-514350" algn="just" rtl="1">
              <a:buFont typeface="Calibri" pitchFamily="34" charset="0"/>
              <a:buAutoNum type="arabicPeriod"/>
            </a:pPr>
            <a:r>
              <a:rPr lang="fa-IR" sz="2400" b="1" dirty="0" smtClean="0">
                <a:solidFill>
                  <a:srgbClr val="00B050"/>
                </a:solidFill>
                <a:cs typeface="B Titr" pitchFamily="2" charset="-78"/>
              </a:rPr>
              <a:t>مهارتهای زنجیره ای: </a:t>
            </a:r>
            <a:r>
              <a:rPr lang="fa-IR" sz="2400" b="1" dirty="0" smtClean="0">
                <a:solidFill>
                  <a:srgbClr val="D60093"/>
                </a:solidFill>
                <a:cs typeface="B Mitra" pitchFamily="2" charset="-78"/>
              </a:rPr>
              <a:t>گروهی از مهارتهای مجرد و به هم متصل </a:t>
            </a:r>
            <a:r>
              <a:rPr lang="fa-IR" sz="2400" b="1" dirty="0" smtClean="0">
                <a:cs typeface="B Mitra" pitchFamily="2" charset="-78"/>
              </a:rPr>
              <a:t>که پشت سر هم اجرا می شوند؛ از نام زنجیره ای مشخص است که ترتیب اجرای آنها مهم است؛ مثل عبور از موانع متوالی در یک مسابقه اسکی یا برنامه حرکات زمینی ژیمناستیک.</a:t>
            </a:r>
            <a:endParaRPr lang="en-US" sz="2400" b="1" dirty="0" smtClean="0">
              <a:cs typeface="B Mitra" pitchFamily="2" charset="-78"/>
            </a:endParaRPr>
          </a:p>
        </p:txBody>
      </p:sp>
      <p:sp>
        <p:nvSpPr>
          <p:cNvPr id="4" name="Rectangle 3"/>
          <p:cNvSpPr/>
          <p:nvPr/>
        </p:nvSpPr>
        <p:spPr>
          <a:xfrm>
            <a:off x="1914499" y="1106269"/>
            <a:ext cx="7153301" cy="646331"/>
          </a:xfrm>
          <a:prstGeom prst="rect">
            <a:avLst/>
          </a:prstGeom>
          <a:noFill/>
        </p:spPr>
        <p:txBody>
          <a:bodyPr wrap="square">
            <a:spAutoFit/>
          </a:bodyPr>
          <a:lstStyle/>
          <a:p>
            <a:pPr algn="ctr">
              <a:defRPr/>
            </a:pPr>
            <a:r>
              <a:rPr lang="fa-IR" sz="3600" dirty="0" smtClean="0">
                <a:solidFill>
                  <a:srgbClr val="00B050"/>
                </a:solidFill>
                <a:latin typeface="+mj-lt"/>
                <a:ea typeface="+mj-ea"/>
                <a:cs typeface="B Titr" pitchFamily="2" charset="-78"/>
              </a:rPr>
              <a:t>مهارت</a:t>
            </a:r>
            <a:r>
              <a:rPr lang="en-US" sz="3600" dirty="0" smtClean="0">
                <a:solidFill>
                  <a:srgbClr val="00B050"/>
                </a:solidFill>
                <a:latin typeface="+mj-lt"/>
                <a:ea typeface="+mj-ea"/>
                <a:cs typeface="B Titr" pitchFamily="2" charset="-78"/>
              </a:rPr>
              <a:t> </a:t>
            </a:r>
            <a:r>
              <a:rPr lang="fa-IR" sz="3600" dirty="0" smtClean="0">
                <a:solidFill>
                  <a:srgbClr val="00B050"/>
                </a:solidFill>
                <a:latin typeface="+mj-lt"/>
                <a:ea typeface="+mj-ea"/>
                <a:cs typeface="B Titr" pitchFamily="2" charset="-78"/>
              </a:rPr>
              <a:t>های”مجرد،مداوم </a:t>
            </a:r>
            <a:r>
              <a:rPr lang="fa-IR" sz="3600" dirty="0">
                <a:solidFill>
                  <a:srgbClr val="00B050"/>
                </a:solidFill>
                <a:latin typeface="+mj-lt"/>
                <a:ea typeface="+mj-ea"/>
                <a:cs typeface="B Titr" pitchFamily="2" charset="-78"/>
              </a:rPr>
              <a:t>و زنجیره ای“ </a:t>
            </a:r>
            <a:endParaRPr lang="en-US" sz="3600" dirty="0">
              <a:solidFill>
                <a:srgbClr val="00B050"/>
              </a:solidFill>
              <a:latin typeface="+mj-lt"/>
              <a:ea typeface="+mj-ea"/>
              <a:cs typeface="B Titr" pitchFamily="2" charset="-78"/>
            </a:endParaRP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3429000" y="1066800"/>
            <a:ext cx="5257800" cy="762000"/>
          </a:xfrm>
          <a:prstGeom prst="roundRect">
            <a:avLst>
              <a:gd name="adj" fmla="val 21667"/>
            </a:avLst>
          </a:prstGeom>
        </p:spPr>
        <p:txBody>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fa-IR" sz="3600" b="0" kern="0" dirty="0" smtClean="0">
                <a:solidFill>
                  <a:srgbClr val="00B050"/>
                </a:solidFill>
                <a:latin typeface="+mj-lt"/>
                <a:ea typeface="+mj-ea"/>
                <a:cs typeface="B Titr" pitchFamily="2" charset="-78"/>
              </a:rPr>
              <a:t>تمرین حرکات آهسته</a:t>
            </a:r>
            <a:endParaRPr kumimoji="0" lang="en-US" sz="3600" b="0" i="0" u="none" strike="noStrike" kern="0" cap="none" spc="0" normalizeH="0" baseline="0" noProof="0" dirty="0">
              <a:ln>
                <a:noFill/>
              </a:ln>
              <a:solidFill>
                <a:srgbClr val="00B050"/>
              </a:solidFill>
              <a:effectLst/>
              <a:uLnTx/>
              <a:uFillTx/>
              <a:latin typeface="+mj-lt"/>
              <a:ea typeface="+mj-ea"/>
              <a:cs typeface="B Titr" pitchFamily="2" charset="-78"/>
            </a:endParaRPr>
          </a:p>
        </p:txBody>
      </p:sp>
      <p:sp>
        <p:nvSpPr>
          <p:cNvPr id="3" name="Rectangle 3"/>
          <p:cNvSpPr txBox="1">
            <a:spLocks noChangeArrowheads="1"/>
          </p:cNvSpPr>
          <p:nvPr/>
        </p:nvSpPr>
        <p:spPr>
          <a:xfrm>
            <a:off x="838200" y="2514600"/>
            <a:ext cx="8001000" cy="4114800"/>
          </a:xfrm>
          <a:prstGeom prst="rect">
            <a:avLst/>
          </a:prstGeom>
        </p:spPr>
        <p:txBody>
          <a:bodyPr/>
          <a:lstStyle/>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روشی برای ساده کردن تمرین مهارت هدف در یادگیرنده</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noProof="0" dirty="0" smtClean="0">
                <a:ln>
                  <a:noFill/>
                </a:ln>
                <a:solidFill>
                  <a:schemeClr val="accent6">
                    <a:lumMod val="75000"/>
                  </a:schemeClr>
                </a:solidFill>
                <a:effectLst/>
                <a:uLnTx/>
                <a:uFillTx/>
                <a:latin typeface="+mn-lt"/>
                <a:ea typeface="+mn-ea"/>
                <a:cs typeface="B Zar" pitchFamily="2" charset="-78"/>
              </a:rPr>
              <a:t>این روش مزایایی را  در پی دارد:</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چنان چه افراد سرعت حرکت خود را کاهش دهند، از همان</a:t>
            </a:r>
            <a:r>
              <a:rPr lang="fa-IR" sz="2400" kern="0" dirty="0" smtClean="0">
                <a:solidFill>
                  <a:srgbClr val="00B050"/>
                </a:solidFill>
                <a:latin typeface="+mn-lt"/>
                <a:cs typeface="B Zar" pitchFamily="2" charset="-78"/>
              </a:rPr>
              <a:t> برنامه </a:t>
            </a:r>
            <a:r>
              <a:rPr lang="fa-IR" sz="2400" kern="0" dirty="0" smtClean="0">
                <a:solidFill>
                  <a:schemeClr val="accent6">
                    <a:lumMod val="75000"/>
                  </a:schemeClr>
                </a:solidFill>
                <a:latin typeface="+mn-lt"/>
                <a:cs typeface="B Zar" pitchFamily="2" charset="-78"/>
              </a:rPr>
              <a:t>حرکتی تعمیم یافته ای </a:t>
            </a:r>
            <a:r>
              <a:rPr lang="fa-IR" sz="2400" kern="0" dirty="0" smtClean="0">
                <a:solidFill>
                  <a:srgbClr val="002060"/>
                </a:solidFill>
                <a:latin typeface="+mn-lt"/>
                <a:cs typeface="B Zar" pitchFamily="2" charset="-78"/>
              </a:rPr>
              <a:t>استفاده می کنند که برای سرعت سریع استفاده می شود.</a:t>
            </a:r>
          </a:p>
          <a:p>
            <a:pPr marL="342900" lvl="0" indent="-342900" algn="just">
              <a:lnSpc>
                <a:spcPct val="130000"/>
              </a:lnSpc>
              <a:spcBef>
                <a:spcPct val="20000"/>
              </a:spcBef>
              <a:buClr>
                <a:schemeClr val="tx1"/>
              </a:buClr>
              <a:buSzPct val="75000"/>
              <a:buFont typeface="Wingdings" pitchFamily="2" charset="2"/>
              <a:buChar char="l"/>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اگر این تمرین در </a:t>
            </a:r>
            <a:r>
              <a:rPr kumimoji="0" lang="fa-IR" sz="2400" b="1" i="0" u="none" strike="noStrike" kern="0" cap="none" spc="0" normalizeH="0" noProof="0" dirty="0" smtClean="0">
                <a:ln>
                  <a:noFill/>
                </a:ln>
                <a:solidFill>
                  <a:schemeClr val="tx1">
                    <a:lumMod val="60000"/>
                    <a:lumOff val="40000"/>
                  </a:schemeClr>
                </a:solidFill>
                <a:effectLst/>
                <a:uLnTx/>
                <a:uFillTx/>
                <a:latin typeface="+mn-lt"/>
                <a:ea typeface="+mn-ea"/>
                <a:cs typeface="B Zar" pitchFamily="2" charset="-78"/>
              </a:rPr>
              <a:t>ابتدا </a:t>
            </a:r>
            <a:r>
              <a:rPr lang="fa-IR" sz="2400" kern="0" smtClean="0">
                <a:solidFill>
                  <a:schemeClr val="tx1">
                    <a:lumMod val="60000"/>
                    <a:lumOff val="40000"/>
                  </a:schemeClr>
                </a:solidFill>
                <a:latin typeface="+mn-lt"/>
                <a:cs typeface="B Zar" pitchFamily="2" charset="-78"/>
              </a:rPr>
              <a:t>فرآیند </a:t>
            </a:r>
            <a:r>
              <a:rPr lang="fa-IR" sz="2400" kern="0" dirty="0" smtClean="0">
                <a:solidFill>
                  <a:schemeClr val="tx1">
                    <a:lumMod val="60000"/>
                    <a:lumOff val="40000"/>
                  </a:schemeClr>
                </a:solidFill>
                <a:latin typeface="+mn-lt"/>
                <a:cs typeface="B Zar" pitchFamily="2" charset="-78"/>
              </a:rPr>
              <a:t>یادگیری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کار شود تمرین آهسته یادگیرنده را قادر می سازد تا </a:t>
            </a:r>
            <a:r>
              <a:rPr kumimoji="0" lang="fa-IR" sz="2400" b="1" i="0" u="none" strike="noStrike" kern="0" cap="none" spc="0" normalizeH="0" noProof="0" dirty="0" smtClean="0">
                <a:ln>
                  <a:noFill/>
                </a:ln>
                <a:solidFill>
                  <a:schemeClr val="accent6">
                    <a:lumMod val="75000"/>
                  </a:schemeClr>
                </a:solidFill>
                <a:effectLst/>
                <a:uLnTx/>
                <a:uFillTx/>
                <a:latin typeface="+mn-lt"/>
                <a:ea typeface="+mn-ea"/>
                <a:cs typeface="B Zar" pitchFamily="2" charset="-78"/>
              </a:rPr>
              <a:t>کنترل موثری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بر حرکات خود داشته باشد و به این ترتیب  </a:t>
            </a:r>
            <a:r>
              <a:rPr kumimoji="0" lang="fa-IR" sz="2400" b="1" i="0" u="none" strike="noStrike" kern="0" cap="none" spc="0" normalizeH="0" noProof="0" dirty="0" smtClean="0">
                <a:ln>
                  <a:noFill/>
                </a:ln>
                <a:solidFill>
                  <a:schemeClr val="accent2">
                    <a:lumMod val="75000"/>
                  </a:schemeClr>
                </a:solidFill>
                <a:effectLst/>
                <a:uLnTx/>
                <a:uFillTx/>
                <a:latin typeface="+mn-lt"/>
                <a:ea typeface="+mn-ea"/>
                <a:cs typeface="B Zar" pitchFamily="2" charset="-78"/>
              </a:rPr>
              <a:t>خطای الگو حرکتی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را کاهش دهد.</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2590800"/>
            <a:ext cx="8001000" cy="4114800"/>
          </a:xfrm>
          <a:prstGeom prst="rect">
            <a:avLst/>
          </a:prstGeom>
        </p:spPr>
        <p:txBody>
          <a:bodyPr/>
          <a:lstStyle/>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3200" kern="0" dirty="0" smtClean="0">
                <a:solidFill>
                  <a:srgbClr val="FF0000"/>
                </a:solidFill>
                <a:latin typeface="+mn-lt"/>
                <a:cs typeface="B Zar" pitchFamily="2" charset="-78"/>
              </a:rPr>
              <a:t>تذکر:</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بر طبق دیدگاه ویژگی یادگیری اعتقاد براین است که </a:t>
            </a:r>
            <a:r>
              <a:rPr kumimoji="0" lang="fa-IR" sz="2400" b="1" i="0" u="none" strike="noStrike" kern="0" cap="none" spc="0" normalizeH="0" noProof="0" dirty="0" smtClean="0">
                <a:ln>
                  <a:noFill/>
                </a:ln>
                <a:solidFill>
                  <a:srgbClr val="C00000"/>
                </a:solidFill>
                <a:effectLst/>
                <a:uLnTx/>
                <a:uFillTx/>
                <a:latin typeface="+mn-lt"/>
                <a:ea typeface="+mn-ea"/>
                <a:cs typeface="B Zar" pitchFamily="2" charset="-78"/>
              </a:rPr>
              <a:t>نوع حرکت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آهسته از نوع حرکت معمولی متفاوت است و در استفاده از حرکت خیلی آهسته باید محتاط باشیم.</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گاهی با آهسته کردن بیش از حد یک حرکت باعث می شویم </a:t>
            </a:r>
            <a:r>
              <a:rPr lang="fa-IR" sz="2400" kern="0" dirty="0" smtClean="0">
                <a:solidFill>
                  <a:srgbClr val="C00000"/>
                </a:solidFill>
                <a:latin typeface="+mn-lt"/>
                <a:cs typeface="B Zar" pitchFamily="2" charset="-78"/>
              </a:rPr>
              <a:t>پویایی اساسی حرکت </a:t>
            </a:r>
            <a:r>
              <a:rPr lang="fa-IR" sz="2400" kern="0" dirty="0" smtClean="0">
                <a:solidFill>
                  <a:srgbClr val="002060"/>
                </a:solidFill>
                <a:latin typeface="+mn-lt"/>
                <a:cs typeface="B Zar" pitchFamily="2" charset="-78"/>
              </a:rPr>
              <a:t>تغییر یابد، بخصوص در مواردی که هدف نیاز به انجام حرکات با </a:t>
            </a:r>
            <a:r>
              <a:rPr lang="fa-IR" sz="2400" kern="0" dirty="0" smtClean="0">
                <a:solidFill>
                  <a:srgbClr val="C00000"/>
                </a:solidFill>
                <a:latin typeface="+mn-lt"/>
                <a:cs typeface="B Zar" pitchFamily="2" charset="-78"/>
              </a:rPr>
              <a:t>سرعت معمول </a:t>
            </a:r>
            <a:r>
              <a:rPr lang="fa-IR" sz="2400" kern="0" dirty="0" smtClean="0">
                <a:solidFill>
                  <a:srgbClr val="002060"/>
                </a:solidFill>
                <a:latin typeface="+mn-lt"/>
                <a:cs typeface="B Zar" pitchFamily="2" charset="-78"/>
              </a:rPr>
              <a:t>را داشته باشد.(مانند مسابقه بسکتبال و تنیس)</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a:xfrm>
            <a:off x="3429000" y="1066800"/>
            <a:ext cx="5257800" cy="762000"/>
          </a:xfrm>
          <a:prstGeom prst="roundRect">
            <a:avLst>
              <a:gd name="adj" fmla="val 21667"/>
            </a:avLst>
          </a:prstGeom>
        </p:spPr>
        <p:txBody>
          <a:bodyPr/>
          <a:lstStyle/>
          <a:p>
            <a:pPr marL="0" marR="0" lvl="0" indent="0" algn="ctr" defTabSz="914400" rtl="1" eaLnBrk="1" fontAlgn="base" latinLnBrk="0" hangingPunct="1">
              <a:lnSpc>
                <a:spcPct val="90000"/>
              </a:lnSpc>
              <a:spcBef>
                <a:spcPct val="0"/>
              </a:spcBef>
              <a:spcAft>
                <a:spcPct val="0"/>
              </a:spcAft>
              <a:buClrTx/>
              <a:buSzTx/>
              <a:buFontTx/>
              <a:buNone/>
              <a:tabLst/>
              <a:defRPr/>
            </a:pPr>
            <a:r>
              <a:rPr lang="fa-IR" sz="3600" b="0" kern="0" dirty="0" smtClean="0">
                <a:solidFill>
                  <a:srgbClr val="00B050"/>
                </a:solidFill>
                <a:latin typeface="+mj-lt"/>
                <a:ea typeface="+mj-ea"/>
                <a:cs typeface="B Titr" pitchFamily="2" charset="-78"/>
              </a:rPr>
              <a:t>تمرین تشخیص خطا</a:t>
            </a:r>
            <a:endParaRPr kumimoji="0" lang="en-US" sz="3600" b="0" i="0" u="none" strike="noStrike" kern="0" cap="none" spc="0" normalizeH="0" baseline="0" noProof="0" dirty="0">
              <a:ln>
                <a:noFill/>
              </a:ln>
              <a:solidFill>
                <a:srgbClr val="00B050"/>
              </a:solidFill>
              <a:effectLst/>
              <a:uLnTx/>
              <a:uFillTx/>
              <a:latin typeface="+mj-lt"/>
              <a:ea typeface="+mj-ea"/>
              <a:cs typeface="B Titr" pitchFamily="2" charset="-78"/>
            </a:endParaRPr>
          </a:p>
        </p:txBody>
      </p:sp>
      <p:sp>
        <p:nvSpPr>
          <p:cNvPr id="3" name="Rectangle 3"/>
          <p:cNvSpPr txBox="1">
            <a:spLocks noChangeArrowheads="1"/>
          </p:cNvSpPr>
          <p:nvPr/>
        </p:nvSpPr>
        <p:spPr>
          <a:xfrm>
            <a:off x="838200" y="2514600"/>
            <a:ext cx="8001000" cy="4114800"/>
          </a:xfrm>
          <a:prstGeom prst="rect">
            <a:avLst/>
          </a:prstGeom>
        </p:spPr>
        <p:txBody>
          <a:bodyPr/>
          <a:lstStyle/>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هر چه فرد به </a:t>
            </a:r>
            <a:r>
              <a:rPr kumimoji="0" lang="fa-IR" sz="2400" b="1" i="0" u="none" strike="noStrike" kern="0" cap="none" spc="0" normalizeH="0" noProof="0" dirty="0" smtClean="0">
                <a:ln>
                  <a:noFill/>
                </a:ln>
                <a:solidFill>
                  <a:srgbClr val="00B0F0"/>
                </a:solidFill>
                <a:effectLst/>
                <a:uLnTx/>
                <a:uFillTx/>
                <a:latin typeface="+mn-lt"/>
                <a:ea typeface="+mn-ea"/>
                <a:cs typeface="B Zar" pitchFamily="2" charset="-78"/>
              </a:rPr>
              <a:t>مراتب بالاتر تمرینی </a:t>
            </a: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می رود توانایی آن برای تشخیص خطا افزایش پیدا می کند.</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یادگیری برای تشخیص خطا اندکی شبیه به یادگیری برای انجام حرکت می باشد، اگر چه فرآیندی متفاوتی در آنها درگیرند.</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گلف بازی که قادر به تشخیص خطاهای خود باشد باید به تعداد زیادی از اطلاعاتی که از طریق حرکت به وجود می آیند حساس باشد.(نیروی عضلات، مفاصل، تماس با توپ، تغییر تعادل، حس نسبت به حرکت و حس دیداری، شنیداری و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2514600"/>
            <a:ext cx="8001000" cy="4114800"/>
          </a:xfrm>
          <a:prstGeom prst="rect">
            <a:avLst/>
          </a:prstGeom>
        </p:spPr>
        <p:txBody>
          <a:bodyPr/>
          <a:lstStyle/>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افراد برای اینکه بتوانند قدرت تشخیص خوبی داشته باشند باید از الگوهای خاصی که منجر به اجرای حرکتی کارآمد می شود آگاه باشند.</a:t>
            </a:r>
          </a:p>
          <a:p>
            <a:pPr marL="342900" lvl="0" indent="-342900" algn="just">
              <a:lnSpc>
                <a:spcPct val="130000"/>
              </a:lnSpc>
              <a:spcBef>
                <a:spcPct val="20000"/>
              </a:spcBef>
              <a:buClr>
                <a:schemeClr val="tx1"/>
              </a:buClr>
              <a:buSzPct val="75000"/>
              <a:buFont typeface="Wingdings" pitchFamily="2" charset="2"/>
              <a:buChar char="l"/>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باید فرد دقت کافی به محیط و عمل خود داشته باشد و تمرکز خود را فقط بر یک چیز خاص نگذارد.</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بنابراین بهتر است پس از اجرا از فرد بخواهیم بررسی کند که تشخیص دهد اشکال کار کجا بوده است.</a:t>
            </a:r>
            <a:endParaRPr kumimoji="0" lang="fa-IR" sz="2400" b="1" i="0" u="none" strike="noStrike" kern="0" cap="none" spc="0" normalizeH="0" noProof="0" dirty="0" smtClean="0">
              <a:ln>
                <a:noFill/>
              </a:ln>
              <a:solidFill>
                <a:srgbClr val="002060"/>
              </a:solidFill>
              <a:effectLst/>
              <a:uLnTx/>
              <a:uFillTx/>
              <a:latin typeface="+mn-lt"/>
              <a:ea typeface="+mn-ea"/>
              <a:cs typeface="B Za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71600" y="2514600"/>
            <a:ext cx="7086600" cy="4114800"/>
          </a:xfrm>
          <a:prstGeom prst="rect">
            <a:avLst/>
          </a:prstGeom>
        </p:spPr>
        <p:txBody>
          <a:bodyPr/>
          <a:lstStyle/>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800" kern="0" dirty="0" smtClean="0">
                <a:solidFill>
                  <a:srgbClr val="002060"/>
                </a:solidFill>
                <a:latin typeface="+mn-lt"/>
                <a:cs typeface="B Zar" pitchFamily="2" charset="-78"/>
              </a:rPr>
              <a:t>با فراگیری نحوه تشخیص خطا </a:t>
            </a:r>
            <a:r>
              <a:rPr lang="fa-IR" sz="2800" kern="0" dirty="0" smtClean="0">
                <a:solidFill>
                  <a:srgbClr val="FF0000"/>
                </a:solidFill>
                <a:latin typeface="+mn-lt"/>
                <a:cs typeface="B Zar" pitchFamily="2" charset="-78"/>
              </a:rPr>
              <a:t>مشکل</a:t>
            </a:r>
            <a:r>
              <a:rPr lang="fa-IR" sz="2800" kern="0" dirty="0" smtClean="0">
                <a:solidFill>
                  <a:srgbClr val="002060"/>
                </a:solidFill>
                <a:latin typeface="+mn-lt"/>
                <a:cs typeface="B Zar" pitchFamily="2" charset="-78"/>
              </a:rPr>
              <a:t> دیگری به وجود می آید و آن </a:t>
            </a:r>
            <a:r>
              <a:rPr lang="fa-IR" sz="2800" kern="0" dirty="0" smtClean="0">
                <a:solidFill>
                  <a:srgbClr val="FF0000"/>
                </a:solidFill>
                <a:latin typeface="+mn-lt"/>
                <a:cs typeface="B Zar" pitchFamily="2" charset="-78"/>
              </a:rPr>
              <a:t>یادگیری نحوه تصحیح خطا </a:t>
            </a:r>
            <a:r>
              <a:rPr lang="fa-IR" sz="2800" kern="0" dirty="0" smtClean="0">
                <a:solidFill>
                  <a:srgbClr val="002060"/>
                </a:solidFill>
                <a:latin typeface="+mn-lt"/>
                <a:cs typeface="B Zar" pitchFamily="2" charset="-78"/>
              </a:rPr>
              <a:t>است.</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3200" b="1" i="0" u="none" strike="noStrike" kern="0" cap="none" spc="0" normalizeH="0" noProof="0" dirty="0" smtClean="0">
                <a:ln>
                  <a:noFill/>
                </a:ln>
                <a:solidFill>
                  <a:srgbClr val="002060"/>
                </a:solidFill>
                <a:effectLst/>
                <a:uLnTx/>
                <a:uFillTx/>
                <a:latin typeface="+mn-lt"/>
                <a:ea typeface="+mn-ea"/>
                <a:cs typeface="B Zar" pitchFamily="2" charset="-78"/>
              </a:rPr>
              <a:t>فرد باید یاد بگیرد که چگونه به نشانه هایی که حرکت او را بهبود می بخشد توجه کند.</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38200" y="2514600"/>
            <a:ext cx="8001000" cy="4114800"/>
          </a:xfrm>
          <a:prstGeom prst="rect">
            <a:avLst/>
          </a:prstGeom>
        </p:spPr>
        <p:txBody>
          <a:bodyPr/>
          <a:lstStyle/>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000" kern="0" dirty="0" smtClean="0">
                <a:solidFill>
                  <a:srgbClr val="00B0F0"/>
                </a:solidFill>
                <a:latin typeface="+mn-lt"/>
                <a:cs typeface="B Zar" pitchFamily="2" charset="-78"/>
              </a:rPr>
              <a:t>اما چنان چه یادگیرنده ها از بازخوردهای مربوط به حرکت تولید شده منع گردند، چه رخ می دهد؟</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2000" b="1" i="0" u="none" strike="noStrike" kern="0" cap="none" spc="0" normalizeH="0" noProof="0" dirty="0" smtClean="0">
                <a:ln>
                  <a:noFill/>
                </a:ln>
                <a:solidFill>
                  <a:srgbClr val="002060"/>
                </a:solidFill>
                <a:effectLst/>
                <a:uLnTx/>
                <a:uFillTx/>
                <a:latin typeface="+mn-lt"/>
                <a:ea typeface="+mn-ea"/>
                <a:cs typeface="B Zar" pitchFamily="2" charset="-78"/>
              </a:rPr>
              <a:t>اگر از شوت زن پرتاب آزاد بخواهیم تا پس از رها سازی توپ چشمان خود را ببندد و یا گلف باز در هنگام تمرین تاب چشم های خود را ببندد چه می شود؟</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000" kern="0" dirty="0" smtClean="0">
                <a:solidFill>
                  <a:srgbClr val="002060"/>
                </a:solidFill>
                <a:latin typeface="+mn-lt"/>
                <a:cs typeface="B Zar" pitchFamily="2" charset="-78"/>
              </a:rPr>
              <a:t>در قایقرانی چنین تمرینی انجام می شود و افراد در مرحله کار با سکان معمولا با چشم بسته این کار را انجام می دهند.......این عمل آنها را مجبور می کند تا با حس حرکت عملکرد قایق را تشخیص دهند تا با بازخورد بینایی.</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2000" b="1" i="0" u="none" strike="noStrike" kern="0" cap="none" spc="0" normalizeH="0" noProof="0" dirty="0" smtClean="0">
                <a:ln>
                  <a:noFill/>
                </a:ln>
                <a:solidFill>
                  <a:srgbClr val="002060"/>
                </a:solidFill>
                <a:effectLst/>
                <a:uLnTx/>
                <a:uFillTx/>
                <a:latin typeface="+mn-lt"/>
                <a:ea typeface="+mn-ea"/>
                <a:cs typeface="B Zar" pitchFamily="2" charset="-78"/>
              </a:rPr>
              <a:t>این کار کمک می کند </a:t>
            </a:r>
            <a:r>
              <a:rPr kumimoji="0" lang="fa-IR" sz="2000" b="1" i="0" u="none" strike="noStrike" kern="0" cap="none" spc="0" normalizeH="0" noProof="0" dirty="0" smtClean="0">
                <a:ln>
                  <a:noFill/>
                </a:ln>
                <a:solidFill>
                  <a:srgbClr val="0070C0"/>
                </a:solidFill>
                <a:effectLst/>
                <a:uLnTx/>
                <a:uFillTx/>
                <a:latin typeface="+mn-lt"/>
                <a:ea typeface="+mn-ea"/>
                <a:cs typeface="B Zar" pitchFamily="2" charset="-78"/>
              </a:rPr>
              <a:t>تا قابلیت تشخیص فرد افزایش یابد و  بازخورد را فقط از طریق بینایی دریافت نکند.</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95400" y="2514600"/>
            <a:ext cx="7391400" cy="4114800"/>
          </a:xfrm>
          <a:prstGeom prst="rect">
            <a:avLst/>
          </a:prstGeom>
        </p:spPr>
        <p:txBody>
          <a:bodyPr/>
          <a:lstStyle/>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lang="fa-IR" sz="2400" kern="0" dirty="0" smtClean="0">
                <a:solidFill>
                  <a:srgbClr val="002060"/>
                </a:solidFill>
                <a:latin typeface="+mn-lt"/>
                <a:cs typeface="B Zar" pitchFamily="2" charset="-78"/>
              </a:rPr>
              <a:t>از مواردی که می توان به یک جلسه تمرین اضافه کرد این است که  از فراگیران بخواهیم بدون انجام دادن مهارت ها، آنها را به طور ذهنی مرور کنند.</a:t>
            </a:r>
          </a:p>
          <a:p>
            <a:pPr marL="342900" marR="0" lvl="0" indent="-342900" algn="just" defTabSz="914400" rtl="1" eaLnBrk="1" fontAlgn="base" latinLnBrk="0" hangingPunct="1">
              <a:lnSpc>
                <a:spcPct val="130000"/>
              </a:lnSpc>
              <a:spcBef>
                <a:spcPct val="20000"/>
              </a:spcBef>
              <a:spcAft>
                <a:spcPct val="0"/>
              </a:spcAft>
              <a:buClr>
                <a:schemeClr val="tx1"/>
              </a:buClr>
              <a:buSzPct val="75000"/>
              <a:buFont typeface="Wingdings" pitchFamily="2" charset="2"/>
              <a:buChar char="l"/>
              <a:tabLst/>
              <a:defRPr/>
            </a:pPr>
            <a:r>
              <a:rPr kumimoji="0" lang="fa-IR" sz="2400" b="1" i="0" u="none" strike="noStrike" kern="0" cap="none" spc="0" normalizeH="0" noProof="0" dirty="0" smtClean="0">
                <a:ln>
                  <a:noFill/>
                </a:ln>
                <a:solidFill>
                  <a:srgbClr val="002060"/>
                </a:solidFill>
                <a:effectLst/>
                <a:uLnTx/>
                <a:uFillTx/>
                <a:latin typeface="+mn-lt"/>
                <a:ea typeface="+mn-ea"/>
                <a:cs typeface="B Zar" pitchFamily="2" charset="-78"/>
              </a:rPr>
              <a:t>ورزشکار در این تمرین ذهنی که گاهی به آن مرور ذهنی نیز می گویند درباره مهارتی که در حال آموختن آن است  فکر  می کند، مراحل آن را به نوبت مرور می کند و تصور می کند که حرکات را به طور موفقیت آمیز انجام می دهد و حتی برنده مسابقات قهرمانی می شود.</a:t>
            </a:r>
            <a:endParaRPr kumimoji="0" lang="fa-IR" sz="2800" b="1" i="0" u="none" strike="noStrike" kern="0" cap="none" spc="0" normalizeH="0" noProof="0" dirty="0" smtClean="0">
              <a:ln>
                <a:noFill/>
              </a:ln>
              <a:solidFill>
                <a:srgbClr val="002060"/>
              </a:solidFill>
              <a:effectLst/>
              <a:uLnTx/>
              <a:uFillTx/>
              <a:latin typeface="+mn-lt"/>
              <a:ea typeface="+mn-ea"/>
              <a:cs typeface="B Zar" pitchFamily="2" charset="-78"/>
            </a:endParaRPr>
          </a:p>
        </p:txBody>
      </p:sp>
      <p:sp>
        <p:nvSpPr>
          <p:cNvPr id="3" name="AutoShape 2"/>
          <p:cNvSpPr txBox="1">
            <a:spLocks noChangeArrowheads="1"/>
          </p:cNvSpPr>
          <p:nvPr/>
        </p:nvSpPr>
        <p:spPr>
          <a:xfrm>
            <a:off x="762000" y="990600"/>
            <a:ext cx="7924800" cy="1143000"/>
          </a:xfrm>
          <a:prstGeom prst="roundRect">
            <a:avLst>
              <a:gd name="adj" fmla="val 21667"/>
            </a:avLst>
          </a:prstGeom>
        </p:spPr>
        <p:txBody>
          <a:bodyPr/>
          <a:lstStyle/>
          <a:p>
            <a:pPr marL="0" marR="0" lvl="0" indent="0" algn="r" defTabSz="914400" rtl="1" eaLnBrk="1" fontAlgn="base" latinLnBrk="0" hangingPunct="1">
              <a:lnSpc>
                <a:spcPct val="90000"/>
              </a:lnSpc>
              <a:spcBef>
                <a:spcPct val="0"/>
              </a:spcBef>
              <a:spcAft>
                <a:spcPct val="0"/>
              </a:spcAft>
              <a:buClrTx/>
              <a:buSzTx/>
              <a:buFontTx/>
              <a:buNone/>
              <a:tabLst/>
              <a:defRPr/>
            </a:pPr>
            <a:r>
              <a:rPr kumimoji="0" lang="fa-IR" sz="3600" b="1" i="0" u="none" strike="noStrike" kern="0" cap="none" spc="0" normalizeH="0" baseline="0" noProof="0" dirty="0" smtClean="0">
                <a:ln>
                  <a:noFill/>
                </a:ln>
                <a:solidFill>
                  <a:schemeClr val="accent1">
                    <a:lumMod val="75000"/>
                  </a:schemeClr>
                </a:solidFill>
                <a:effectLst/>
                <a:uLnTx/>
                <a:uFillTx/>
                <a:latin typeface="+mj-lt"/>
                <a:ea typeface="+mj-ea"/>
                <a:cs typeface="+mj-cs"/>
              </a:rPr>
              <a:t>تمرین ذهنی </a:t>
            </a:r>
            <a:r>
              <a:rPr kumimoji="0" lang="en-US" sz="3600" b="1" i="0" u="none" strike="noStrike" kern="0" cap="none" spc="0" normalizeH="0" baseline="0" noProof="0" dirty="0" smtClean="0">
                <a:ln>
                  <a:noFill/>
                </a:ln>
                <a:solidFill>
                  <a:schemeClr val="accent1">
                    <a:lumMod val="75000"/>
                  </a:schemeClr>
                </a:solidFill>
                <a:effectLst/>
                <a:uLnTx/>
                <a:uFillTx/>
                <a:latin typeface="+mj-lt"/>
                <a:ea typeface="+mj-ea"/>
                <a:cs typeface="+mj-cs"/>
              </a:rPr>
              <a:t>Mental practice</a:t>
            </a:r>
            <a:endParaRPr kumimoji="0" lang="en-US" sz="3600" b="1" i="0" u="none" strike="noStrike" kern="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algn="r"/>
            <a:r>
              <a:rPr lang="fa-IR" dirty="0">
                <a:solidFill>
                  <a:schemeClr val="accent1">
                    <a:lumMod val="75000"/>
                  </a:schemeClr>
                </a:solidFill>
              </a:rPr>
              <a:t>تمرین ذهنی </a:t>
            </a:r>
            <a:r>
              <a:rPr lang="en-US" dirty="0">
                <a:solidFill>
                  <a:schemeClr val="accent1">
                    <a:lumMod val="75000"/>
                  </a:schemeClr>
                </a:solidFill>
              </a:rPr>
              <a:t>Mental practice</a:t>
            </a:r>
          </a:p>
        </p:txBody>
      </p:sp>
      <p:sp>
        <p:nvSpPr>
          <p:cNvPr id="13315" name="Rectangle 3"/>
          <p:cNvSpPr>
            <a:spLocks noGrp="1" noChangeArrowheads="1"/>
          </p:cNvSpPr>
          <p:nvPr>
            <p:ph idx="1"/>
          </p:nvPr>
        </p:nvSpPr>
        <p:spPr>
          <a:xfrm>
            <a:off x="1066800" y="2667000"/>
            <a:ext cx="7464425" cy="4191000"/>
          </a:xfrm>
        </p:spPr>
        <p:txBody>
          <a:bodyPr/>
          <a:lstStyle/>
          <a:p>
            <a:pPr algn="just"/>
            <a:r>
              <a:rPr lang="fa-IR" b="1" dirty="0" smtClean="0">
                <a:solidFill>
                  <a:schemeClr val="tx2"/>
                </a:solidFill>
                <a:cs typeface="B Lotus" pitchFamily="2" charset="-78"/>
              </a:rPr>
              <a:t>این تمرین یک </a:t>
            </a:r>
            <a:r>
              <a:rPr lang="fa-IR" b="1" dirty="0">
                <a:solidFill>
                  <a:schemeClr val="tx2"/>
                </a:solidFill>
                <a:cs typeface="B Lotus" pitchFamily="2" charset="-78"/>
              </a:rPr>
              <a:t>مهارت روانی است که در آن تصاویر ذهنی مثبت و آشکاری در مغز ایجاد </a:t>
            </a:r>
            <a:r>
              <a:rPr lang="fa-IR" b="1" dirty="0" smtClean="0">
                <a:solidFill>
                  <a:schemeClr val="tx2"/>
                </a:solidFill>
                <a:cs typeface="B Lotus" pitchFamily="2" charset="-78"/>
              </a:rPr>
              <a:t>می شود</a:t>
            </a:r>
            <a:r>
              <a:rPr lang="fa-IR" b="1" dirty="0">
                <a:solidFill>
                  <a:schemeClr val="tx2"/>
                </a:solidFill>
                <a:cs typeface="B Lotus" pitchFamily="2" charset="-78"/>
              </a:rPr>
              <a:t>.</a:t>
            </a:r>
            <a:endParaRPr lang="en-US" b="1" dirty="0">
              <a:solidFill>
                <a:schemeClr val="tx2"/>
              </a:solidFill>
              <a:cs typeface="B Lotus" pitchFamily="2" charset="-78"/>
            </a:endParaRPr>
          </a:p>
          <a:p>
            <a:pPr algn="just"/>
            <a:r>
              <a:rPr lang="fa-IR" b="1" dirty="0">
                <a:solidFill>
                  <a:schemeClr val="tx2"/>
                </a:solidFill>
                <a:cs typeface="B Lotus" pitchFamily="2" charset="-78"/>
              </a:rPr>
              <a:t>عملکرد ورزشکاران بازتابی از افکار و احساسات آنها </a:t>
            </a:r>
            <a:r>
              <a:rPr lang="fa-IR" b="1" dirty="0" smtClean="0">
                <a:solidFill>
                  <a:schemeClr val="tx2"/>
                </a:solidFill>
                <a:cs typeface="B Lotus" pitchFamily="2" charset="-78"/>
              </a:rPr>
              <a:t>است، پس، می توانند </a:t>
            </a:r>
            <a:r>
              <a:rPr lang="fa-IR" b="1" dirty="0">
                <a:solidFill>
                  <a:schemeClr val="tx2"/>
                </a:solidFill>
                <a:cs typeface="B Lotus" pitchFamily="2" charset="-78"/>
              </a:rPr>
              <a:t>با ایجاد تصاویر ذهنی مثبت از خودشان در حال انجام </a:t>
            </a:r>
            <a:r>
              <a:rPr lang="fa-IR" b="1" dirty="0" smtClean="0">
                <a:solidFill>
                  <a:schemeClr val="tx2"/>
                </a:solidFill>
                <a:cs typeface="B Lotus" pitchFamily="2" charset="-78"/>
              </a:rPr>
              <a:t>مهارت، مهارت </a:t>
            </a:r>
            <a:r>
              <a:rPr lang="fa-IR" b="1" dirty="0">
                <a:solidFill>
                  <a:schemeClr val="tx2"/>
                </a:solidFill>
                <a:cs typeface="B Lotus" pitchFamily="2" charset="-78"/>
              </a:rPr>
              <a:t>خودشان را بالا ببرند.</a:t>
            </a:r>
          </a:p>
          <a:p>
            <a:pPr algn="just"/>
            <a:r>
              <a:rPr lang="fa-IR" b="1" dirty="0">
                <a:solidFill>
                  <a:schemeClr val="tx2"/>
                </a:solidFill>
                <a:cs typeface="B Lotus" pitchFamily="2" charset="-78"/>
              </a:rPr>
              <a:t>ایجاد تصاویر ذهنی موفقیت آمیز احساس اعتماد به نفس </a:t>
            </a:r>
            <a:r>
              <a:rPr lang="fa-IR" b="1" dirty="0" smtClean="0">
                <a:solidFill>
                  <a:schemeClr val="tx2"/>
                </a:solidFill>
                <a:cs typeface="B Lotus" pitchFamily="2" charset="-78"/>
              </a:rPr>
              <a:t>آنها را </a:t>
            </a:r>
            <a:r>
              <a:rPr lang="fa-IR" b="1" dirty="0">
                <a:solidFill>
                  <a:schemeClr val="tx2"/>
                </a:solidFill>
                <a:cs typeface="B Lotus" pitchFamily="2" charset="-78"/>
              </a:rPr>
              <a:t>تقویت می </a:t>
            </a:r>
            <a:r>
              <a:rPr lang="fa-IR" b="1" dirty="0" smtClean="0">
                <a:solidFill>
                  <a:schemeClr val="tx2"/>
                </a:solidFill>
                <a:cs typeface="B Lotus" pitchFamily="2" charset="-78"/>
              </a:rPr>
              <a:t>کند، در </a:t>
            </a:r>
            <a:r>
              <a:rPr lang="fa-IR" b="1" dirty="0">
                <a:solidFill>
                  <a:schemeClr val="tx2"/>
                </a:solidFill>
                <a:cs typeface="B Lotus" pitchFamily="2" charset="-78"/>
              </a:rPr>
              <a:t>نتیجه کمک خواهد کرد تا عملکردی با نتیجه مثبت پیش روی داشته باشند.</a:t>
            </a:r>
            <a:endParaRPr lang="en-US" b="1" dirty="0">
              <a:solidFill>
                <a:schemeClr val="tx2"/>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pPr algn="ctr"/>
            <a:r>
              <a:rPr lang="fa-IR" dirty="0">
                <a:solidFill>
                  <a:schemeClr val="bg2"/>
                </a:solidFill>
                <a:cs typeface="B Titr" pitchFamily="2" charset="-78"/>
              </a:rPr>
              <a:t>تعریف تمرین ذهنی</a:t>
            </a:r>
            <a:endParaRPr lang="en-US" dirty="0">
              <a:solidFill>
                <a:schemeClr val="bg2"/>
              </a:solidFill>
              <a:cs typeface="B Titr" pitchFamily="2" charset="-78"/>
            </a:endParaRPr>
          </a:p>
        </p:txBody>
      </p:sp>
      <p:sp>
        <p:nvSpPr>
          <p:cNvPr id="54275" name="Rectangle 3"/>
          <p:cNvSpPr>
            <a:spLocks noGrp="1" noChangeArrowheads="1"/>
          </p:cNvSpPr>
          <p:nvPr>
            <p:ph idx="1"/>
          </p:nvPr>
        </p:nvSpPr>
        <p:spPr>
          <a:xfrm>
            <a:off x="1143000" y="2590800"/>
            <a:ext cx="7083425" cy="3724275"/>
          </a:xfrm>
        </p:spPr>
        <p:txBody>
          <a:bodyPr/>
          <a:lstStyle/>
          <a:p>
            <a:pPr algn="just"/>
            <a:r>
              <a:rPr lang="fa-IR" sz="3200" b="1" dirty="0">
                <a:solidFill>
                  <a:schemeClr val="tx2"/>
                </a:solidFill>
                <a:cs typeface="B Lotus" pitchFamily="2" charset="-78"/>
              </a:rPr>
              <a:t>در</a:t>
            </a:r>
            <a:r>
              <a:rPr lang="fa-IR" sz="3200" dirty="0">
                <a:solidFill>
                  <a:schemeClr val="tx2"/>
                </a:solidFill>
                <a:cs typeface="B Lotus" pitchFamily="2" charset="-78"/>
              </a:rPr>
              <a:t> </a:t>
            </a:r>
            <a:r>
              <a:rPr lang="fa-IR" sz="3200" b="1" dirty="0">
                <a:solidFill>
                  <a:schemeClr val="tx2"/>
                </a:solidFill>
                <a:cs typeface="B Lotus" pitchFamily="2" charset="-78"/>
              </a:rPr>
              <a:t>ادبیات یادگیری و </a:t>
            </a:r>
            <a:r>
              <a:rPr lang="fa-IR" sz="3200" b="1" dirty="0" smtClean="0">
                <a:solidFill>
                  <a:schemeClr val="tx2"/>
                </a:solidFill>
                <a:cs typeface="B Lotus" pitchFamily="2" charset="-78"/>
              </a:rPr>
              <a:t>اجرای مهارت، </a:t>
            </a:r>
            <a:r>
              <a:rPr lang="fa-IR" sz="3200" b="1" dirty="0">
                <a:solidFill>
                  <a:schemeClr val="tx2"/>
                </a:solidFill>
                <a:cs typeface="B Lotus" pitchFamily="2" charset="-78"/>
              </a:rPr>
              <a:t>تمرین ذهنی مرور شناختی مهارت بدنی در غیاب حرکت بدنی آشکار </a:t>
            </a:r>
            <a:r>
              <a:rPr lang="fa-IR" sz="3200" b="1" dirty="0" smtClean="0">
                <a:solidFill>
                  <a:schemeClr val="tx2"/>
                </a:solidFill>
                <a:cs typeface="B Lotus" pitchFamily="2" charset="-78"/>
              </a:rPr>
              <a:t>است.</a:t>
            </a:r>
            <a:endParaRPr lang="fa-IR" sz="3200" b="1" dirty="0">
              <a:solidFill>
                <a:schemeClr val="tx2"/>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algn="r"/>
            <a:r>
              <a:rPr lang="fa-IR" dirty="0">
                <a:solidFill>
                  <a:schemeClr val="bg2"/>
                </a:solidFill>
                <a:cs typeface="B Titr" pitchFamily="2" charset="-78"/>
              </a:rPr>
              <a:t>زمان استفاده از تمرین ذهنی</a:t>
            </a:r>
            <a:endParaRPr lang="en-US" dirty="0">
              <a:solidFill>
                <a:schemeClr val="bg2"/>
              </a:solidFill>
              <a:cs typeface="B Titr" pitchFamily="2" charset="-78"/>
            </a:endParaRPr>
          </a:p>
        </p:txBody>
      </p:sp>
      <p:sp>
        <p:nvSpPr>
          <p:cNvPr id="15363" name="Rectangle 3"/>
          <p:cNvSpPr>
            <a:spLocks noGrp="1" noChangeArrowheads="1"/>
          </p:cNvSpPr>
          <p:nvPr>
            <p:ph idx="1"/>
          </p:nvPr>
        </p:nvSpPr>
        <p:spPr>
          <a:xfrm>
            <a:off x="685800" y="2600325"/>
            <a:ext cx="7693025" cy="3724275"/>
          </a:xfrm>
        </p:spPr>
        <p:txBody>
          <a:bodyPr/>
          <a:lstStyle/>
          <a:p>
            <a:pPr algn="just"/>
            <a:r>
              <a:rPr lang="fa-IR" sz="3600" b="1" dirty="0">
                <a:cs typeface="B Lotus" pitchFamily="2" charset="-78"/>
              </a:rPr>
              <a:t>الف- پیش از </a:t>
            </a:r>
            <a:r>
              <a:rPr lang="fa-IR" sz="3600" b="1" dirty="0" smtClean="0">
                <a:cs typeface="B Lotus" pitchFamily="2" charset="-78"/>
              </a:rPr>
              <a:t>تمرین یا مسابقه</a:t>
            </a:r>
            <a:endParaRPr lang="fa-IR" sz="3600" b="1" dirty="0">
              <a:cs typeface="B Lotus" pitchFamily="2" charset="-78"/>
            </a:endParaRPr>
          </a:p>
          <a:p>
            <a:pPr algn="just"/>
            <a:r>
              <a:rPr lang="fa-IR" sz="3600" b="1" dirty="0">
                <a:cs typeface="B Lotus" pitchFamily="2" charset="-78"/>
              </a:rPr>
              <a:t>ب- در بین تمرین</a:t>
            </a:r>
          </a:p>
          <a:p>
            <a:pPr algn="just"/>
            <a:r>
              <a:rPr lang="fa-IR" sz="3600" b="1" dirty="0" smtClean="0">
                <a:cs typeface="B Lotus" pitchFamily="2" charset="-78"/>
              </a:rPr>
              <a:t>ج- بعد </a:t>
            </a:r>
            <a:r>
              <a:rPr lang="fa-IR" sz="3600" b="1" dirty="0">
                <a:cs typeface="B Lotus" pitchFamily="2" charset="-78"/>
              </a:rPr>
              <a:t>از تمرین </a:t>
            </a:r>
            <a:r>
              <a:rPr lang="fa-IR" sz="3600" b="1" dirty="0" smtClean="0">
                <a:cs typeface="B Lotus" pitchFamily="2" charset="-78"/>
              </a:rPr>
              <a:t>یا </a:t>
            </a:r>
            <a:r>
              <a:rPr lang="fa-IR" sz="3600" b="1" dirty="0">
                <a:cs typeface="B Lotus" pitchFamily="2" charset="-78"/>
              </a:rPr>
              <a:t>مسابقه</a:t>
            </a:r>
            <a:endParaRPr lang="en-US" sz="3600" b="1" dirty="0">
              <a:cs typeface="B Lotus" pitchFamily="2" charset="-78"/>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0" y="0"/>
          <a:ext cx="9144000" cy="271464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57255">
                <a:tc>
                  <a:txBody>
                    <a:bodyPr/>
                    <a:lstStyle/>
                    <a:p>
                      <a:r>
                        <a:rPr lang="fa-IR" dirty="0" smtClean="0"/>
                        <a:t>مهارتهای</a:t>
                      </a:r>
                      <a:r>
                        <a:rPr lang="fa-IR" baseline="0" dirty="0" smtClean="0"/>
                        <a:t> مداوم          </a:t>
                      </a:r>
                    </a:p>
                    <a:p>
                      <a:r>
                        <a:rPr lang="fa-IR" baseline="0" dirty="0" smtClean="0"/>
                        <a:t>(شروع و پایان نا مشخص)    </a:t>
                      </a:r>
                      <a:r>
                        <a:rPr lang="en-US" dirty="0" smtClean="0"/>
                        <a:t>      </a:t>
                      </a:r>
                      <a:endParaRPr lang="en-US" dirty="0"/>
                    </a:p>
                  </a:txBody>
                  <a:tcPr/>
                </a:tc>
                <a:tc>
                  <a:txBody>
                    <a:bodyPr/>
                    <a:lstStyle/>
                    <a:p>
                      <a:r>
                        <a:rPr lang="fa-IR" dirty="0" smtClean="0"/>
                        <a:t>مهارتهای زنجیره ای        </a:t>
                      </a:r>
                    </a:p>
                    <a:p>
                      <a:r>
                        <a:rPr lang="fa-IR" dirty="0" smtClean="0"/>
                        <a:t>(حرکات مجرد و متصل به هم)   </a:t>
                      </a:r>
                      <a:endParaRPr lang="en-US" dirty="0"/>
                    </a:p>
                  </a:txBody>
                  <a:tcPr/>
                </a:tc>
                <a:tc>
                  <a:txBody>
                    <a:bodyPr/>
                    <a:lstStyle/>
                    <a:p>
                      <a:r>
                        <a:rPr lang="fa-IR" dirty="0" smtClean="0"/>
                        <a:t>مهارتها</a:t>
                      </a:r>
                      <a:r>
                        <a:rPr lang="fa-IR" baseline="0" dirty="0" smtClean="0"/>
                        <a:t>ی مجرد            </a:t>
                      </a:r>
                    </a:p>
                    <a:p>
                      <a:r>
                        <a:rPr lang="fa-IR" baseline="0" dirty="0" smtClean="0"/>
                        <a:t>(شروع و پایان مشخص)       </a:t>
                      </a:r>
                      <a:endParaRPr lang="en-US" dirty="0"/>
                    </a:p>
                  </a:txBody>
                  <a:tcPr/>
                </a:tc>
                <a:extLst>
                  <a:ext uri="{0D108BD9-81ED-4DB2-BD59-A6C34878D82A}">
                    <a16:rowId xmlns:a16="http://schemas.microsoft.com/office/drawing/2014/main" val="10000"/>
                  </a:ext>
                </a:extLst>
              </a:tr>
              <a:tr h="1857388">
                <a:tc>
                  <a:txBody>
                    <a:bodyPr/>
                    <a:lstStyle/>
                    <a:p>
                      <a:r>
                        <a:rPr lang="fa-IR" b="1" dirty="0" smtClean="0"/>
                        <a:t>هدایت فرمان اتومبیل(رددیابی)           اسکیت روی یخ              </a:t>
                      </a:r>
                    </a:p>
                    <a:p>
                      <a:r>
                        <a:rPr lang="fa-IR" b="1" dirty="0" smtClean="0"/>
                        <a:t>شنا کردن                  </a:t>
                      </a:r>
                    </a:p>
                    <a:p>
                      <a:r>
                        <a:rPr lang="fa-IR" b="1" dirty="0" smtClean="0"/>
                        <a:t>دوچرخه سواری</a:t>
                      </a:r>
                      <a:r>
                        <a:rPr lang="fa-IR" dirty="0" smtClean="0"/>
                        <a:t>               </a:t>
                      </a:r>
                      <a:endParaRPr lang="en-US" dirty="0"/>
                    </a:p>
                  </a:txBody>
                  <a:tcPr/>
                </a:tc>
                <a:tc>
                  <a:txBody>
                    <a:bodyPr/>
                    <a:lstStyle/>
                    <a:p>
                      <a:r>
                        <a:rPr lang="fa-IR" b="1" dirty="0" smtClean="0"/>
                        <a:t>مسواک کردن           </a:t>
                      </a:r>
                    </a:p>
                    <a:p>
                      <a:r>
                        <a:rPr lang="fa-IR" b="1" smtClean="0"/>
                        <a:t>عبور </a:t>
                      </a:r>
                      <a:r>
                        <a:rPr lang="fa-IR" b="1" dirty="0" smtClean="0"/>
                        <a:t>از موانع در مسابقه اسکی  </a:t>
                      </a:r>
                      <a:endParaRPr lang="fa-IR" b="1" baseline="0" dirty="0" smtClean="0"/>
                    </a:p>
                    <a:p>
                      <a:r>
                        <a:rPr lang="fa-IR" b="1" baseline="0" dirty="0" smtClean="0"/>
                        <a:t>برنامه های ژیمناستیک </a:t>
                      </a:r>
                      <a:r>
                        <a:rPr lang="fa-IR" baseline="0" dirty="0" smtClean="0"/>
                        <a:t>      </a:t>
                      </a:r>
                      <a:endParaRPr lang="fa-IR" dirty="0" smtClean="0"/>
                    </a:p>
                  </a:txBody>
                  <a:tcPr/>
                </a:tc>
                <a:tc>
                  <a:txBody>
                    <a:bodyPr/>
                    <a:lstStyle/>
                    <a:p>
                      <a:r>
                        <a:rPr lang="fa-IR" b="1" dirty="0" smtClean="0"/>
                        <a:t>ب</a:t>
                      </a:r>
                      <a:r>
                        <a:rPr lang="fa-IR" sz="1800" b="1" kern="1200" dirty="0" smtClean="0">
                          <a:solidFill>
                            <a:schemeClr val="dk1"/>
                          </a:solidFill>
                          <a:latin typeface="+mn-lt"/>
                          <a:ea typeface="+mn-ea"/>
                          <a:cs typeface="+mn-cs"/>
                        </a:rPr>
                        <a:t>رخاستن از حالت نشسته    </a:t>
                      </a:r>
                    </a:p>
                    <a:p>
                      <a:r>
                        <a:rPr lang="fa-IR" b="1" dirty="0" smtClean="0"/>
                        <a:t>گرفتن توپ             </a:t>
                      </a:r>
                    </a:p>
                    <a:p>
                      <a:r>
                        <a:rPr lang="fa-IR" b="1" dirty="0" smtClean="0"/>
                        <a:t>پرتاب دارت             </a:t>
                      </a:r>
                    </a:p>
                    <a:p>
                      <a:r>
                        <a:rPr lang="fa-IR" b="1" dirty="0" smtClean="0"/>
                        <a:t>تیر اندازی با تفنگ        </a:t>
                      </a:r>
                      <a:endParaRPr lang="en-US" b="1" dirty="0"/>
                    </a:p>
                  </a:txBody>
                  <a:tcPr/>
                </a:tc>
                <a:extLst>
                  <a:ext uri="{0D108BD9-81ED-4DB2-BD59-A6C34878D82A}">
                    <a16:rowId xmlns:a16="http://schemas.microsoft.com/office/drawing/2014/main" val="10001"/>
                  </a:ext>
                </a:extLst>
              </a:tr>
            </a:tbl>
          </a:graphicData>
        </a:graphic>
      </p:graphicFrame>
      <p:pic>
        <p:nvPicPr>
          <p:cNvPr id="10257" name="Picture 17" descr="E:\دوچرخه سواری\PIC_04280.JPG"/>
          <p:cNvPicPr>
            <a:picLocks noChangeAspect="1" noChangeArrowheads="1"/>
          </p:cNvPicPr>
          <p:nvPr/>
        </p:nvPicPr>
        <p:blipFill>
          <a:blip r:embed="rId2" cstate="print"/>
          <a:srcRect/>
          <a:stretch>
            <a:fillRect/>
          </a:stretch>
        </p:blipFill>
        <p:spPr bwMode="auto">
          <a:xfrm>
            <a:off x="0" y="2514600"/>
            <a:ext cx="3071813" cy="4343401"/>
          </a:xfrm>
          <a:prstGeom prst="rect">
            <a:avLst/>
          </a:prstGeom>
          <a:noFill/>
          <a:ln w="9525">
            <a:noFill/>
            <a:miter lim="800000"/>
            <a:headEnd/>
            <a:tailEnd/>
          </a:ln>
        </p:spPr>
      </p:pic>
      <p:sp>
        <p:nvSpPr>
          <p:cNvPr id="134148" name="AutoShape 4" descr="data:image/jpeg;base64,/9j/4AAQSkZJRgABAQAAAQABAAD/2wCEAAkGBxQTEhUUExQVFhUXFxwYFxgYFxwcHBcXGBwXGBwYGBcYHCggHBolHBQVITEhJSkrLi4uFx8zODMsNygtLisBCgoKDg0OGxAQGy0kICQsLCwsLCw0LCwsLCwsLCwsLCwsLCwsLCwsLCwsLCwsLCwsLCwsLCwsLCwsLCwsLCwsLP/AABEIAOEA4AMBIgACEQEDEQH/xAAbAAACAgMBAAAAAAAAAAAAAAACAwABBAUGB//EAEIQAAEDAgMEBgYHBwQDAQAAAAEAAhEDIQQSMQVBUZETImFxgdEyUqHB4fAGFBVCU5KxI0NicoKi8SRE0uIHM7IW/8QAGwEAAgMBAQEAAAAAAAAAAAAAAAECAwQFBgf/xAA0EQACAQIDBQYGAQQDAAAAAAAAAQIDEQQhMQUSE0FRFGFxgdHwBpGhscHhIjIzYnIjJDT/2gAMAwEAAhEDEQA/AOjo0qjmhwdYidB5Kj0ocG5xcTIA3btFk4bC1WgNzNgW0PmrqYF5cHZxIEWG7uKx2XcacxJwb7mWkkyZG/wVOwlQxdliDZp3eKUMXUJLQ+IMSWj3JtY1gBFRhkgejGu/VV/yvyJ8udiYmtVYW+gQZuBpHj8wjp1Kzt7eSt2z6joLqjZH8Nk5mEqRGdsfyo3VbkFxNKjUqMBL2w7UQshlOppmb4tPmsR9KpSbZwIB4cSApQxFR2jwP6QnK2mQ4xb6mbTw9QFxD23ierw4XUo9K6ZcLOIsOG9KoMrOc4Zx1YvlEGRKyqOErNmHtuSTLd5TsQFVW1AWjN6RjQWsT7kNTAVM2bMJNtNyfUwtY5T0jbGR1fD3pD31g8tzt0B9HjI9yWb0sNalnB1HAtzN/KfNHVqVmQ2WGSBpx/whqVKzWl2Zpi0ZUVShWeGuLm7iLcLppWBhhtfjT5FLpuqvzCWCCQbHzTmsrjfT5FLpUKwkgsuZMyeWiSt3BmQYF4j0OZ8k0U6jXB8U+qI370mliq5aHQyCJ9E/8lZq1iQ05OsJ0NgPFPO/IBwx9QuIDadouSYugrYysJlrLEA677ayhFCoCTDTMeEb0yrRquBEMvvk8ZReIWFYplUjMQzq31WFkPqjn8FnYrEVmw0hhzGLE+9D+1n0G8/gl4olGVuZf1l9NomnYQJDvDgjbjCTGWBEyDMjsEapNXGPcBLGgB1zm08IRiDcalVyik8yynFMtrjDrZpt8zwTWYggAdG+wg6d3FC0lt2sznQ3iOaXT2g43FIkH+L4KSTtoRqW3hlDEuaXk06kEgiANwAvdT7RB+5U1j0d/DVV9fdp0Tp4T8EqlWcJmk+5JtG/knZ80VZGKDW9dv5fil0qtVz3N6QDLH3BeVdKjUI/9kRb0RuVU8A4OLhUIJ1MC/gU1Lq0OxX2YZJzzOvV8imPwjyB14gyOrw8UvCiq4H9sRDiPQbuPcrfTqgtHTG5j0Wdp4JN56q4+QwvrBwb0guJnIOUK3msAT0jbCfQG5EMI8kE1CSP4W7+4I3YZ5BGexEeiN6N7pYLCKNGpUpgufGYAxkFt8WWFXpGm8Aus7sjSFmPpVKTGgVS6IbdrZ0idOz2pW0sKS2XPzdmUD2gSiTJ03ZmbQpPEllSA6Pug7o1VYavWcJ6Qd2UdyVhnFzGtDi3uAMjhdNpYNwsKhH9IRcTjmQ16uZrekF5+4NyyGUHhxdnBJAF27hJFge0pJwTpB6QyJg5Rv7FAKhflFXdM5W8Y4I8GiI+tTqOBBcL/wAJt3XVVK9VgaJabhokG3tQV2VGtLukJgeq3yRDDOIE1DNj6LbEdwTTyzE0ND6u9zPynzQUa9V2aC2xI0PmqqUn65/7Qq6J7A4h4uZgt3qK8htEbhqgFnCIjeiZRqSDLSRprvWOzFVbdZtx6qZSr1S7KCzSZg6acU1e70B6BnE1cxb1La2Pmibia1hFO5jR3mgGHqZic7L39E8Itf5lMNCpbrMsQRDTu73JXjfkFnYZWw1V0SadjNp18UYp1eDOZ8kD61YODQacmb5Tuv6yvpa4mTS5O81NpMgmzX4ltSkwghjpManeUqi19g32pmMxT35A7IAb2Bm3eU2gwmcsGO2FCVrl8MojcLWfEtpiNPT4a6hVSdVaIyC07x3qU3VWA9VhGupR0sRVcARTbfTrQnbpaxVfqVUq1M+bo/uxGYcVG455E9EefhwQHaNQOymm2f5j+sdiKmagB6gNyfT4meHahrLNAjXNp1Bo/wBgQ0m1HOI6XQ26o0gdnEkeCPoX76hPg3ySn4NwBcKjhvOmtvIIuuqGkOp4F7ZioRJJ0abnvCjsI4kE1HSNLDu4dqxKHSOaD0jridyukHl4aXuiJMEfO9Rs76r35D5aDhnzEGq6wEWbv8EFaq8AkVHEjsb5IzgBJOZ8nWYPJLdgtZLzI+dE7q/K3gNLLvMivg3PbBqOixsAP0C5X6SbbfTrhocXNZqDFyRfQcCuhqEyIe9o3z3Whafa30cpViX56mfsIExxkEeMKEle2aNmCnTp1G6kbq1vfkZ30bx2caiDoeBWY/HPBIL4OlgNeS4Wl/p3Mykn1mnWRv0gTuGtl0mzdoCu52clu9okGNcwmN5Mpb9nZmmrgG4utTzhr3m8w9V73ACo6InQcY4dqzhgyDm6QzEaC48VraOGYTaqQ6I4HuRUqdSXNNV9jGqtutVY5TWdrGe/CuMg1CQd0BJr0nhzAKjusYPgsWpTqAj9o8iQLlZbcG4wc7raT2+KF5e/ITHDCOA/9ro7gk4Zj3tkvPdA8kbcM/8AEPIeSRUpupMtUPdA49oSWelr++4H5jvqTgID9P4R5K2YN4Mh94iYGnJIZUedK0/0N8lh7Y2m+hRq1DU9AdXqtu42A04wklPqvfkNq2qYnbH0mZhTlq1utNmtYHOI4mNB3rUU/wDyRRLgCarWk3c6m2B29UkrzTFOq1XuqPJc5xJLjvPEpYY4jjwWhUo6lbb0Pf8AAVuma2rTrNqNMwQLcCLEQexZbhUOpbH8p/5LyD/xrtCrRxAoZi1lXskB4FjB4xFuzgvUsSKjWn9qDcD0Rv8ADgq2rPMaT5GMw3JJmLDuCz8E1+WW5YPGfNal5u1je5byk2o1oEstpY6c1Usy6eSsLomq8GzLEg6/FOpUqzWgAU7CPSPkkDpKYc4FhuXaHkLom4mq4WdS5O81ZZctCizFuwdUvzEU5iIzHnoh+uVTIyMsSNTuTqdes4ls0wR2O38OsljC1RN2XM796TGmzVCg/wDFdyCGhQqPBmq6JI3bu4IjhHn964eA8kLsO5jCBVdrOg1PgoprqvkSGDAOAgVCI7G+8Khs4zPSPniLf/MLGa95AJqPmN2XySMZiHtEh7uO7yUrO+qGkZ1OkS5wzvgaXN9Rx7FeKpFrSc75ER1j7ilYGg4sFQPdLmzFt0/FZD8M5zYc5xB7vcouST5fL9A4sA4ImCXu5k/qUwYL+IoKrHNLRndeeG4IzQdHpv5qLv1Xy/Q0zQ/SXYY6N1ZpJcy5G4tkTpvga9i57B1YK9AwuCc9nWcesI1tw1Xn2PwpoVnUz90wO0bjyVdeDWbPSbCxClCVF+K8OfvvN7R2i5oHSNlsSHtuI063q+K2WFxYddjo7j7tFqfo5iR0mVxIzWB7dw7ito7YbXPeWONNwdaBY97bexSglKNznY+j2es4NZPNPu/RnF7z96byLD9QFksLuqOkcCTBs0x3WWkq0cTR6zmh7BvYZ5tN+UpjdqtccrgWO4OBB5FTTaMThGWh0X1Zw/ev/K3yWIMM6oDmebEiIG462CRSrEjqvIVF7mgwXTrYiCe2QmpeRS4NMy6ezCDIqH8oXO/T7A1PqxhxPXbIO+SG+9blmNj0qj2ntAjnEKsbhnVWuZnzCAQLQd+oHEKSb6oLZq9zhhsykGsokwQ+XGQSRoRGvBbGts2lTrAtN4ILcu47wZHBbg0GuhxF9P03eCfi8BSrOaYNoJBbqW23iVHeNLijiaFJzNo0KY9drmGNBebdl13mNxTjULM0htzYDrRpbs/Val2Ha3EmuAQKbC1hib6WnvN+xZ+EoHISdTcniSiTuitQtK5ezs+cvneAJGhM6clvWir645DySMBsommDni+aI3iwMrP+qVPxP7R5pq9lYpm7yZh0jUeD1hEkaBLGCqDR7eRWYMI5jCA/eXXbvMmJnwSqTajmg5wJHq3Un5EYsXTa8SczZMXI4KqVes+4cwbvRO7xQ9A4kt6SLA+jrKZTwbm6VG7/ALh3+KjfwG0jWHCOAk1ncgroYA1Gdao/UiBEWJHuVjDPOr3Hl7go3CPa2BVeB2Rvvqe9NNLoIOlsWAAKrwBYDq2jtLZUdsNp1qVD+W/9q11GpUMzWqWJGo3Egbu5Oa5+YDpagkE68CPNS3lcdpah06D2lzA9wDTlAgacu1DiGPEHpHagHTTf2yjbh3XIe6SZO+Tpv7lKlBx1eTy9yr3lvaq3h+gtkZP2eTcvdI0uj+pu9d3PyWE9zwQBUfftTIcf3j+aba6jSfQdUw7qbHFj3CBMLm/pjss5RWDi6IDp1A3HmfaugoYZ1SnJqPgyCPGIR1dlFwIdUeQ6xBjThoiorqxfhK7oVVUXtHnOHqrtPo89tVp67hUmXDj/ABCVyu29luw1WNWm7XcRwPaPIpOHxTmEOaSCNCCsik4SyPXYnD08fQTi89U/f1PSjhDEZ3EeCw8bhM5ax5lrgdQCQRF/abrXbO2i+q1hDiXZw14zEQIPWHHdbv4X2xwziQc7pGhla1JWvc8bVpSpzcJLNamBV2PUpXpvzt9V1j4Hz5rHdtIs9MOb/MLeB0K3pwrjrUd7PJJxOCIZHSPLZAgxobcElZ8w4jXIxsNUDxxBFlzmO2k/DVnNp3aR12z+h3FbmmWspkz6BPILkXkvc5ztSZVVSe7odnZuDjiHJzWS+5scDtMObNQuZcxE6zoYWxoY+XMY2qSHuDZdPVzEDVxJPcsuhsulVY2owCSOTt8jitdtrAtptaCZeTPcOKHUsrmenQlUqcJa6eBk49xfVFNhJp0zlJ4uG4dgO/it1hBMBL+jGEa/DNO8TPeCQm06LmxBLZflnn8FON5ZmStHhNw6Ow3E1KlMhoqGO5th2WShtKp+I7k3yWTU2dm1e48vneg+yB67uQ8lZvLqjMkuaH0KdSo2TVPAiG+4BG3APAgVSB/KFiVaDqQbkqOu6N2/vCa/pR+9cR/K3yQ33ojYY/BvbLukuB6oSabqhbmzj8o3JbKr3hwNXfEZRf2LXtx7mjKDbwPbqQeKLdSUU3yNGdvAa13/AJB/xTaG3WEnNiXAfd6v/VefvqknVCHdq6HZIe7ehk4zPQfrWGv/AKkjjbx9RWNo4cGRiHk92kxa7ewLz4Ve0oxUPEpdih1f09B9okd4NtszOHTPLbQbe3qq6m2WRaq+e/4LgulPFWKx4+1PskPdvQFXdj0MbUoWPSukb+tb2IztmhF8QeX/AEXm4qnjbvQud2pdjg+b+noHHZ6Mdv0GNIZXcLGBDom5v1eKXT+ktMjrVXz/AFW8QvPA9HnUuyQ5t/T0FxmdptLaFCs0t6aIEtLs1nbvBaCm9aYvWZgnyI3j9Ph71kxeEUY70T0OwtoNVOBPR6eJvdmYvo3h14m8ax2dq6WptmkC3/UHW+thHcFxdN6mJpZh27lioTjGVp6HW2rs54iPEpf1r6r1O2+3KQ/3J5HyU+3aLgM1d2s6E/oF5yCdN6ttQrsdkhy/HoeJdWSdmdTtbaTXkspOzMmSYiTwiB3oMPs6o6n0rYLZIgHrQ0SXR6o4rU4EdWeK2mA2zUpAtBDqZBBY7Qg6iRcfHRcWoocVp6HvsHTqU8JDhpXaTd+d9fMuliH0ycrnMP3gCRzCB1QuMkkk7yZK6attfC4lxbVAtOVxGSbCweLgTe/bbRc/jaLWVC1hLgIBOvWi8ERIm0qFWnuq6d0X4avvyalBxlb3mdp9E7YcHtd+pWuq/SLCugmu6AZHV05BY32uKGznGeuXOYz+Zwn2Ak+C88pvsung6CnTuzxW1ajhiZrvZ6RU+ktCRlxL9by06bzorf8ASahuxFQ/0nyC82dqq3i619jp+7ehzePI9DZ9JaDh+0rVAZv1dDu0usj/APRYc/7h/wCX/qvNnqmtSeEh1f09BceR6C/buGbMVqkngNTyWMzaWH/EfccAuHc1XRdDgjskOr+noSWJmvbMHNcqOPaqGpVErSUkzdqNtRKKsOQAwuQyqKlkwKcrlVCiAGNCuUnOizpiDBTMNUyuB59x1SMyJjlGUVJWfMsp1JU5qcdVmbqIKc07lgYGrmbl3jTu+HksgOXnK1Jwk4s+k4PFRxFJVI8/o+aF4uneUplGSFl1BKpjNFbDGVIQ3EZa+xsPXr8WSz5rk/EcXRZDnQ1FQWVLmdV5ZIfTddZdN1lgtMKsRi8rYGpTVNzkooqq1oUoOc3ksxG1cWXENnqtJIH8RABPsCxKTkNZVTNl6alTVOCiuR80xVd4irKo+bDKBuuqouQNKsMzHuCG6Fx71Rd3pAGHWVUyZQEo6RCQGCSZQlEQhcFEkyAKy0qBW5MCwo0qNCFzkAHmQOcl5lbR2oEWEQVR2qEIAIImhA1MbCYDqDy0gjd7eIW0JBgjQ3C08rMwNb7p0OnYfisWNob8d5ar7He2Hj+BU4U3/GX0f70+RsaYt88Cr3qUT1dFRPwXDaPdReQbgCkSmg7+fzwT2UwdQhZBJXMKtUgLWPqElZONdLjlNtyxSu7g8PuR3nqzwm2douvN0oP+K+r9A3myFrrIhohAW44JajVQCkJAWSoSqKpAAynUvBJRsfdDAx2C6urTVEb0zNKgSEkKAJmZCSmADghDU4FUUCFZFRTSULggAUTYUARZCgCmhGAo1hTBTKkhFAIw1WGIy1MZscBUll91uXwhMc1YmA+8O4+4+5ZwC83iYblWSPpGzKzrYWE3raz8VkC1hSMRXe2W9nyFsKTVqMV6bu8q3A01UqPe0Rl29ip4fDrcycna/wBxBb2exLeE2JQuau8eBKaFAoGqwECKBVlqkIwgQoqo7kxzEBlIYPgo0hE0K4QAkKC6WCoUiQT1QcqcUEJiG5lMyWoCgQZQuCqVCnYCw1NIQiFcpgWETSgRBMQw6Kg5QFCUAZWCf1+8Ee/3LatFlpcM6Ht7/wBbe9bppsuHtKNqqfVHufhye9hXHpJ/ZD6AWgcSt9R0PcVoArNlr+vy/Jk+KH/aXj+CAKqimZCbrrnkSiVeZUh0TAa1QpYerPzdIBkICVYKE+PNICFAjA71RCQxEqkYCCEDBcYVyqIVBAiwrVZVAEwLUhSFCECCBVgIYRBSAIKwhhQIAY1SEICElADQ7fwIPIyt6FzpFl0DToVydqL+l+J674XnlVj4P7js0MceDStCQt1jD+xd4fqFpSp7Ljam33mb4mqXrwh0jf5v9AyqKoqLpnmiiqIVlVKQiEKc0MIUANlMaElqNJjDBhA9UoXJAJDimJKjXQgkW4lVmTBUCBwTETNuUVSo18cEgLBVgoS/uVJiGtVgJYCfTKYAZlQKKoFIumBWZUicAqQBFusJUljT2LSZls9mulnc4+fvXO2jG9NPoz0Pw3VccTKHVfb2zNxR/ZP8P1C0bit3XP7J/ctCSls1/wDG/H8EviVf9iH+v5ZJVgoQVJXRPOBFUQqlSCiwgrjeoT2qr9qoAoAYwdvsV34oBPFRxSYwnNO8pbjPcqN1ISsALjBUJXWO2LR9X+53moNi0fVj+p3mrOGyjtMejOScBrzVSuvGw6Pqn87vNQbDoeqfzu80cNh2mPRnJhwUhdafo/Q9U/md5qx9H6Pqn8zvNPcYdoicjHYouxbsCj6hP9TvNRuw6Hqe13mjhsXaI9Gcc1yMLrTsah6g5nzS/sel6g5nzRw2HaI9DmuSFzxxXUHZNL1B7fNT7LpD7jU+Gxdpj0OVlQOXVt2bT/DbyVHZlP8ADb+UJ8Nh2ldDkw2dFsdmaOHb7h5LefZ9P1G8gsfFYdrIygCdYET3rFj6b4Dfgdr4fxKePgra3+zMXFOik/u/UhaX51XR0GA2MHwWQ3CN9UcgqtmQvSb7/wAI1/FNfdxUY/4r7s5QR2c1DHEcwut+rN9VvIKxRG4DkujwzzXae45KFYaV13RrJwx3EgcJA+eaW4LtHccazC1PUd+U+SIYOr+G/wDKfJd1u1B+eCEzwT4Yu0PocQcFU/Df+Uqvs6r6juRXb/PyVXz8lHDDtD6HFjZdb8NyJuyKvqH2ea7LL87lMo+fcEuGHHkKJ7EIJVIgrTMySrBUARRCBlqw5Vop89iADc+NTCB9a2qmVIqXN0ASQpKCFITIjC9VKGEJcgBoeqlLzKy5A7DW/P8AhYe1RYd/uT21Vj7TeMg/mHvWbGK9CXgdTY0t3HUn/l+jHwB64+dxW2yJWPpjPTe3RoDXDs3H2nn2JhrDj89yy7Myptd/4N/xJWVetColb+Nvk36kDETKY+fihFT5+CY0n/NvYuiedsTL8/5TWW+fPVCQfnyREwgY7xHz7VCxDSJO4Hff4Ix3eSAFZFWVZEdyEt+f8piEBvyfcrDEwt+SqII80gNczRF90qKJkmMZ6KqnvUUTB6MugrZqoogS0LdoVj71FEDZHIhuUUQR5AvS3K1FIAEFVRRJkloIOqTitPEKKLPiv7MvA6Oyv/XT/wBjeH0T3e5azfyUUWLZukvI07X1h5mUzULL3+Cii6MjkIY1LZqoomtSMtA6HpeJTT6b+5RRA1oMf6IUf6AUUQRI30VR0UUTGtD/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4150" name="AutoShape 6" descr="data:image/jpeg;base64,/9j/4AAQSkZJRgABAQAAAQABAAD/2wCEAAkGBxQTEhUUExQVFhUXFxwYFxgYFxwcHBcXGBwXGBwYGBcYHCggHBolHBQVITEhJSkrLi4uFx8zODMsNygtLisBCgoKDg0OGxAQGy0kICQsLCwsLCw0LCwsLCwsLCwsLCwsLCwsLCwsLCwsLCwsLCwsLCwsLCwsLCwsLCwsLCwsLP/AABEIAOEA4AMBIgACEQEDEQH/xAAbAAACAgMBAAAAAAAAAAAAAAACAwABBAUGB//EAEIQAAEDAgMEBgYHBwQDAQAAAAEAAhEDIQQSMQVBUZETImFxgdEyUqHB4fAGFBVCU5KxI0NicoKi8SRE0uIHM7IW/8QAGwEAAgMBAQEAAAAAAAAAAAAAAAECAwQFBgf/xAA0EQACAQIDBQYGAQQDAAAAAAAAAQIDEQQhMQUSE0FRFGFxgdHwBpGhscHhIjIzYnIjJDT/2gAMAwEAAhEDEQA/AOjo0qjmhwdYidB5Kj0ocG5xcTIA3btFk4bC1WgNzNgW0PmrqYF5cHZxIEWG7uKx2XcacxJwb7mWkkyZG/wVOwlQxdliDZp3eKUMXUJLQ+IMSWj3JtY1gBFRhkgejGu/VV/yvyJ8udiYmtVYW+gQZuBpHj8wjp1Kzt7eSt2z6joLqjZH8Nk5mEqRGdsfyo3VbkFxNKjUqMBL2w7UQshlOppmb4tPmsR9KpSbZwIB4cSApQxFR2jwP6QnK2mQ4xb6mbTw9QFxD23ierw4XUo9K6ZcLOIsOG9KoMrOc4Zx1YvlEGRKyqOErNmHtuSTLd5TsQFVW1AWjN6RjQWsT7kNTAVM2bMJNtNyfUwtY5T0jbGR1fD3pD31g8tzt0B9HjI9yWb0sNalnB1HAtzN/KfNHVqVmQ2WGSBpx/whqVKzWl2Zpi0ZUVShWeGuLm7iLcLppWBhhtfjT5FLpuqvzCWCCQbHzTmsrjfT5FLpUKwkgsuZMyeWiSt3BmQYF4j0OZ8k0U6jXB8U+qI370mliq5aHQyCJ9E/8lZq1iQ05OsJ0NgPFPO/IBwx9QuIDadouSYugrYysJlrLEA677ayhFCoCTDTMeEb0yrRquBEMvvk8ZReIWFYplUjMQzq31WFkPqjn8FnYrEVmw0hhzGLE+9D+1n0G8/gl4olGVuZf1l9NomnYQJDvDgjbjCTGWBEyDMjsEapNXGPcBLGgB1zm08IRiDcalVyik8yynFMtrjDrZpt8zwTWYggAdG+wg6d3FC0lt2sznQ3iOaXT2g43FIkH+L4KSTtoRqW3hlDEuaXk06kEgiANwAvdT7RB+5U1j0d/DVV9fdp0Tp4T8EqlWcJmk+5JtG/knZ80VZGKDW9dv5fil0qtVz3N6QDLH3BeVdKjUI/9kRb0RuVU8A4OLhUIJ1MC/gU1Lq0OxX2YZJzzOvV8imPwjyB14gyOrw8UvCiq4H9sRDiPQbuPcrfTqgtHTG5j0Wdp4JN56q4+QwvrBwb0guJnIOUK3msAT0jbCfQG5EMI8kE1CSP4W7+4I3YZ5BGexEeiN6N7pYLCKNGpUpgufGYAxkFt8WWFXpGm8Aus7sjSFmPpVKTGgVS6IbdrZ0idOz2pW0sKS2XPzdmUD2gSiTJ03ZmbQpPEllSA6Pug7o1VYavWcJ6Qd2UdyVhnFzGtDi3uAMjhdNpYNwsKhH9IRcTjmQ16uZrekF5+4NyyGUHhxdnBJAF27hJFge0pJwTpB6QyJg5Rv7FAKhflFXdM5W8Y4I8GiI+tTqOBBcL/wAJt3XVVK9VgaJabhokG3tQV2VGtLukJgeq3yRDDOIE1DNj6LbEdwTTyzE0ND6u9zPynzQUa9V2aC2xI0PmqqUn65/7Qq6J7A4h4uZgt3qK8htEbhqgFnCIjeiZRqSDLSRprvWOzFVbdZtx6qZSr1S7KCzSZg6acU1e70B6BnE1cxb1La2Pmibia1hFO5jR3mgGHqZic7L39E8Itf5lMNCpbrMsQRDTu73JXjfkFnYZWw1V0SadjNp18UYp1eDOZ8kD61YODQacmb5Tuv6yvpa4mTS5O81NpMgmzX4ltSkwghjpManeUqi19g32pmMxT35A7IAb2Bm3eU2gwmcsGO2FCVrl8MojcLWfEtpiNPT4a6hVSdVaIyC07x3qU3VWA9VhGupR0sRVcARTbfTrQnbpaxVfqVUq1M+bo/uxGYcVG455E9EefhwQHaNQOymm2f5j+sdiKmagB6gNyfT4meHahrLNAjXNp1Bo/wBgQ0m1HOI6XQ26o0gdnEkeCPoX76hPg3ySn4NwBcKjhvOmtvIIuuqGkOp4F7ZioRJJ0abnvCjsI4kE1HSNLDu4dqxKHSOaD0jridyukHl4aXuiJMEfO9Rs76r35D5aDhnzEGq6wEWbv8EFaq8AkVHEjsb5IzgBJOZ8nWYPJLdgtZLzI+dE7q/K3gNLLvMivg3PbBqOixsAP0C5X6SbbfTrhocXNZqDFyRfQcCuhqEyIe9o3z3Whafa30cpViX56mfsIExxkEeMKEle2aNmCnTp1G6kbq1vfkZ30bx2caiDoeBWY/HPBIL4OlgNeS4Wl/p3Mykn1mnWRv0gTuGtl0mzdoCu52clu9okGNcwmN5Mpb9nZmmrgG4utTzhr3m8w9V73ACo6InQcY4dqzhgyDm6QzEaC48VraOGYTaqQ6I4HuRUqdSXNNV9jGqtutVY5TWdrGe/CuMg1CQd0BJr0nhzAKjusYPgsWpTqAj9o8iQLlZbcG4wc7raT2+KF5e/ITHDCOA/9ro7gk4Zj3tkvPdA8kbcM/8AEPIeSRUpupMtUPdA49oSWelr++4H5jvqTgID9P4R5K2YN4Mh94iYGnJIZUedK0/0N8lh7Y2m+hRq1DU9AdXqtu42A04wklPqvfkNq2qYnbH0mZhTlq1utNmtYHOI4mNB3rUU/wDyRRLgCarWk3c6m2B29UkrzTFOq1XuqPJc5xJLjvPEpYY4jjwWhUo6lbb0Pf8AAVuma2rTrNqNMwQLcCLEQexZbhUOpbH8p/5LyD/xrtCrRxAoZi1lXskB4FjB4xFuzgvUsSKjWn9qDcD0Rv8ADgq2rPMaT5GMw3JJmLDuCz8E1+WW5YPGfNal5u1je5byk2o1oEstpY6c1Usy6eSsLomq8GzLEg6/FOpUqzWgAU7CPSPkkDpKYc4FhuXaHkLom4mq4WdS5O81ZZctCizFuwdUvzEU5iIzHnoh+uVTIyMsSNTuTqdes4ls0wR2O38OsljC1RN2XM796TGmzVCg/wDFdyCGhQqPBmq6JI3bu4IjhHn964eA8kLsO5jCBVdrOg1PgoprqvkSGDAOAgVCI7G+8Khs4zPSPniLf/MLGa95AJqPmN2XySMZiHtEh7uO7yUrO+qGkZ1OkS5wzvgaXN9Rx7FeKpFrSc75ER1j7ilYGg4sFQPdLmzFt0/FZD8M5zYc5xB7vcouST5fL9A4sA4ImCXu5k/qUwYL+IoKrHNLRndeeG4IzQdHpv5qLv1Xy/Q0zQ/SXYY6N1ZpJcy5G4tkTpvga9i57B1YK9AwuCc9nWcesI1tw1Xn2PwpoVnUz90wO0bjyVdeDWbPSbCxClCVF+K8OfvvN7R2i5oHSNlsSHtuI063q+K2WFxYddjo7j7tFqfo5iR0mVxIzWB7dw7ito7YbXPeWONNwdaBY97bexSglKNznY+j2es4NZPNPu/RnF7z96byLD9QFksLuqOkcCTBs0x3WWkq0cTR6zmh7BvYZ5tN+UpjdqtccrgWO4OBB5FTTaMThGWh0X1Zw/ev/K3yWIMM6oDmebEiIG462CRSrEjqvIVF7mgwXTrYiCe2QmpeRS4NMy6ezCDIqH8oXO/T7A1PqxhxPXbIO+SG+9blmNj0qj2ntAjnEKsbhnVWuZnzCAQLQd+oHEKSb6oLZq9zhhsykGsokwQ+XGQSRoRGvBbGts2lTrAtN4ILcu47wZHBbg0GuhxF9P03eCfi8BSrOaYNoJBbqW23iVHeNLijiaFJzNo0KY9drmGNBebdl13mNxTjULM0htzYDrRpbs/Val2Ha3EmuAQKbC1hib6WnvN+xZ+EoHISdTcniSiTuitQtK5ezs+cvneAJGhM6clvWir645DySMBsommDni+aI3iwMrP+qVPxP7R5pq9lYpm7yZh0jUeD1hEkaBLGCqDR7eRWYMI5jCA/eXXbvMmJnwSqTajmg5wJHq3Un5EYsXTa8SczZMXI4KqVes+4cwbvRO7xQ9A4kt6SLA+jrKZTwbm6VG7/ALh3+KjfwG0jWHCOAk1ncgroYA1Gdao/UiBEWJHuVjDPOr3Hl7go3CPa2BVeB2Rvvqe9NNLoIOlsWAAKrwBYDq2jtLZUdsNp1qVD+W/9q11GpUMzWqWJGo3Egbu5Oa5+YDpagkE68CPNS3lcdpah06D2lzA9wDTlAgacu1DiGPEHpHagHTTf2yjbh3XIe6SZO+Tpv7lKlBx1eTy9yr3lvaq3h+gtkZP2eTcvdI0uj+pu9d3PyWE9zwQBUfftTIcf3j+aba6jSfQdUw7qbHFj3CBMLm/pjss5RWDi6IDp1A3HmfaugoYZ1SnJqPgyCPGIR1dlFwIdUeQ6xBjThoiorqxfhK7oVVUXtHnOHqrtPo89tVp67hUmXDj/ABCVyu29luw1WNWm7XcRwPaPIpOHxTmEOaSCNCCsik4SyPXYnD08fQTi89U/f1PSjhDEZ3EeCw8bhM5ax5lrgdQCQRF/abrXbO2i+q1hDiXZw14zEQIPWHHdbv4X2xwziQc7pGhla1JWvc8bVpSpzcJLNamBV2PUpXpvzt9V1j4Hz5rHdtIs9MOb/MLeB0K3pwrjrUd7PJJxOCIZHSPLZAgxobcElZ8w4jXIxsNUDxxBFlzmO2k/DVnNp3aR12z+h3FbmmWspkz6BPILkXkvc5ztSZVVSe7odnZuDjiHJzWS+5scDtMObNQuZcxE6zoYWxoY+XMY2qSHuDZdPVzEDVxJPcsuhsulVY2owCSOTt8jitdtrAtptaCZeTPcOKHUsrmenQlUqcJa6eBk49xfVFNhJp0zlJ4uG4dgO/it1hBMBL+jGEa/DNO8TPeCQm06LmxBLZflnn8FON5ZmStHhNw6Ow3E1KlMhoqGO5th2WShtKp+I7k3yWTU2dm1e48vneg+yB67uQ8lZvLqjMkuaH0KdSo2TVPAiG+4BG3APAgVSB/KFiVaDqQbkqOu6N2/vCa/pR+9cR/K3yQ33ojYY/BvbLukuB6oSabqhbmzj8o3JbKr3hwNXfEZRf2LXtx7mjKDbwPbqQeKLdSUU3yNGdvAa13/AJB/xTaG3WEnNiXAfd6v/VefvqknVCHdq6HZIe7ehk4zPQfrWGv/AKkjjbx9RWNo4cGRiHk92kxa7ewLz4Ve0oxUPEpdih1f09B9okd4NtszOHTPLbQbe3qq6m2WRaq+e/4LgulPFWKx4+1PskPdvQFXdj0MbUoWPSukb+tb2IztmhF8QeX/AEXm4qnjbvQud2pdjg+b+noHHZ6Mdv0GNIZXcLGBDom5v1eKXT+ktMjrVXz/AFW8QvPA9HnUuyQ5t/T0FxmdptLaFCs0t6aIEtLs1nbvBaCm9aYvWZgnyI3j9Ph71kxeEUY70T0OwtoNVOBPR6eJvdmYvo3h14m8ax2dq6WptmkC3/UHW+thHcFxdN6mJpZh27lioTjGVp6HW2rs54iPEpf1r6r1O2+3KQ/3J5HyU+3aLgM1d2s6E/oF5yCdN6ttQrsdkhy/HoeJdWSdmdTtbaTXkspOzMmSYiTwiB3oMPs6o6n0rYLZIgHrQ0SXR6o4rU4EdWeK2mA2zUpAtBDqZBBY7Qg6iRcfHRcWoocVp6HvsHTqU8JDhpXaTd+d9fMuliH0ycrnMP3gCRzCB1QuMkkk7yZK6attfC4lxbVAtOVxGSbCweLgTe/bbRc/jaLWVC1hLgIBOvWi8ERIm0qFWnuq6d0X4avvyalBxlb3mdp9E7YcHtd+pWuq/SLCugmu6AZHV05BY32uKGznGeuXOYz+Zwn2Ak+C88pvsung6CnTuzxW1ajhiZrvZ6RU+ktCRlxL9by06bzorf8ASahuxFQ/0nyC82dqq3i619jp+7ehzePI9DZ9JaDh+0rVAZv1dDu0usj/APRYc/7h/wCX/qvNnqmtSeEh1f09BceR6C/buGbMVqkngNTyWMzaWH/EfccAuHc1XRdDgjskOr+noSWJmvbMHNcqOPaqGpVErSUkzdqNtRKKsOQAwuQyqKlkwKcrlVCiAGNCuUnOizpiDBTMNUyuB59x1SMyJjlGUVJWfMsp1JU5qcdVmbqIKc07lgYGrmbl3jTu+HksgOXnK1Jwk4s+k4PFRxFJVI8/o+aF4uneUplGSFl1BKpjNFbDGVIQ3EZa+xsPXr8WSz5rk/EcXRZDnQ1FQWVLmdV5ZIfTddZdN1lgtMKsRi8rYGpTVNzkooqq1oUoOc3ksxG1cWXENnqtJIH8RABPsCxKTkNZVTNl6alTVOCiuR80xVd4irKo+bDKBuuqouQNKsMzHuCG6Fx71Rd3pAGHWVUyZQEo6RCQGCSZQlEQhcFEkyAKy0qBW5MCwo0qNCFzkAHmQOcl5lbR2oEWEQVR2qEIAIImhA1MbCYDqDy0gjd7eIW0JBgjQ3C08rMwNb7p0OnYfisWNob8d5ar7He2Hj+BU4U3/GX0f70+RsaYt88Cr3qUT1dFRPwXDaPdReQbgCkSmg7+fzwT2UwdQhZBJXMKtUgLWPqElZONdLjlNtyxSu7g8PuR3nqzwm2douvN0oP+K+r9A3myFrrIhohAW44JajVQCkJAWSoSqKpAAynUvBJRsfdDAx2C6urTVEb0zNKgSEkKAJmZCSmADghDU4FUUCFZFRTSULggAUTYUARZCgCmhGAo1hTBTKkhFAIw1WGIy1MZscBUll91uXwhMc1YmA+8O4+4+5ZwC83iYblWSPpGzKzrYWE3raz8VkC1hSMRXe2W9nyFsKTVqMV6bu8q3A01UqPe0Rl29ip4fDrcycna/wBxBb2exLeE2JQuau8eBKaFAoGqwECKBVlqkIwgQoqo7kxzEBlIYPgo0hE0K4QAkKC6WCoUiQT1QcqcUEJiG5lMyWoCgQZQuCqVCnYCw1NIQiFcpgWETSgRBMQw6Kg5QFCUAZWCf1+8Ee/3LatFlpcM6Ht7/wBbe9bppsuHtKNqqfVHufhye9hXHpJ/ZD6AWgcSt9R0PcVoArNlr+vy/Jk+KH/aXj+CAKqimZCbrrnkSiVeZUh0TAa1QpYerPzdIBkICVYKE+PNICFAjA71RCQxEqkYCCEDBcYVyqIVBAiwrVZVAEwLUhSFCECCBVgIYRBSAIKwhhQIAY1SEICElADQ7fwIPIyt6FzpFl0DToVydqL+l+J674XnlVj4P7js0MceDStCQt1jD+xd4fqFpSp7Ljam33mb4mqXrwh0jf5v9AyqKoqLpnmiiqIVlVKQiEKc0MIUANlMaElqNJjDBhA9UoXJAJDimJKjXQgkW4lVmTBUCBwTETNuUVSo18cEgLBVgoS/uVJiGtVgJYCfTKYAZlQKKoFIumBWZUicAqQBFusJUljT2LSZls9mulnc4+fvXO2jG9NPoz0Pw3VccTKHVfb2zNxR/ZP8P1C0bit3XP7J/ctCSls1/wDG/H8EviVf9iH+v5ZJVgoQVJXRPOBFUQqlSCiwgrjeoT2qr9qoAoAYwdvsV34oBPFRxSYwnNO8pbjPcqN1ISsALjBUJXWO2LR9X+53moNi0fVj+p3mrOGyjtMejOScBrzVSuvGw6Pqn87vNQbDoeqfzu80cNh2mPRnJhwUhdafo/Q9U/md5qx9H6Pqn8zvNPcYdoicjHYouxbsCj6hP9TvNRuw6Hqe13mjhsXaI9Gcc1yMLrTsah6g5nzS/sel6g5nzRw2HaI9DmuSFzxxXUHZNL1B7fNT7LpD7jU+Gxdpj0OVlQOXVt2bT/DbyVHZlP8ADb+UJ8Nh2ldDkw2dFsdmaOHb7h5LefZ9P1G8gsfFYdrIygCdYET3rFj6b4Dfgdr4fxKePgra3+zMXFOik/u/UhaX51XR0GA2MHwWQ3CN9UcgqtmQvSb7/wAI1/FNfdxUY/4r7s5QR2c1DHEcwut+rN9VvIKxRG4DkujwzzXae45KFYaV13RrJwx3EgcJA+eaW4LtHccazC1PUd+U+SIYOr+G/wDKfJd1u1B+eCEzwT4Yu0PocQcFU/Df+Uqvs6r6juRXb/PyVXz8lHDDtD6HFjZdb8NyJuyKvqH2ea7LL87lMo+fcEuGHHkKJ7EIJVIgrTMySrBUARRCBlqw5Vop89iADc+NTCB9a2qmVIqXN0ASQpKCFITIjC9VKGEJcgBoeqlLzKy5A7DW/P8AhYe1RYd/uT21Vj7TeMg/mHvWbGK9CXgdTY0t3HUn/l+jHwB64+dxW2yJWPpjPTe3RoDXDs3H2nn2JhrDj89yy7Myptd/4N/xJWVetColb+Nvk36kDETKY+fihFT5+CY0n/NvYuiedsTL8/5TWW+fPVCQfnyREwgY7xHz7VCxDSJO4Hff4Ix3eSAFZFWVZEdyEt+f8piEBvyfcrDEwt+SqII80gNczRF90qKJkmMZ6KqnvUUTB6MugrZqoogS0LdoVj71FEDZHIhuUUQR5AvS3K1FIAEFVRRJkloIOqTitPEKKLPiv7MvA6Oyv/XT/wBjeH0T3e5azfyUUWLZukvI07X1h5mUzULL3+Cii6MjkIY1LZqoomtSMtA6HpeJTT6b+5RRA1oMf6IUf6AUUQRI30VR0UUTGtD/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4152" name="AutoShape 8" descr="data:image/jpeg;base64,/9j/4AAQSkZJRgABAQAAAQABAAD/2wCEAAkGBxQTEhUUExQVFhUXFxwYFxgYFxwcHBcXGBwXGBwYGBcYHCggHBolHBQVITEhJSkrLi4uFx8zODMsNygtLisBCgoKDg0OGxAQGy0kICQsLCwsLCw0LCwsLCwsLCwsLCwsLCwsLCwsLCwsLCwsLCwsLCwsLCwsLCwsLCwsLCwsLP/AABEIAOEA4AMBIgACEQEDEQH/xAAbAAACAgMBAAAAAAAAAAAAAAACAwABBAUGB//EAEIQAAEDAgMEBgYHBwQDAQAAAAEAAhEDIQQSMQVBUZETImFxgdEyUqHB4fAGFBVCU5KxI0NicoKi8SRE0uIHM7IW/8QAGwEAAgMBAQEAAAAAAAAAAAAAAAECAwQFBgf/xAA0EQACAQIDBQYGAQQDAAAAAAAAAQIDEQQhMQUSE0FRFGFxgdHwBpGhscHhIjIzYnIjJDT/2gAMAwEAAhEDEQA/AOjo0qjmhwdYidB5Kj0ocG5xcTIA3btFk4bC1WgNzNgW0PmrqYF5cHZxIEWG7uKx2XcacxJwb7mWkkyZG/wVOwlQxdliDZp3eKUMXUJLQ+IMSWj3JtY1gBFRhkgejGu/VV/yvyJ8udiYmtVYW+gQZuBpHj8wjp1Kzt7eSt2z6joLqjZH8Nk5mEqRGdsfyo3VbkFxNKjUqMBL2w7UQshlOppmb4tPmsR9KpSbZwIB4cSApQxFR2jwP6QnK2mQ4xb6mbTw9QFxD23ierw4XUo9K6ZcLOIsOG9KoMrOc4Zx1YvlEGRKyqOErNmHtuSTLd5TsQFVW1AWjN6RjQWsT7kNTAVM2bMJNtNyfUwtY5T0jbGR1fD3pD31g8tzt0B9HjI9yWb0sNalnB1HAtzN/KfNHVqVmQ2WGSBpx/whqVKzWl2Zpi0ZUVShWeGuLm7iLcLppWBhhtfjT5FLpuqvzCWCCQbHzTmsrjfT5FLpUKwkgsuZMyeWiSt3BmQYF4j0OZ8k0U6jXB8U+qI370mliq5aHQyCJ9E/8lZq1iQ05OsJ0NgPFPO/IBwx9QuIDadouSYugrYysJlrLEA677ayhFCoCTDTMeEb0yrRquBEMvvk8ZReIWFYplUjMQzq31WFkPqjn8FnYrEVmw0hhzGLE+9D+1n0G8/gl4olGVuZf1l9NomnYQJDvDgjbjCTGWBEyDMjsEapNXGPcBLGgB1zm08IRiDcalVyik8yynFMtrjDrZpt8zwTWYggAdG+wg6d3FC0lt2sznQ3iOaXT2g43FIkH+L4KSTtoRqW3hlDEuaXk06kEgiANwAvdT7RB+5U1j0d/DVV9fdp0Tp4T8EqlWcJmk+5JtG/knZ80VZGKDW9dv5fil0qtVz3N6QDLH3BeVdKjUI/9kRb0RuVU8A4OLhUIJ1MC/gU1Lq0OxX2YZJzzOvV8imPwjyB14gyOrw8UvCiq4H9sRDiPQbuPcrfTqgtHTG5j0Wdp4JN56q4+QwvrBwb0guJnIOUK3msAT0jbCfQG5EMI8kE1CSP4W7+4I3YZ5BGexEeiN6N7pYLCKNGpUpgufGYAxkFt8WWFXpGm8Aus7sjSFmPpVKTGgVS6IbdrZ0idOz2pW0sKS2XPzdmUD2gSiTJ03ZmbQpPEllSA6Pug7o1VYavWcJ6Qd2UdyVhnFzGtDi3uAMjhdNpYNwsKhH9IRcTjmQ16uZrekF5+4NyyGUHhxdnBJAF27hJFge0pJwTpB6QyJg5Rv7FAKhflFXdM5W8Y4I8GiI+tTqOBBcL/wAJt3XVVK9VgaJabhokG3tQV2VGtLukJgeq3yRDDOIE1DNj6LbEdwTTyzE0ND6u9zPynzQUa9V2aC2xI0PmqqUn65/7Qq6J7A4h4uZgt3qK8htEbhqgFnCIjeiZRqSDLSRprvWOzFVbdZtx6qZSr1S7KCzSZg6acU1e70B6BnE1cxb1La2Pmibia1hFO5jR3mgGHqZic7L39E8Itf5lMNCpbrMsQRDTu73JXjfkFnYZWw1V0SadjNp18UYp1eDOZ8kD61YODQacmb5Tuv6yvpa4mTS5O81NpMgmzX4ltSkwghjpManeUqi19g32pmMxT35A7IAb2Bm3eU2gwmcsGO2FCVrl8MojcLWfEtpiNPT4a6hVSdVaIyC07x3qU3VWA9VhGupR0sRVcARTbfTrQnbpaxVfqVUq1M+bo/uxGYcVG455E9EefhwQHaNQOymm2f5j+sdiKmagB6gNyfT4meHahrLNAjXNp1Bo/wBgQ0m1HOI6XQ26o0gdnEkeCPoX76hPg3ySn4NwBcKjhvOmtvIIuuqGkOp4F7ZioRJJ0abnvCjsI4kE1HSNLDu4dqxKHSOaD0jridyukHl4aXuiJMEfO9Rs76r35D5aDhnzEGq6wEWbv8EFaq8AkVHEjsb5IzgBJOZ8nWYPJLdgtZLzI+dE7q/K3gNLLvMivg3PbBqOixsAP0C5X6SbbfTrhocXNZqDFyRfQcCuhqEyIe9o3z3Whafa30cpViX56mfsIExxkEeMKEle2aNmCnTp1G6kbq1vfkZ30bx2caiDoeBWY/HPBIL4OlgNeS4Wl/p3Mykn1mnWRv0gTuGtl0mzdoCu52clu9okGNcwmN5Mpb9nZmmrgG4utTzhr3m8w9V73ACo6InQcY4dqzhgyDm6QzEaC48VraOGYTaqQ6I4HuRUqdSXNNV9jGqtutVY5TWdrGe/CuMg1CQd0BJr0nhzAKjusYPgsWpTqAj9o8iQLlZbcG4wc7raT2+KF5e/ITHDCOA/9ro7gk4Zj3tkvPdA8kbcM/8AEPIeSRUpupMtUPdA49oSWelr++4H5jvqTgID9P4R5K2YN4Mh94iYGnJIZUedK0/0N8lh7Y2m+hRq1DU9AdXqtu42A04wklPqvfkNq2qYnbH0mZhTlq1utNmtYHOI4mNB3rUU/wDyRRLgCarWk3c6m2B29UkrzTFOq1XuqPJc5xJLjvPEpYY4jjwWhUo6lbb0Pf8AAVuma2rTrNqNMwQLcCLEQexZbhUOpbH8p/5LyD/xrtCrRxAoZi1lXskB4FjB4xFuzgvUsSKjWn9qDcD0Rv8ADgq2rPMaT5GMw3JJmLDuCz8E1+WW5YPGfNal5u1je5byk2o1oEstpY6c1Usy6eSsLomq8GzLEg6/FOpUqzWgAU7CPSPkkDpKYc4FhuXaHkLom4mq4WdS5O81ZZctCizFuwdUvzEU5iIzHnoh+uVTIyMsSNTuTqdes4ls0wR2O38OsljC1RN2XM796TGmzVCg/wDFdyCGhQqPBmq6JI3bu4IjhHn964eA8kLsO5jCBVdrOg1PgoprqvkSGDAOAgVCI7G+8Khs4zPSPniLf/MLGa95AJqPmN2XySMZiHtEh7uO7yUrO+qGkZ1OkS5wzvgaXN9Rx7FeKpFrSc75ER1j7ilYGg4sFQPdLmzFt0/FZD8M5zYc5xB7vcouST5fL9A4sA4ImCXu5k/qUwYL+IoKrHNLRndeeG4IzQdHpv5qLv1Xy/Q0zQ/SXYY6N1ZpJcy5G4tkTpvga9i57B1YK9AwuCc9nWcesI1tw1Xn2PwpoVnUz90wO0bjyVdeDWbPSbCxClCVF+K8OfvvN7R2i5oHSNlsSHtuI063q+K2WFxYddjo7j7tFqfo5iR0mVxIzWB7dw7ito7YbXPeWONNwdaBY97bexSglKNznY+j2es4NZPNPu/RnF7z96byLD9QFksLuqOkcCTBs0x3WWkq0cTR6zmh7BvYZ5tN+UpjdqtccrgWO4OBB5FTTaMThGWh0X1Zw/ev/K3yWIMM6oDmebEiIG462CRSrEjqvIVF7mgwXTrYiCe2QmpeRS4NMy6ezCDIqH8oXO/T7A1PqxhxPXbIO+SG+9blmNj0qj2ntAjnEKsbhnVWuZnzCAQLQd+oHEKSb6oLZq9zhhsykGsokwQ+XGQSRoRGvBbGts2lTrAtN4ILcu47wZHBbg0GuhxF9P03eCfi8BSrOaYNoJBbqW23iVHeNLijiaFJzNo0KY9drmGNBebdl13mNxTjULM0htzYDrRpbs/Val2Ha3EmuAQKbC1hib6WnvN+xZ+EoHISdTcniSiTuitQtK5ezs+cvneAJGhM6clvWir645DySMBsommDni+aI3iwMrP+qVPxP7R5pq9lYpm7yZh0jUeD1hEkaBLGCqDR7eRWYMI5jCA/eXXbvMmJnwSqTajmg5wJHq3Un5EYsXTa8SczZMXI4KqVes+4cwbvRO7xQ9A4kt6SLA+jrKZTwbm6VG7/ALh3+KjfwG0jWHCOAk1ncgroYA1Gdao/UiBEWJHuVjDPOr3Hl7go3CPa2BVeB2Rvvqe9NNLoIOlsWAAKrwBYDq2jtLZUdsNp1qVD+W/9q11GpUMzWqWJGo3Egbu5Oa5+YDpagkE68CPNS3lcdpah06D2lzA9wDTlAgacu1DiGPEHpHagHTTf2yjbh3XIe6SZO+Tpv7lKlBx1eTy9yr3lvaq3h+gtkZP2eTcvdI0uj+pu9d3PyWE9zwQBUfftTIcf3j+aba6jSfQdUw7qbHFj3CBMLm/pjss5RWDi6IDp1A3HmfaugoYZ1SnJqPgyCPGIR1dlFwIdUeQ6xBjThoiorqxfhK7oVVUXtHnOHqrtPo89tVp67hUmXDj/ABCVyu29luw1WNWm7XcRwPaPIpOHxTmEOaSCNCCsik4SyPXYnD08fQTi89U/f1PSjhDEZ3EeCw8bhM5ax5lrgdQCQRF/abrXbO2i+q1hDiXZw14zEQIPWHHdbv4X2xwziQc7pGhla1JWvc8bVpSpzcJLNamBV2PUpXpvzt9V1j4Hz5rHdtIs9MOb/MLeB0K3pwrjrUd7PJJxOCIZHSPLZAgxobcElZ8w4jXIxsNUDxxBFlzmO2k/DVnNp3aR12z+h3FbmmWspkz6BPILkXkvc5ztSZVVSe7odnZuDjiHJzWS+5scDtMObNQuZcxE6zoYWxoY+XMY2qSHuDZdPVzEDVxJPcsuhsulVY2owCSOTt8jitdtrAtptaCZeTPcOKHUsrmenQlUqcJa6eBk49xfVFNhJp0zlJ4uG4dgO/it1hBMBL+jGEa/DNO8TPeCQm06LmxBLZflnn8FON5ZmStHhNw6Ow3E1KlMhoqGO5th2WShtKp+I7k3yWTU2dm1e48vneg+yB67uQ8lZvLqjMkuaH0KdSo2TVPAiG+4BG3APAgVSB/KFiVaDqQbkqOu6N2/vCa/pR+9cR/K3yQ33ojYY/BvbLukuB6oSabqhbmzj8o3JbKr3hwNXfEZRf2LXtx7mjKDbwPbqQeKLdSUU3yNGdvAa13/AJB/xTaG3WEnNiXAfd6v/VefvqknVCHdq6HZIe7ehk4zPQfrWGv/AKkjjbx9RWNo4cGRiHk92kxa7ewLz4Ve0oxUPEpdih1f09B9okd4NtszOHTPLbQbe3qq6m2WRaq+e/4LgulPFWKx4+1PskPdvQFXdj0MbUoWPSukb+tb2IztmhF8QeX/AEXm4qnjbvQud2pdjg+b+noHHZ6Mdv0GNIZXcLGBDom5v1eKXT+ktMjrVXz/AFW8QvPA9HnUuyQ5t/T0FxmdptLaFCs0t6aIEtLs1nbvBaCm9aYvWZgnyI3j9Ph71kxeEUY70T0OwtoNVOBPR6eJvdmYvo3h14m8ax2dq6WptmkC3/UHW+thHcFxdN6mJpZh27lioTjGVp6HW2rs54iPEpf1r6r1O2+3KQ/3J5HyU+3aLgM1d2s6E/oF5yCdN6ttQrsdkhy/HoeJdWSdmdTtbaTXkspOzMmSYiTwiB3oMPs6o6n0rYLZIgHrQ0SXR6o4rU4EdWeK2mA2zUpAtBDqZBBY7Qg6iRcfHRcWoocVp6HvsHTqU8JDhpXaTd+d9fMuliH0ycrnMP3gCRzCB1QuMkkk7yZK6attfC4lxbVAtOVxGSbCweLgTe/bbRc/jaLWVC1hLgIBOvWi8ERIm0qFWnuq6d0X4avvyalBxlb3mdp9E7YcHtd+pWuq/SLCugmu6AZHV05BY32uKGznGeuXOYz+Zwn2Ak+C88pvsung6CnTuzxW1ajhiZrvZ6RU+ktCRlxL9by06bzorf8ASahuxFQ/0nyC82dqq3i619jp+7ehzePI9DZ9JaDh+0rVAZv1dDu0usj/APRYc/7h/wCX/qvNnqmtSeEh1f09BceR6C/buGbMVqkngNTyWMzaWH/EfccAuHc1XRdDgjskOr+noSWJmvbMHNcqOPaqGpVErSUkzdqNtRKKsOQAwuQyqKlkwKcrlVCiAGNCuUnOizpiDBTMNUyuB59x1SMyJjlGUVJWfMsp1JU5qcdVmbqIKc07lgYGrmbl3jTu+HksgOXnK1Jwk4s+k4PFRxFJVI8/o+aF4uneUplGSFl1BKpjNFbDGVIQ3EZa+xsPXr8WSz5rk/EcXRZDnQ1FQWVLmdV5ZIfTddZdN1lgtMKsRi8rYGpTVNzkooqq1oUoOc3ksxG1cWXENnqtJIH8RABPsCxKTkNZVTNl6alTVOCiuR80xVd4irKo+bDKBuuqouQNKsMzHuCG6Fx71Rd3pAGHWVUyZQEo6RCQGCSZQlEQhcFEkyAKy0qBW5MCwo0qNCFzkAHmQOcl5lbR2oEWEQVR2qEIAIImhA1MbCYDqDy0gjd7eIW0JBgjQ3C08rMwNb7p0OnYfisWNob8d5ar7He2Hj+BU4U3/GX0f70+RsaYt88Cr3qUT1dFRPwXDaPdReQbgCkSmg7+fzwT2UwdQhZBJXMKtUgLWPqElZONdLjlNtyxSu7g8PuR3nqzwm2douvN0oP+K+r9A3myFrrIhohAW44JajVQCkJAWSoSqKpAAynUvBJRsfdDAx2C6urTVEb0zNKgSEkKAJmZCSmADghDU4FUUCFZFRTSULggAUTYUARZCgCmhGAo1hTBTKkhFAIw1WGIy1MZscBUll91uXwhMc1YmA+8O4+4+5ZwC83iYblWSPpGzKzrYWE3raz8VkC1hSMRXe2W9nyFsKTVqMV6bu8q3A01UqPe0Rl29ip4fDrcycna/wBxBb2exLeE2JQuau8eBKaFAoGqwECKBVlqkIwgQoqo7kxzEBlIYPgo0hE0K4QAkKC6WCoUiQT1QcqcUEJiG5lMyWoCgQZQuCqVCnYCw1NIQiFcpgWETSgRBMQw6Kg5QFCUAZWCf1+8Ee/3LatFlpcM6Ht7/wBbe9bppsuHtKNqqfVHufhye9hXHpJ/ZD6AWgcSt9R0PcVoArNlr+vy/Jk+KH/aXj+CAKqimZCbrrnkSiVeZUh0TAa1QpYerPzdIBkICVYKE+PNICFAjA71RCQxEqkYCCEDBcYVyqIVBAiwrVZVAEwLUhSFCECCBVgIYRBSAIKwhhQIAY1SEICElADQ7fwIPIyt6FzpFl0DToVydqL+l+J674XnlVj4P7js0MceDStCQt1jD+xd4fqFpSp7Ljam33mb4mqXrwh0jf5v9AyqKoqLpnmiiqIVlVKQiEKc0MIUANlMaElqNJjDBhA9UoXJAJDimJKjXQgkW4lVmTBUCBwTETNuUVSo18cEgLBVgoS/uVJiGtVgJYCfTKYAZlQKKoFIumBWZUicAqQBFusJUljT2LSZls9mulnc4+fvXO2jG9NPoz0Pw3VccTKHVfb2zNxR/ZP8P1C0bit3XP7J/ctCSls1/wDG/H8EviVf9iH+v5ZJVgoQVJXRPOBFUQqlSCiwgrjeoT2qr9qoAoAYwdvsV34oBPFRxSYwnNO8pbjPcqN1ISsALjBUJXWO2LR9X+53moNi0fVj+p3mrOGyjtMejOScBrzVSuvGw6Pqn87vNQbDoeqfzu80cNh2mPRnJhwUhdafo/Q9U/md5qx9H6Pqn8zvNPcYdoicjHYouxbsCj6hP9TvNRuw6Hqe13mjhsXaI9Gcc1yMLrTsah6g5nzS/sel6g5nzRw2HaI9DmuSFzxxXUHZNL1B7fNT7LpD7jU+Gxdpj0OVlQOXVt2bT/DbyVHZlP8ADb+UJ8Nh2ldDkw2dFsdmaOHb7h5LefZ9P1G8gsfFYdrIygCdYET3rFj6b4Dfgdr4fxKePgra3+zMXFOik/u/UhaX51XR0GA2MHwWQ3CN9UcgqtmQvSb7/wAI1/FNfdxUY/4r7s5QR2c1DHEcwut+rN9VvIKxRG4DkujwzzXae45KFYaV13RrJwx3EgcJA+eaW4LtHccazC1PUd+U+SIYOr+G/wDKfJd1u1B+eCEzwT4Yu0PocQcFU/Df+Uqvs6r6juRXb/PyVXz8lHDDtD6HFjZdb8NyJuyKvqH2ea7LL87lMo+fcEuGHHkKJ7EIJVIgrTMySrBUARRCBlqw5Vop89iADc+NTCB9a2qmVIqXN0ASQpKCFITIjC9VKGEJcgBoeqlLzKy5A7DW/P8AhYe1RYd/uT21Vj7TeMg/mHvWbGK9CXgdTY0t3HUn/l+jHwB64+dxW2yJWPpjPTe3RoDXDs3H2nn2JhrDj89yy7Myptd/4N/xJWVetColb+Nvk36kDETKY+fihFT5+CY0n/NvYuiedsTL8/5TWW+fPVCQfnyREwgY7xHz7VCxDSJO4Hff4Ix3eSAFZFWVZEdyEt+f8piEBvyfcrDEwt+SqII80gNczRF90qKJkmMZ6KqnvUUTB6MugrZqoogS0LdoVj71FEDZHIhuUUQR5AvS3K1FIAEFVRRJkloIOqTitPEKKLPiv7MvA6Oyv/XT/wBjeH0T3e5azfyUUWLZukvI07X1h5mUzULL3+Cii6MjkIY1LZqoomtSMtA6HpeJTT6b+5RRA1oMf6IUf6AUUQRI30VR0UUTGtD/2Q=="/>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4154" name="Picture 10" descr="http://t2.gstatic.com/images?q=tbn:ANd9GcQKlQZK_M8jVMrQK1nr7wXq0eP21r1HJxjVZ4q3CAgxJT9ZQpWk">
            <a:hlinkClick r:id="rId3"/>
          </p:cNvPr>
          <p:cNvPicPr>
            <a:picLocks noChangeAspect="1" noChangeArrowheads="1"/>
          </p:cNvPicPr>
          <p:nvPr/>
        </p:nvPicPr>
        <p:blipFill>
          <a:blip r:embed="rId4"/>
          <a:srcRect/>
          <a:stretch>
            <a:fillRect/>
          </a:stretch>
        </p:blipFill>
        <p:spPr bwMode="auto">
          <a:xfrm>
            <a:off x="3047999" y="2514600"/>
            <a:ext cx="3048001" cy="4343400"/>
          </a:xfrm>
          <a:prstGeom prst="rect">
            <a:avLst/>
          </a:prstGeom>
          <a:noFill/>
        </p:spPr>
      </p:pic>
      <p:pic>
        <p:nvPicPr>
          <p:cNvPr id="134156" name="Picture 12" descr="http://t2.gstatic.com/images?q=tbn:ANd9GcSgCNsW5ljzkzmtAq6BHvx4sT6npP8Hd1Np-ibxvK9nAwj7KyZp">
            <a:hlinkClick r:id="rId5"/>
          </p:cNvPr>
          <p:cNvPicPr>
            <a:picLocks noChangeAspect="1" noChangeArrowheads="1"/>
          </p:cNvPicPr>
          <p:nvPr/>
        </p:nvPicPr>
        <p:blipFill>
          <a:blip r:embed="rId6"/>
          <a:srcRect/>
          <a:stretch>
            <a:fillRect/>
          </a:stretch>
        </p:blipFill>
        <p:spPr bwMode="auto">
          <a:xfrm>
            <a:off x="6096001" y="2514600"/>
            <a:ext cx="3048000" cy="4343401"/>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2600325"/>
            <a:ext cx="7388225" cy="3724275"/>
          </a:xfrm>
          <a:prstGeom prst="rect">
            <a:avLst/>
          </a:prstGeom>
        </p:spPr>
        <p:txBody>
          <a:bodyPr/>
          <a:lstStyle/>
          <a:p>
            <a:pPr marL="342900" lvl="0" indent="-342900" algn="just">
              <a:spcBef>
                <a:spcPct val="20000"/>
              </a:spcBef>
              <a:buClr>
                <a:schemeClr val="tx1"/>
              </a:buClr>
              <a:buSzPct val="75000"/>
              <a:buFont typeface="Wingdings" pitchFamily="2" charset="2"/>
              <a:buChar char="l"/>
            </a:pPr>
            <a:r>
              <a:rPr lang="fa-IR" sz="2800" dirty="0" smtClean="0">
                <a:cs typeface="B Lotus" pitchFamily="2" charset="-78"/>
              </a:rPr>
              <a:t>در منابع مختلف واژه های متفاوتی برای بیان آمادگی ذهنی ورزشکار برای فعالیت های ورزشی و رقابت بیان شده است؛ واژه هایی نظیر تجسم، مرور ذهنی، تصویر سازی ذهنی و تمرین ذهنی که همگی اشاره به خلق یا از نو ایجاد کردن یک تجربه در ذهن دارند. </a:t>
            </a:r>
          </a:p>
          <a:p>
            <a:pPr algn="just">
              <a:buFont typeface="Arial" pitchFamily="34" charset="0"/>
              <a:buChar char="•"/>
            </a:pPr>
            <a:r>
              <a:rPr lang="fa-IR" sz="2800" dirty="0" smtClean="0">
                <a:cs typeface="B Lotus" pitchFamily="2" charset="-78"/>
              </a:rPr>
              <a:t> اصولا تصویر سازی ذهنی شکلی از تمرین ذهنی است که </a:t>
            </a:r>
            <a:r>
              <a:rPr lang="fa-IR" sz="3200" dirty="0" smtClean="0">
                <a:solidFill>
                  <a:srgbClr val="00B050"/>
                </a:solidFill>
                <a:cs typeface="B Lotus" pitchFamily="2" charset="-78"/>
              </a:rPr>
              <a:t>مگیل</a:t>
            </a:r>
            <a:r>
              <a:rPr lang="fa-IR" sz="2800" dirty="0" smtClean="0">
                <a:cs typeface="B Lotus" pitchFamily="2" charset="-78"/>
              </a:rPr>
              <a:t> (١٩٨٩) اصطلاح تمرین ذهنی را فقط به </a:t>
            </a:r>
            <a:r>
              <a:rPr lang="fa-IR" sz="2800" dirty="0" smtClean="0">
                <a:solidFill>
                  <a:srgbClr val="00B050"/>
                </a:solidFill>
                <a:cs typeface="B Lotus" pitchFamily="2" charset="-78"/>
              </a:rPr>
              <a:t>موقعیت هایی که فرد یک مهارت یا قسمتی از آن را تصور می کند، محدود می نماید.</a:t>
            </a:r>
            <a:endParaRPr kumimoji="0" lang="en-US" sz="2800" b="1" i="0" u="none" strike="noStrike" kern="0" cap="none" spc="0" normalizeH="0" baseline="0" noProof="0" dirty="0">
              <a:ln>
                <a:noFill/>
              </a:ln>
              <a:solidFill>
                <a:srgbClr val="00B050"/>
              </a:solidFill>
              <a:effectLst/>
              <a:uLnTx/>
              <a:uFillTx/>
              <a:latin typeface="+mn-lt"/>
              <a:cs typeface="B Lotus" pitchFamily="2" charset="-78"/>
            </a:endParaRPr>
          </a:p>
        </p:txBody>
      </p:sp>
      <p:sp>
        <p:nvSpPr>
          <p:cNvPr id="5" name="AutoShape 2"/>
          <p:cNvSpPr txBox="1">
            <a:spLocks noChangeArrowheads="1"/>
          </p:cNvSpPr>
          <p:nvPr/>
        </p:nvSpPr>
        <p:spPr>
          <a:xfrm>
            <a:off x="762000" y="914400"/>
            <a:ext cx="7924800" cy="1143000"/>
          </a:xfrm>
          <a:prstGeom prst="roundRect">
            <a:avLst>
              <a:gd name="adj" fmla="val 21667"/>
            </a:avLst>
          </a:prstGeom>
        </p:spPr>
        <p:txBody>
          <a:bodyPr/>
          <a:lstStyle/>
          <a:p>
            <a:pPr marL="0" marR="0" lvl="0" indent="0" algn="r" defTabSz="914400" rtl="1" eaLnBrk="1" fontAlgn="base" latinLnBrk="0" hangingPunct="1">
              <a:lnSpc>
                <a:spcPct val="90000"/>
              </a:lnSpc>
              <a:spcBef>
                <a:spcPct val="0"/>
              </a:spcBef>
              <a:spcAft>
                <a:spcPct val="0"/>
              </a:spcAft>
              <a:buClrTx/>
              <a:buSzTx/>
              <a:buFontTx/>
              <a:buNone/>
              <a:tabLst/>
              <a:defRPr/>
            </a:pPr>
            <a:r>
              <a:rPr kumimoji="0" lang="fa-IR" sz="3600" b="1" i="0" u="none" strike="noStrike" kern="0" cap="none" spc="0" normalizeH="0" baseline="0" noProof="0" dirty="0" smtClean="0">
                <a:ln>
                  <a:noFill/>
                </a:ln>
                <a:solidFill>
                  <a:schemeClr val="bg2"/>
                </a:solidFill>
                <a:effectLst/>
                <a:uLnTx/>
                <a:uFillTx/>
                <a:latin typeface="+mj-lt"/>
                <a:ea typeface="+mj-ea"/>
                <a:cs typeface="B Titr" pitchFamily="2" charset="-78"/>
              </a:rPr>
              <a:t>تصویر سازی ذهنی</a:t>
            </a:r>
            <a:endParaRPr kumimoji="0" lang="en-US" sz="3600" b="1" i="0" u="none" strike="noStrike" kern="0" cap="none" spc="0" normalizeH="0" baseline="0" noProof="0" dirty="0">
              <a:ln>
                <a:noFill/>
              </a:ln>
              <a:solidFill>
                <a:schemeClr val="bg2"/>
              </a:solidFill>
              <a:effectLst/>
              <a:uLnTx/>
              <a:uFillTx/>
              <a:latin typeface="+mj-lt"/>
              <a:ea typeface="+mj-ea"/>
              <a:cs typeface="B Titr"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990600" y="2600325"/>
            <a:ext cx="7388225" cy="3724275"/>
          </a:xfrm>
          <a:prstGeom prst="rect">
            <a:avLst/>
          </a:prstGeom>
        </p:spPr>
        <p:txBody>
          <a:bodyPr/>
          <a:lstStyle/>
          <a:p>
            <a:pPr marL="342900" lvl="0" indent="-342900" algn="just">
              <a:spcBef>
                <a:spcPct val="20000"/>
              </a:spcBef>
              <a:buClr>
                <a:schemeClr val="tx1"/>
              </a:buClr>
              <a:buSzPct val="75000"/>
              <a:buFont typeface="Wingdings" pitchFamily="2" charset="2"/>
              <a:buChar char="l"/>
            </a:pPr>
            <a:r>
              <a:rPr lang="fa-IR" sz="3200" dirty="0" smtClean="0">
                <a:cs typeface="B Lotus" pitchFamily="2" charset="-78"/>
              </a:rPr>
              <a:t>در کتاب </a:t>
            </a:r>
            <a:r>
              <a:rPr lang="fa-IR" sz="3200" dirty="0" smtClean="0">
                <a:solidFill>
                  <a:srgbClr val="00B050"/>
                </a:solidFill>
                <a:cs typeface="B Lotus" pitchFamily="2" charset="-78"/>
              </a:rPr>
              <a:t>روانشناسی ورزشی </a:t>
            </a:r>
            <a:r>
              <a:rPr lang="fa-IR" sz="3200" dirty="0" smtClean="0">
                <a:cs typeface="B Lotus" pitchFamily="2" charset="-78"/>
              </a:rPr>
              <a:t>تمرین ذهنی این گونه تعریف شده است : </a:t>
            </a:r>
            <a:r>
              <a:rPr lang="fa-IR" sz="3200" dirty="0" smtClean="0">
                <a:solidFill>
                  <a:srgbClr val="00B050"/>
                </a:solidFill>
                <a:cs typeface="B Lotus" pitchFamily="2" charset="-78"/>
              </a:rPr>
              <a:t>به کار گیری تجسم ورزشکار برای بهبود عملکرد بدنی است که در اینجا به جای تمرین در میدان، تمرین در ذهن انجام می گیرد.</a:t>
            </a:r>
          </a:p>
          <a:p>
            <a:pPr algn="just"/>
            <a:endParaRPr lang="fa-IR" sz="3200" dirty="0" smtClean="0">
              <a:cs typeface="B Lotus" pitchFamily="2" charset="-78"/>
            </a:endParaRPr>
          </a:p>
          <a:p>
            <a:pPr marL="342900" lvl="0" indent="-342900" algn="just">
              <a:spcBef>
                <a:spcPct val="20000"/>
              </a:spcBef>
              <a:buClr>
                <a:schemeClr val="tx1"/>
              </a:buClr>
              <a:buSzPct val="75000"/>
              <a:buFont typeface="Wingdings" pitchFamily="2" charset="2"/>
              <a:buChar char="l"/>
            </a:pPr>
            <a:endParaRPr kumimoji="0" lang="en-US" sz="3200" b="1" i="0" u="none" strike="noStrike" kern="0" cap="none" spc="0" normalizeH="0" baseline="0" noProof="0" dirty="0">
              <a:ln>
                <a:noFill/>
              </a:ln>
              <a:solidFill>
                <a:schemeClr val="tx1"/>
              </a:solidFill>
              <a:effectLst/>
              <a:uLnTx/>
              <a:uFillTx/>
              <a:latin typeface="+mn-lt"/>
              <a:cs typeface="B Lotus" pitchFamily="2" charset="-78"/>
            </a:endParaRPr>
          </a:p>
        </p:txBody>
      </p:sp>
      <p:sp>
        <p:nvSpPr>
          <p:cNvPr id="5" name="AutoShape 2"/>
          <p:cNvSpPr txBox="1">
            <a:spLocks noChangeArrowheads="1"/>
          </p:cNvSpPr>
          <p:nvPr/>
        </p:nvSpPr>
        <p:spPr>
          <a:xfrm>
            <a:off x="762000" y="914400"/>
            <a:ext cx="7924800" cy="1143000"/>
          </a:xfrm>
          <a:prstGeom prst="roundRect">
            <a:avLst>
              <a:gd name="adj" fmla="val 21667"/>
            </a:avLst>
          </a:prstGeom>
        </p:spPr>
        <p:txBody>
          <a:bodyPr/>
          <a:lstStyle/>
          <a:p>
            <a:pPr marL="0" marR="0" lvl="0" indent="0" algn="r" defTabSz="914400" rtl="1" eaLnBrk="1" fontAlgn="base" latinLnBrk="0" hangingPunct="1">
              <a:lnSpc>
                <a:spcPct val="90000"/>
              </a:lnSpc>
              <a:spcBef>
                <a:spcPct val="0"/>
              </a:spcBef>
              <a:spcAft>
                <a:spcPct val="0"/>
              </a:spcAft>
              <a:buClrTx/>
              <a:buSzTx/>
              <a:buFontTx/>
              <a:buNone/>
              <a:tabLst/>
              <a:defRPr/>
            </a:pPr>
            <a:r>
              <a:rPr kumimoji="0" lang="fa-IR" sz="3600" b="1" i="0" u="none" strike="noStrike" kern="0" cap="none" spc="0" normalizeH="0" baseline="0" noProof="0" dirty="0" smtClean="0">
                <a:ln>
                  <a:noFill/>
                </a:ln>
                <a:solidFill>
                  <a:schemeClr val="bg2"/>
                </a:solidFill>
                <a:effectLst/>
                <a:uLnTx/>
                <a:uFillTx/>
                <a:latin typeface="+mj-lt"/>
                <a:ea typeface="+mj-ea"/>
                <a:cs typeface="B Titr" pitchFamily="2" charset="-78"/>
              </a:rPr>
              <a:t>تصویر سازی ذهنی</a:t>
            </a:r>
            <a:endParaRPr kumimoji="0" lang="en-US" sz="3600" b="1" i="0" u="none" strike="noStrike" kern="0" cap="none" spc="0" normalizeH="0" baseline="0" noProof="0" dirty="0">
              <a:ln>
                <a:noFill/>
              </a:ln>
              <a:solidFill>
                <a:schemeClr val="bg2"/>
              </a:solidFill>
              <a:effectLst/>
              <a:uLnTx/>
              <a:uFillTx/>
              <a:latin typeface="+mj-lt"/>
              <a:ea typeface="+mj-ea"/>
              <a:cs typeface="B Titr" pitchFamily="2" charset="-78"/>
            </a:endParaRPr>
          </a:p>
        </p:txBody>
      </p:sp>
    </p:spTree>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47800" y="2600325"/>
            <a:ext cx="7010400" cy="3724275"/>
          </a:xfrm>
          <a:prstGeom prst="rect">
            <a:avLst/>
          </a:prstGeom>
        </p:spPr>
        <p:txBody>
          <a:bodyPr/>
          <a:lstStyle/>
          <a:p>
            <a:pPr algn="just">
              <a:lnSpc>
                <a:spcPct val="120000"/>
              </a:lnSpc>
            </a:pPr>
            <a:r>
              <a:rPr lang="fa-IR" sz="2800" dirty="0" smtClean="0">
                <a:solidFill>
                  <a:srgbClr val="00B050"/>
                </a:solidFill>
                <a:cs typeface="B Lotus" pitchFamily="2" charset="-78"/>
              </a:rPr>
              <a:t>مارتنز</a:t>
            </a:r>
            <a:r>
              <a:rPr lang="fa-IR" sz="2800" dirty="0" smtClean="0">
                <a:cs typeface="B Lotus" pitchFamily="2" charset="-78"/>
              </a:rPr>
              <a:t> در مورد تصویرسازی ذهنی می گوید : </a:t>
            </a:r>
            <a:r>
              <a:rPr lang="fa-IR" sz="2800" dirty="0" smtClean="0">
                <a:solidFill>
                  <a:srgbClr val="00B050"/>
                </a:solidFill>
                <a:cs typeface="B Lotus" pitchFamily="2" charset="-78"/>
              </a:rPr>
              <a:t>تصویر سازی ذهنی مانند احساس یک تجربه است (دیدن، شنیدن، احساس کردن)، ولی بدون محرک های معمول تحریک می شود. </a:t>
            </a:r>
          </a:p>
          <a:p>
            <a:pPr algn="just">
              <a:lnSpc>
                <a:spcPct val="120000"/>
              </a:lnSpc>
            </a:pPr>
            <a:r>
              <a:rPr lang="fa-IR" sz="2800" dirty="0" smtClean="0">
                <a:cs typeface="B Lotus" pitchFamily="2" charset="-78"/>
              </a:rPr>
              <a:t>در واقع، شما بازی را نمی بینید، صدای برخورد توپ با زمین را نمی شنوید یا احساس وضعیت بدن خود در هنگام دریبل را درک نمی کنید، ولی تمام این موارد را در تمرین ذهنی می توانید در ذهن خود تجربه کنید. </a:t>
            </a:r>
          </a:p>
          <a:p>
            <a:pPr marL="342900" lvl="0" indent="-342900" algn="just">
              <a:spcBef>
                <a:spcPct val="20000"/>
              </a:spcBef>
              <a:buClr>
                <a:schemeClr val="tx1"/>
              </a:buClr>
              <a:buSzPct val="75000"/>
              <a:buFont typeface="Wingdings" pitchFamily="2" charset="2"/>
              <a:buChar char="l"/>
            </a:pPr>
            <a:endParaRPr kumimoji="0" lang="en-US" sz="2800" b="1" i="0" u="none" strike="noStrike" kern="0" cap="none" spc="0" normalizeH="0" baseline="0" noProof="0" dirty="0">
              <a:ln>
                <a:noFill/>
              </a:ln>
              <a:solidFill>
                <a:schemeClr val="tx1"/>
              </a:solidFill>
              <a:effectLst/>
              <a:uLnTx/>
              <a:uFillTx/>
              <a:latin typeface="+mn-lt"/>
              <a:cs typeface="B Lotus"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4)">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9200" y="2646947"/>
            <a:ext cx="7239000" cy="3677653"/>
          </a:xfrm>
          <a:prstGeom prst="rect">
            <a:avLst/>
          </a:prstGeom>
        </p:spPr>
        <p:txBody>
          <a:bodyPr/>
          <a:lstStyle/>
          <a:p>
            <a:pPr algn="just">
              <a:buFont typeface="Arial" pitchFamily="34" charset="0"/>
              <a:buChar char="•"/>
            </a:pPr>
            <a:r>
              <a:rPr lang="fa-IR" sz="2800" dirty="0" smtClean="0">
                <a:cs typeface="B Lotus" pitchFamily="2" charset="-78"/>
              </a:rPr>
              <a:t>  این تجربه در اصل محصول ذهن شماست و به صورت درونی ایجاد می شود. این عملیات به وسیله </a:t>
            </a:r>
            <a:r>
              <a:rPr lang="fa-IR" sz="2800" dirty="0" smtClean="0">
                <a:solidFill>
                  <a:srgbClr val="FF0000"/>
                </a:solidFill>
                <a:cs typeface="B Lotus" pitchFamily="2" charset="-78"/>
              </a:rPr>
              <a:t>فراخوانی و باز آفرینی و تابع تجارب بیرونی گذشته </a:t>
            </a:r>
            <a:r>
              <a:rPr lang="fa-IR" sz="2800" dirty="0" smtClean="0">
                <a:cs typeface="B Lotus" pitchFamily="2" charset="-78"/>
              </a:rPr>
              <a:t>انجام می گیرد. </a:t>
            </a:r>
          </a:p>
          <a:p>
            <a:pPr algn="just">
              <a:buFont typeface="Arial" pitchFamily="34" charset="0"/>
              <a:buChar char="•"/>
            </a:pPr>
            <a:endParaRPr lang="fa-IR" sz="2800" dirty="0" smtClean="0">
              <a:cs typeface="B Lotus" pitchFamily="2" charset="-78"/>
            </a:endParaRPr>
          </a:p>
          <a:p>
            <a:pPr algn="just">
              <a:buFont typeface="Arial" pitchFamily="34" charset="0"/>
              <a:buChar char="•"/>
            </a:pPr>
            <a:r>
              <a:rPr lang="fa-IR" sz="2800" dirty="0" smtClean="0">
                <a:solidFill>
                  <a:srgbClr val="00B050"/>
                </a:solidFill>
                <a:cs typeface="B Lotus" pitchFamily="2" charset="-78"/>
              </a:rPr>
              <a:t> بنابراین، از تعاریف فوق چنین بر می آید که اگر چه در تصویر سازی ذهنی هیچ گونه حرکت مشهودی وجود ندارد ولی با حرکات فیزیکی ارتباط تنگاتنگی دارد.</a:t>
            </a:r>
          </a:p>
          <a:p>
            <a:pPr marL="342900" lvl="0" indent="-342900" algn="just">
              <a:spcBef>
                <a:spcPct val="20000"/>
              </a:spcBef>
              <a:buClr>
                <a:schemeClr val="tx1"/>
              </a:buClr>
              <a:buSzPct val="75000"/>
              <a:buFont typeface="Wingdings" pitchFamily="2" charset="2"/>
              <a:buChar char="l"/>
            </a:pPr>
            <a:endParaRPr kumimoji="0" lang="en-US" sz="2800" b="1" i="0" u="none" strike="noStrike" kern="0" cap="none" spc="0" normalizeH="0" baseline="0" noProof="0" dirty="0">
              <a:ln>
                <a:noFill/>
              </a:ln>
              <a:solidFill>
                <a:schemeClr val="tx1"/>
              </a:solidFill>
              <a:effectLst/>
              <a:uLnTx/>
              <a:uFillTx/>
              <a:latin typeface="+mn-lt"/>
              <a:cs typeface="B Lotus"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slide(fromBottom)">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algn="ctr"/>
            <a:r>
              <a:rPr lang="fa-IR" dirty="0">
                <a:solidFill>
                  <a:schemeClr val="bg2"/>
                </a:solidFill>
                <a:cs typeface="B Titr" pitchFamily="2" charset="-78"/>
              </a:rPr>
              <a:t>انواع تصویر سازی</a:t>
            </a:r>
            <a:endParaRPr lang="en-US" dirty="0">
              <a:solidFill>
                <a:schemeClr val="bg2"/>
              </a:solidFill>
              <a:cs typeface="B Titr" pitchFamily="2" charset="-78"/>
            </a:endParaRPr>
          </a:p>
        </p:txBody>
      </p:sp>
      <p:sp>
        <p:nvSpPr>
          <p:cNvPr id="19459" name="Rectangle 3"/>
          <p:cNvSpPr>
            <a:spLocks noGrp="1" noChangeArrowheads="1"/>
          </p:cNvSpPr>
          <p:nvPr>
            <p:ph idx="1"/>
          </p:nvPr>
        </p:nvSpPr>
        <p:spPr>
          <a:xfrm>
            <a:off x="1295401" y="2828925"/>
            <a:ext cx="6858000" cy="3724275"/>
          </a:xfrm>
        </p:spPr>
        <p:txBody>
          <a:bodyPr/>
          <a:lstStyle/>
          <a:p>
            <a:pPr algn="just"/>
            <a:r>
              <a:rPr lang="fa-IR" sz="3200" b="1" dirty="0">
                <a:solidFill>
                  <a:srgbClr val="00B050"/>
                </a:solidFill>
                <a:cs typeface="B Lotus" pitchFamily="2" charset="-78"/>
              </a:rPr>
              <a:t>الف – تصویر </a:t>
            </a:r>
            <a:r>
              <a:rPr lang="fa-IR" sz="3200" b="1" dirty="0" smtClean="0">
                <a:solidFill>
                  <a:srgbClr val="00B050"/>
                </a:solidFill>
                <a:cs typeface="B Lotus" pitchFamily="2" charset="-78"/>
              </a:rPr>
              <a:t>سازی درونی</a:t>
            </a:r>
            <a:r>
              <a:rPr lang="fa-IR" sz="3200" dirty="0" smtClean="0">
                <a:solidFill>
                  <a:srgbClr val="00B050"/>
                </a:solidFill>
                <a:cs typeface="B Lotus" pitchFamily="2" charset="-78"/>
              </a:rPr>
              <a:t> </a:t>
            </a:r>
            <a:r>
              <a:rPr lang="fa-IR" dirty="0" smtClean="0">
                <a:cs typeface="B Lotus" pitchFamily="2" charset="-78"/>
              </a:rPr>
              <a:t>(این دیدگاه، دیدگاه اول شخص نیز نامیده می شود)</a:t>
            </a:r>
            <a:endParaRPr lang="fa-IR" sz="3200" dirty="0" smtClean="0">
              <a:cs typeface="B Lotus" pitchFamily="2" charset="-78"/>
            </a:endParaRPr>
          </a:p>
          <a:p>
            <a:pPr algn="just"/>
            <a:endParaRPr lang="fa-IR" sz="1800" b="1" dirty="0">
              <a:solidFill>
                <a:schemeClr val="tx2"/>
              </a:solidFill>
              <a:cs typeface="B Lotus" pitchFamily="2" charset="-78"/>
            </a:endParaRPr>
          </a:p>
          <a:p>
            <a:pPr algn="just"/>
            <a:r>
              <a:rPr lang="fa-IR" sz="3200" b="1" dirty="0" smtClean="0">
                <a:solidFill>
                  <a:srgbClr val="00B050"/>
                </a:solidFill>
                <a:cs typeface="B Lotus" pitchFamily="2" charset="-78"/>
              </a:rPr>
              <a:t>ب- </a:t>
            </a:r>
            <a:r>
              <a:rPr lang="fa-IR" sz="3200" b="1" dirty="0">
                <a:solidFill>
                  <a:srgbClr val="00B050"/>
                </a:solidFill>
                <a:cs typeface="B Lotus" pitchFamily="2" charset="-78"/>
              </a:rPr>
              <a:t>تصویر سازی بیرونی </a:t>
            </a:r>
            <a:r>
              <a:rPr lang="fa-IR" sz="3200" dirty="0" smtClean="0">
                <a:cs typeface="B Lotus" pitchFamily="2" charset="-78"/>
              </a:rPr>
              <a:t>(این دیدگاه، دیدگاه دوم شخص نیز نامیده می شود)</a:t>
            </a:r>
            <a:endParaRPr lang="fa-IR" sz="3200" b="1" dirty="0" smtClean="0">
              <a:solidFill>
                <a:srgbClr val="00B050"/>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txBox="1">
            <a:spLocks noChangeArrowheads="1"/>
          </p:cNvSpPr>
          <p:nvPr/>
        </p:nvSpPr>
        <p:spPr>
          <a:xfrm>
            <a:off x="685800" y="990600"/>
            <a:ext cx="7924800" cy="1143000"/>
          </a:xfrm>
          <a:prstGeom prst="roundRect">
            <a:avLst>
              <a:gd name="adj" fmla="val 21667"/>
            </a:avLst>
          </a:prstGeom>
        </p:spPr>
        <p:txBody>
          <a:bodyPr/>
          <a:lstStyle/>
          <a:p>
            <a:pPr lvl="0" algn="r">
              <a:lnSpc>
                <a:spcPct val="90000"/>
              </a:lnSpc>
            </a:pPr>
            <a:r>
              <a:rPr lang="fa-IR" sz="3600" kern="0" dirty="0" smtClean="0">
                <a:solidFill>
                  <a:srgbClr val="7030A0"/>
                </a:solidFill>
                <a:cs typeface="B Titr" pitchFamily="2" charset="-78"/>
              </a:rPr>
              <a:t>تصویر ساز ی درونی</a:t>
            </a:r>
            <a:endParaRPr kumimoji="0" lang="en-US" sz="3600" b="1" i="0" u="none" strike="noStrike" kern="0" cap="none" spc="0" normalizeH="0" baseline="0" noProof="0" dirty="0">
              <a:ln>
                <a:noFill/>
              </a:ln>
              <a:solidFill>
                <a:srgbClr val="7030A0"/>
              </a:solidFill>
              <a:effectLst/>
              <a:uLnTx/>
              <a:uFillTx/>
              <a:latin typeface="+mj-lt"/>
              <a:ea typeface="+mj-ea"/>
              <a:cs typeface="B Titr" pitchFamily="2" charset="-78"/>
            </a:endParaRPr>
          </a:p>
        </p:txBody>
      </p:sp>
      <p:sp>
        <p:nvSpPr>
          <p:cNvPr id="5" name="Rectangle 3"/>
          <p:cNvSpPr txBox="1">
            <a:spLocks noChangeArrowheads="1"/>
          </p:cNvSpPr>
          <p:nvPr/>
        </p:nvSpPr>
        <p:spPr>
          <a:xfrm>
            <a:off x="1295401" y="2514600"/>
            <a:ext cx="6858000" cy="3724275"/>
          </a:xfrm>
          <a:prstGeom prst="rect">
            <a:avLst/>
          </a:prstGeom>
        </p:spPr>
        <p:txBody>
          <a:bodyPr/>
          <a:lstStyle/>
          <a:p>
            <a:pPr marL="342900" lvl="0" indent="-342900" algn="just">
              <a:spcBef>
                <a:spcPct val="20000"/>
              </a:spcBef>
              <a:buClr>
                <a:schemeClr val="tx1"/>
              </a:buClr>
              <a:buSzPct val="75000"/>
              <a:buFont typeface="Wingdings" pitchFamily="2" charset="2"/>
              <a:buChar char="l"/>
            </a:pPr>
            <a:r>
              <a:rPr lang="fa-IR" sz="3200" dirty="0" smtClean="0">
                <a:cs typeface="B Lotus" pitchFamily="2" charset="-78"/>
              </a:rPr>
              <a:t>در بعد درونی شما در جسم خود هستید و کنش یا عمل را با چشمان خود مشاهده می کنید. </a:t>
            </a:r>
          </a:p>
          <a:p>
            <a:pPr marL="342900" lvl="0" indent="-342900" algn="just">
              <a:spcBef>
                <a:spcPct val="20000"/>
              </a:spcBef>
              <a:buClr>
                <a:schemeClr val="tx1"/>
              </a:buClr>
              <a:buSzPct val="75000"/>
              <a:buFont typeface="Wingdings" pitchFamily="2" charset="2"/>
              <a:buChar char="l"/>
            </a:pPr>
            <a:r>
              <a:rPr lang="fa-IR" sz="3200" dirty="0" smtClean="0">
                <a:cs typeface="B Lotus" pitchFamily="2" charset="-78"/>
              </a:rPr>
              <a:t>در واقع تصویرسازی درونی ذهنی به تصور اجرای مهارت از نقطه مناسب و از درون خود فرد گفته می شود و فرد آنچه را که دقیقا هنگام اجرای واقعی مشاهده می کند، هنگام تصویر سازی ذهنی درونی خود نیز خواهد دید.</a:t>
            </a:r>
            <a:endParaRPr kumimoji="0" lang="fa-IR" sz="3200" b="1" i="0" u="none" strike="noStrike" kern="0" cap="none" spc="0" normalizeH="0" baseline="0" noProof="0" dirty="0" smtClean="0">
              <a:ln>
                <a:noFill/>
              </a:ln>
              <a:solidFill>
                <a:srgbClr val="00B050"/>
              </a:solidFill>
              <a:effectLst/>
              <a:uLnTx/>
              <a:uFillTx/>
              <a:latin typeface="+mn-lt"/>
              <a:cs typeface="B Lotus"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Bottom)">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txBox="1">
            <a:spLocks noChangeArrowheads="1"/>
          </p:cNvSpPr>
          <p:nvPr/>
        </p:nvSpPr>
        <p:spPr>
          <a:xfrm>
            <a:off x="685800" y="990600"/>
            <a:ext cx="7924800" cy="1143000"/>
          </a:xfrm>
          <a:prstGeom prst="roundRect">
            <a:avLst>
              <a:gd name="adj" fmla="val 21667"/>
            </a:avLst>
          </a:prstGeom>
        </p:spPr>
        <p:txBody>
          <a:bodyPr/>
          <a:lstStyle/>
          <a:p>
            <a:pPr lvl="0" algn="r">
              <a:lnSpc>
                <a:spcPct val="90000"/>
              </a:lnSpc>
            </a:pPr>
            <a:r>
              <a:rPr lang="fa-IR" sz="3600" kern="0" dirty="0" smtClean="0">
                <a:solidFill>
                  <a:srgbClr val="7030A0"/>
                </a:solidFill>
                <a:cs typeface="B Titr" pitchFamily="2" charset="-78"/>
              </a:rPr>
              <a:t>تصویر ساز ی بیرونی</a:t>
            </a:r>
            <a:endParaRPr kumimoji="0" lang="en-US" sz="3600" b="1" i="0" u="none" strike="noStrike" kern="0" cap="none" spc="0" normalizeH="0" baseline="0" noProof="0" dirty="0">
              <a:ln>
                <a:noFill/>
              </a:ln>
              <a:solidFill>
                <a:srgbClr val="7030A0"/>
              </a:solidFill>
              <a:effectLst/>
              <a:uLnTx/>
              <a:uFillTx/>
              <a:latin typeface="+mj-lt"/>
              <a:ea typeface="+mj-ea"/>
              <a:cs typeface="B Titr" pitchFamily="2" charset="-78"/>
            </a:endParaRPr>
          </a:p>
        </p:txBody>
      </p:sp>
      <p:sp>
        <p:nvSpPr>
          <p:cNvPr id="4" name="Rectangle 3"/>
          <p:cNvSpPr txBox="1">
            <a:spLocks noChangeArrowheads="1"/>
          </p:cNvSpPr>
          <p:nvPr/>
        </p:nvSpPr>
        <p:spPr>
          <a:xfrm>
            <a:off x="1295401" y="2438400"/>
            <a:ext cx="6858000" cy="3724275"/>
          </a:xfrm>
          <a:prstGeom prst="rect">
            <a:avLst/>
          </a:prstGeom>
        </p:spPr>
        <p:txBody>
          <a:bodyPr/>
          <a:lstStyle/>
          <a:p>
            <a:pPr marL="342900" lvl="0" indent="-342900" algn="just">
              <a:lnSpc>
                <a:spcPct val="120000"/>
              </a:lnSpc>
              <a:spcBef>
                <a:spcPct val="20000"/>
              </a:spcBef>
              <a:buClr>
                <a:schemeClr val="tx1"/>
              </a:buClr>
              <a:buSzPct val="75000"/>
              <a:buFont typeface="Wingdings" pitchFamily="2" charset="2"/>
              <a:buChar char="l"/>
            </a:pPr>
            <a:r>
              <a:rPr lang="fa-IR" sz="3200" dirty="0" smtClean="0">
                <a:cs typeface="B Lotus" pitchFamily="2" charset="-78"/>
              </a:rPr>
              <a:t>در تصویر سازی ذهنی بیرونی فرد خود را از یک نما به عنوان مشاهده گر خارجی می بیند، دقیقا مانند آنکه خود را در یک فیلم ویدئویی تماشا می کند. </a:t>
            </a:r>
          </a:p>
          <a:p>
            <a:pPr marL="342900" lvl="0" indent="-342900" algn="just">
              <a:lnSpc>
                <a:spcPct val="120000"/>
              </a:lnSpc>
              <a:spcBef>
                <a:spcPct val="20000"/>
              </a:spcBef>
              <a:buClr>
                <a:schemeClr val="tx1"/>
              </a:buClr>
              <a:buSzPct val="75000"/>
              <a:buFont typeface="Wingdings" pitchFamily="2" charset="2"/>
              <a:buChar char="l"/>
            </a:pPr>
            <a:r>
              <a:rPr lang="fa-IR" sz="3200" dirty="0" smtClean="0">
                <a:cs typeface="B Lotus" pitchFamily="2" charset="-78"/>
              </a:rPr>
              <a:t>در این نوع تصویرسازی ذهنی فرد از درون خود بیرون می آید و اجرای مهارت خود را تصور   می کند.</a:t>
            </a:r>
            <a:endParaRPr kumimoji="0" lang="fa-IR" sz="3200" b="1" i="0" u="none" strike="noStrike" kern="0" cap="none" spc="0" normalizeH="0" baseline="0" noProof="0" dirty="0" smtClean="0">
              <a:ln>
                <a:noFill/>
              </a:ln>
              <a:solidFill>
                <a:srgbClr val="00B050"/>
              </a:solidFill>
              <a:effectLst/>
              <a:uLnTx/>
              <a:uFillTx/>
              <a:latin typeface="+mn-lt"/>
              <a:cs typeface="B Lotus"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algn="r"/>
            <a:r>
              <a:rPr lang="fa-IR" dirty="0">
                <a:solidFill>
                  <a:srgbClr val="7030A0"/>
                </a:solidFill>
                <a:cs typeface="B Titr" pitchFamily="2" charset="-78"/>
              </a:rPr>
              <a:t>تمرین ذهنی و کسب مهارت</a:t>
            </a:r>
            <a:endParaRPr lang="en-US" dirty="0">
              <a:solidFill>
                <a:srgbClr val="7030A0"/>
              </a:solidFill>
              <a:cs typeface="B Titr" pitchFamily="2" charset="-78"/>
            </a:endParaRPr>
          </a:p>
        </p:txBody>
      </p:sp>
      <p:sp>
        <p:nvSpPr>
          <p:cNvPr id="21507" name="Rectangle 3"/>
          <p:cNvSpPr>
            <a:spLocks noGrp="1" noChangeArrowheads="1"/>
          </p:cNvSpPr>
          <p:nvPr>
            <p:ph idx="1"/>
          </p:nvPr>
        </p:nvSpPr>
        <p:spPr>
          <a:xfrm>
            <a:off x="1066800" y="2524125"/>
            <a:ext cx="7464425" cy="3724275"/>
          </a:xfrm>
        </p:spPr>
        <p:txBody>
          <a:bodyPr/>
          <a:lstStyle/>
          <a:p>
            <a:pPr algn="just">
              <a:lnSpc>
                <a:spcPct val="90000"/>
              </a:lnSpc>
            </a:pPr>
            <a:r>
              <a:rPr lang="fa-IR" b="1" dirty="0">
                <a:cs typeface="B Lotus" pitchFamily="2" charset="-78"/>
              </a:rPr>
              <a:t>مطالعات</a:t>
            </a:r>
            <a:r>
              <a:rPr lang="en-US" b="1" dirty="0">
                <a:cs typeface="B Lotus" pitchFamily="2" charset="-78"/>
              </a:rPr>
              <a:t> </a:t>
            </a:r>
            <a:r>
              <a:rPr lang="fa-IR" b="1" dirty="0">
                <a:cs typeface="B Lotus" pitchFamily="2" charset="-78"/>
              </a:rPr>
              <a:t>اثر بخشی تمرین ذهنی در کسب </a:t>
            </a:r>
            <a:r>
              <a:rPr lang="fa-IR" b="1" dirty="0" smtClean="0">
                <a:cs typeface="B Lotus" pitchFamily="2" charset="-78"/>
              </a:rPr>
              <a:t>مهارت های </a:t>
            </a:r>
            <a:r>
              <a:rPr lang="fa-IR" b="1" dirty="0">
                <a:cs typeface="B Lotus" pitchFamily="2" charset="-78"/>
              </a:rPr>
              <a:t>حرکتی در شرایط تمرین ذهنی ؛ بدنی و </a:t>
            </a:r>
            <a:r>
              <a:rPr lang="fa-IR" b="1" dirty="0" smtClean="0">
                <a:cs typeface="B Lotus" pitchFamily="2" charset="-78"/>
              </a:rPr>
              <a:t>هر دو </a:t>
            </a:r>
            <a:r>
              <a:rPr lang="fa-IR" b="1" dirty="0">
                <a:cs typeface="B Lotus" pitchFamily="2" charset="-78"/>
              </a:rPr>
              <a:t>تمرین </a:t>
            </a:r>
            <a:r>
              <a:rPr lang="fa-IR" b="1" dirty="0" smtClean="0">
                <a:cs typeface="B Lotus" pitchFamily="2" charset="-78"/>
              </a:rPr>
              <a:t>مقایسه        </a:t>
            </a:r>
            <a:r>
              <a:rPr lang="fa-IR" b="1" dirty="0">
                <a:cs typeface="B Lotus" pitchFamily="2" charset="-78"/>
              </a:rPr>
              <a:t>می </a:t>
            </a:r>
            <a:r>
              <a:rPr lang="fa-IR" b="1" dirty="0" smtClean="0">
                <a:cs typeface="B Lotus" pitchFamily="2" charset="-78"/>
              </a:rPr>
              <a:t>کند. یافته </a:t>
            </a:r>
            <a:r>
              <a:rPr lang="fa-IR" b="1" dirty="0">
                <a:cs typeface="B Lotus" pitchFamily="2" charset="-78"/>
              </a:rPr>
              <a:t>ها نشان میدهد :</a:t>
            </a:r>
          </a:p>
          <a:p>
            <a:pPr algn="just">
              <a:lnSpc>
                <a:spcPct val="90000"/>
              </a:lnSpc>
            </a:pPr>
            <a:r>
              <a:rPr lang="fa-IR" b="1" dirty="0">
                <a:cs typeface="B Lotus" pitchFamily="2" charset="-78"/>
              </a:rPr>
              <a:t>الف – تمرین بدنی بهتر از شرایط دیگر است.</a:t>
            </a:r>
          </a:p>
          <a:p>
            <a:pPr algn="just">
              <a:lnSpc>
                <a:spcPct val="90000"/>
              </a:lnSpc>
            </a:pPr>
            <a:r>
              <a:rPr lang="fa-IR" b="1" dirty="0">
                <a:cs typeface="B Lotus" pitchFamily="2" charset="-78"/>
              </a:rPr>
              <a:t>ب- تمرین ذهنی بهتر از حالت بدون تمرین است</a:t>
            </a:r>
            <a:r>
              <a:rPr lang="fa-IR" b="1" dirty="0" smtClean="0">
                <a:cs typeface="B Lotus" pitchFamily="2" charset="-78"/>
              </a:rPr>
              <a:t>.</a:t>
            </a:r>
            <a:endParaRPr lang="fa-IR" b="1" dirty="0">
              <a:cs typeface="B Lotus" pitchFamily="2" charset="-78"/>
            </a:endParaRPr>
          </a:p>
          <a:p>
            <a:pPr algn="just">
              <a:lnSpc>
                <a:spcPct val="90000"/>
              </a:lnSpc>
            </a:pPr>
            <a:r>
              <a:rPr lang="fa-IR" b="1" dirty="0">
                <a:cs typeface="B Lotus" pitchFamily="2" charset="-78"/>
              </a:rPr>
              <a:t>ج- </a:t>
            </a:r>
            <a:r>
              <a:rPr lang="fa-IR" b="1" dirty="0" smtClean="0">
                <a:solidFill>
                  <a:srgbClr val="00B050"/>
                </a:solidFill>
                <a:cs typeface="B Lotus" pitchFamily="2" charset="-78"/>
              </a:rPr>
              <a:t>استفاده </a:t>
            </a:r>
            <a:r>
              <a:rPr lang="fa-IR" b="1" dirty="0">
                <a:solidFill>
                  <a:srgbClr val="00B050"/>
                </a:solidFill>
                <a:cs typeface="B Lotus" pitchFamily="2" charset="-78"/>
              </a:rPr>
              <a:t>از ترکیب تمرین ذهنی و بدنی به </a:t>
            </a:r>
            <a:r>
              <a:rPr lang="fa-IR" b="1" dirty="0" smtClean="0">
                <a:solidFill>
                  <a:srgbClr val="00B050"/>
                </a:solidFill>
                <a:cs typeface="B Lotus" pitchFamily="2" charset="-78"/>
              </a:rPr>
              <a:t>مراتب </a:t>
            </a:r>
            <a:r>
              <a:rPr lang="fa-IR" b="1" dirty="0">
                <a:solidFill>
                  <a:srgbClr val="00B050"/>
                </a:solidFill>
                <a:cs typeface="B Lotus" pitchFamily="2" charset="-78"/>
              </a:rPr>
              <a:t>بهتر است.</a:t>
            </a:r>
            <a:endParaRPr lang="en-US" b="1" dirty="0">
              <a:solidFill>
                <a:srgbClr val="00B050"/>
              </a:solidFill>
              <a:cs typeface="B Lotus" pitchFamily="2" charset="-78"/>
            </a:endParaRPr>
          </a:p>
        </p:txBody>
      </p:sp>
    </p:spTree>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algn="r"/>
            <a:r>
              <a:rPr lang="fa-IR" dirty="0">
                <a:solidFill>
                  <a:srgbClr val="7030A0"/>
                </a:solidFill>
                <a:cs typeface="B Titr" pitchFamily="2" charset="-78"/>
              </a:rPr>
              <a:t>تمرین ذهنی وتوانایی تصویر سازی</a:t>
            </a:r>
            <a:endParaRPr lang="en-US" dirty="0">
              <a:solidFill>
                <a:srgbClr val="7030A0"/>
              </a:solidFill>
              <a:cs typeface="B Titr" pitchFamily="2" charset="-78"/>
            </a:endParaRPr>
          </a:p>
        </p:txBody>
      </p:sp>
      <p:sp>
        <p:nvSpPr>
          <p:cNvPr id="22531" name="Rectangle 3"/>
          <p:cNvSpPr>
            <a:spLocks noGrp="1" noChangeArrowheads="1"/>
          </p:cNvSpPr>
          <p:nvPr>
            <p:ph idx="1"/>
          </p:nvPr>
        </p:nvSpPr>
        <p:spPr>
          <a:xfrm>
            <a:off x="1143000" y="2514600"/>
            <a:ext cx="7388225" cy="4495800"/>
          </a:xfrm>
        </p:spPr>
        <p:txBody>
          <a:bodyPr/>
          <a:lstStyle/>
          <a:p>
            <a:pPr algn="just"/>
            <a:r>
              <a:rPr lang="fa-IR" dirty="0">
                <a:cs typeface="B Lotus" pitchFamily="2" charset="-78"/>
              </a:rPr>
              <a:t>شواهدی وجود دارد که نشان </a:t>
            </a:r>
            <a:r>
              <a:rPr lang="fa-IR" dirty="0" smtClean="0">
                <a:cs typeface="B Lotus" pitchFamily="2" charset="-78"/>
              </a:rPr>
              <a:t>می دهد</a:t>
            </a:r>
            <a:r>
              <a:rPr lang="fa-IR" dirty="0">
                <a:cs typeface="B Lotus" pitchFamily="2" charset="-78"/>
              </a:rPr>
              <a:t>؛ اثر بخشی تمرین ذهنی به توانایی تصویر سازی فرد </a:t>
            </a:r>
            <a:r>
              <a:rPr lang="fa-IR" dirty="0" smtClean="0">
                <a:cs typeface="B Lotus" pitchFamily="2" charset="-78"/>
              </a:rPr>
              <a:t>مربوط </a:t>
            </a:r>
            <a:r>
              <a:rPr lang="fa-IR" dirty="0">
                <a:cs typeface="B Lotus" pitchFamily="2" charset="-78"/>
              </a:rPr>
              <a:t>است.</a:t>
            </a:r>
          </a:p>
          <a:p>
            <a:pPr algn="just"/>
            <a:r>
              <a:rPr lang="fa-IR" dirty="0">
                <a:cs typeface="B Lotus" pitchFamily="2" charset="-78"/>
              </a:rPr>
              <a:t>مطالعات گسترده هال و همکارانش:</a:t>
            </a:r>
          </a:p>
          <a:p>
            <a:pPr algn="just"/>
            <a:r>
              <a:rPr lang="fa-IR" dirty="0">
                <a:cs typeface="B Lotus" pitchFamily="2" charset="-78"/>
              </a:rPr>
              <a:t>برخی از </a:t>
            </a:r>
            <a:r>
              <a:rPr lang="fa-IR" dirty="0" smtClean="0">
                <a:cs typeface="B Lotus" pitchFamily="2" charset="-78"/>
              </a:rPr>
              <a:t>مردم</a:t>
            </a:r>
            <a:r>
              <a:rPr lang="en-US" dirty="0" smtClean="0">
                <a:cs typeface="B Lotus" pitchFamily="2" charset="-78"/>
              </a:rPr>
              <a:t> </a:t>
            </a:r>
            <a:r>
              <a:rPr lang="fa-IR" dirty="0">
                <a:cs typeface="B Lotus" pitchFamily="2" charset="-78"/>
              </a:rPr>
              <a:t>در تصور عملی که برایشان توضیح داده </a:t>
            </a:r>
            <a:r>
              <a:rPr lang="fa-IR" dirty="0" smtClean="0">
                <a:cs typeface="B Lotus" pitchFamily="2" charset="-78"/>
              </a:rPr>
              <a:t>می</a:t>
            </a:r>
            <a:r>
              <a:rPr lang="fa-IR" dirty="0">
                <a:cs typeface="B Lotus" pitchFamily="2" charset="-78"/>
              </a:rPr>
              <a:t> </a:t>
            </a:r>
            <a:r>
              <a:rPr lang="fa-IR" dirty="0" smtClean="0">
                <a:cs typeface="B Lotus" pitchFamily="2" charset="-78"/>
              </a:rPr>
              <a:t>شود </a:t>
            </a:r>
            <a:r>
              <a:rPr lang="fa-IR" dirty="0">
                <a:cs typeface="B Lotus" pitchFamily="2" charset="-78"/>
              </a:rPr>
              <a:t>با </a:t>
            </a:r>
            <a:r>
              <a:rPr lang="fa-IR" dirty="0" smtClean="0">
                <a:cs typeface="B Lotus" pitchFamily="2" charset="-78"/>
              </a:rPr>
              <a:t>دشواری </a:t>
            </a:r>
            <a:r>
              <a:rPr lang="fa-IR" dirty="0">
                <a:cs typeface="B Lotus" pitchFamily="2" charset="-78"/>
              </a:rPr>
              <a:t>مواجه اند</a:t>
            </a:r>
            <a:r>
              <a:rPr lang="fa-IR" dirty="0" smtClean="0">
                <a:cs typeface="B Lotus" pitchFamily="2" charset="-78"/>
              </a:rPr>
              <a:t>؛ در </a:t>
            </a:r>
            <a:r>
              <a:rPr lang="fa-IR" dirty="0">
                <a:cs typeface="B Lotus" pitchFamily="2" charset="-78"/>
              </a:rPr>
              <a:t>حالی که دیگران می توانند با وضوح و کنترل زیادی تصور کنند.</a:t>
            </a:r>
            <a:r>
              <a:rPr lang="en-US" dirty="0">
                <a:cs typeface="B Lotus" pitchFamily="2" charset="-78"/>
              </a:rPr>
              <a:t> </a:t>
            </a:r>
          </a:p>
          <a:p>
            <a:pPr algn="just"/>
            <a:r>
              <a:rPr lang="fa-IR" dirty="0">
                <a:cs typeface="B Lotus" pitchFamily="2" charset="-78"/>
              </a:rPr>
              <a:t>پر اهمیت ترین مشکل تصویر سازی ذهنی تشخیص این مسئله است که خود این قابلیت یک مهارت است.</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a:xfrm>
            <a:off x="762000" y="838200"/>
            <a:ext cx="7924800" cy="1143000"/>
          </a:xfrm>
        </p:spPr>
        <p:txBody>
          <a:bodyPr/>
          <a:lstStyle/>
          <a:p>
            <a:pPr algn="ctr"/>
            <a:r>
              <a:rPr lang="fa-IR" dirty="0" smtClean="0">
                <a:solidFill>
                  <a:srgbClr val="7030A0"/>
                </a:solidFill>
                <a:cs typeface="B Titr" pitchFamily="2" charset="-78"/>
              </a:rPr>
              <a:t>تمرین هایی برای بدست آوردن توانایی تصویرسازی ذهنی</a:t>
            </a:r>
            <a:endParaRPr lang="en-US" dirty="0">
              <a:solidFill>
                <a:srgbClr val="7030A0"/>
              </a:solidFill>
              <a:cs typeface="B Titr" pitchFamily="2" charset="-78"/>
            </a:endParaRPr>
          </a:p>
        </p:txBody>
      </p:sp>
      <p:sp>
        <p:nvSpPr>
          <p:cNvPr id="57347" name="Rectangle 3"/>
          <p:cNvSpPr>
            <a:spLocks noGrp="1" noChangeArrowheads="1"/>
          </p:cNvSpPr>
          <p:nvPr>
            <p:ph idx="1"/>
          </p:nvPr>
        </p:nvSpPr>
        <p:spPr>
          <a:xfrm>
            <a:off x="1066800" y="2362200"/>
            <a:ext cx="7464425" cy="4495800"/>
          </a:xfrm>
        </p:spPr>
        <p:txBody>
          <a:bodyPr/>
          <a:lstStyle/>
          <a:p>
            <a:pPr algn="just"/>
            <a:r>
              <a:rPr lang="fa-IR" b="1" dirty="0" smtClean="0">
                <a:cs typeface="B Lotus" pitchFamily="2" charset="-78"/>
              </a:rPr>
              <a:t> </a:t>
            </a:r>
            <a:r>
              <a:rPr lang="fa-IR" b="1" dirty="0">
                <a:cs typeface="B Lotus" pitchFamily="2" charset="-78"/>
              </a:rPr>
              <a:t>با </a:t>
            </a:r>
            <a:r>
              <a:rPr lang="fa-IR" b="1" dirty="0" smtClean="0">
                <a:cs typeface="B Lotus" pitchFamily="2" charset="-78"/>
              </a:rPr>
              <a:t>مهارت هایی </a:t>
            </a:r>
            <a:r>
              <a:rPr lang="fa-IR" b="1" dirty="0">
                <a:cs typeface="B Lotus" pitchFamily="2" charset="-78"/>
              </a:rPr>
              <a:t>که خوب انجام </a:t>
            </a:r>
            <a:r>
              <a:rPr lang="fa-IR" b="1" dirty="0" smtClean="0">
                <a:cs typeface="B Lotus" pitchFamily="2" charset="-78"/>
              </a:rPr>
              <a:t>می دهید </a:t>
            </a:r>
            <a:r>
              <a:rPr lang="fa-IR" b="1" dirty="0">
                <a:cs typeface="B Lotus" pitchFamily="2" charset="-78"/>
              </a:rPr>
              <a:t>تمرین را شروع کنید.</a:t>
            </a:r>
          </a:p>
          <a:p>
            <a:pPr algn="just"/>
            <a:r>
              <a:rPr lang="fa-IR" b="1" dirty="0">
                <a:cs typeface="B Lotus" pitchFamily="2" charset="-78"/>
              </a:rPr>
              <a:t>سپس روی </a:t>
            </a:r>
            <a:r>
              <a:rPr lang="fa-IR" b="1" dirty="0" smtClean="0">
                <a:cs typeface="B Lotus" pitchFamily="2" charset="-78"/>
              </a:rPr>
              <a:t>مهارت هایی </a:t>
            </a:r>
            <a:r>
              <a:rPr lang="fa-IR" b="1" dirty="0">
                <a:cs typeface="B Lotus" pitchFamily="2" charset="-78"/>
              </a:rPr>
              <a:t>که می خواهید آن را بهبود بخشید امتحان کنید.</a:t>
            </a:r>
          </a:p>
          <a:p>
            <a:pPr algn="just"/>
            <a:r>
              <a:rPr lang="fa-IR" b="1" dirty="0">
                <a:cs typeface="B Lotus" pitchFamily="2" charset="-78"/>
              </a:rPr>
              <a:t>سعی کنید مهارتی را که روی آن کار می کنید احساس کنید.</a:t>
            </a:r>
          </a:p>
          <a:p>
            <a:pPr algn="just"/>
            <a:r>
              <a:rPr lang="fa-IR" b="1" dirty="0">
                <a:cs typeface="B Lotus" pitchFamily="2" charset="-78"/>
              </a:rPr>
              <a:t>کارهایی </a:t>
            </a:r>
            <a:r>
              <a:rPr lang="fa-IR" b="1" dirty="0" smtClean="0">
                <a:cs typeface="B Lotus" pitchFamily="2" charset="-78"/>
              </a:rPr>
              <a:t>را که می خواهید </a:t>
            </a:r>
            <a:r>
              <a:rPr lang="fa-IR" b="1" dirty="0">
                <a:cs typeface="B Lotus" pitchFamily="2" charset="-78"/>
              </a:rPr>
              <a:t>در هر جلسه انجام دهید در مسیر رسیدن به محل تمرین در ذهن خود مرور کنید.</a:t>
            </a:r>
            <a:endParaRPr lang="en-US" b="1" dirty="0">
              <a:cs typeface="B Lotus"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1" eaLnBrk="1" fontAlgn="base" latinLnBrk="0" hangingPunct="1">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8785</TotalTime>
  <Words>8483</Words>
  <Application>Microsoft Office PowerPoint</Application>
  <PresentationFormat>On-screen Show (4:3)</PresentationFormat>
  <Paragraphs>672</Paragraphs>
  <Slides>150</Slides>
  <Notes>6</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150</vt:i4>
      </vt:variant>
    </vt:vector>
  </HeadingPairs>
  <TitlesOfParts>
    <vt:vector size="165" baseType="lpstr">
      <vt:lpstr>Agency FB</vt:lpstr>
      <vt:lpstr>Arial</vt:lpstr>
      <vt:lpstr>B Badr</vt:lpstr>
      <vt:lpstr>B Lotus</vt:lpstr>
      <vt:lpstr>B Mitra</vt:lpstr>
      <vt:lpstr>B Nazanin</vt:lpstr>
      <vt:lpstr>B Titr</vt:lpstr>
      <vt:lpstr>B Zar</vt:lpstr>
      <vt:lpstr>Calibri</vt:lpstr>
      <vt:lpstr>Impact</vt:lpstr>
      <vt:lpstr>Times New Roman</vt:lpstr>
      <vt:lpstr>Verdana</vt:lpstr>
      <vt:lpstr>Wingdings</vt:lpstr>
      <vt:lpstr>Wingdings 2</vt:lpstr>
      <vt:lpstr>Capsules</vt:lpstr>
      <vt:lpstr>PowerPoint Presentation</vt:lpstr>
      <vt:lpstr>منابع مورد استفاده</vt:lpstr>
      <vt:lpstr>رفتار حرکتی</vt:lpstr>
      <vt:lpstr>PowerPoint Presentation</vt:lpstr>
      <vt:lpstr> مهارت :</vt:lpstr>
      <vt:lpstr>مهارت: نوع تکلیف</vt:lpstr>
      <vt:lpstr>1- طبقه بندی مهارت ها بر حسب سازماندهی تکلیف</vt:lpstr>
      <vt:lpstr>PowerPoint Presentation</vt:lpstr>
      <vt:lpstr>PowerPoint Presentation</vt:lpstr>
      <vt:lpstr>PowerPoint Presentation</vt:lpstr>
      <vt:lpstr>PowerPoint Presentation</vt:lpstr>
      <vt:lpstr>3- طبقه بندی مهارت ها بر حسب قابل پیش بینی بودن محیط</vt:lpstr>
      <vt:lpstr>PowerPoint Presentation</vt:lpstr>
      <vt:lpstr>طبقه بندی مهارت بر اساس دیدگاه کارآمدی مهارت</vt:lpstr>
      <vt:lpstr>PowerPoint Presentation</vt:lpstr>
      <vt:lpstr>رویکرد پردازش اطلاعات </vt:lpstr>
      <vt:lpstr>مراحل پردازش اطلاعات مرحله شناسایی محرک</vt:lpstr>
      <vt:lpstr>مراحل پردازش اطلاعات مرحله گزینش – پاسخ </vt:lpstr>
      <vt:lpstr>مراحل پردازش اطلاعات مرحله برنامه ریزی – پاسخ </vt:lpstr>
      <vt:lpstr>زمان واکنش و تصمیم گیری </vt:lpstr>
      <vt:lpstr>زمان واکنش و تصمیم گیری </vt:lpstr>
      <vt:lpstr>زمان واکنش و تصمیم گیری </vt:lpstr>
      <vt:lpstr>زمان واکنش و تصمیم گیری</vt:lpstr>
      <vt:lpstr>PowerPoint Presentation</vt:lpstr>
      <vt:lpstr>تعداد محرک – پاسخ  </vt:lpstr>
      <vt:lpstr>تعداد محرک – پاسخ  </vt:lpstr>
      <vt:lpstr>سازگاری محرک – پاسخ  </vt:lpstr>
      <vt:lpstr>نوع و مقدار تمرین</vt:lpstr>
      <vt:lpstr>نوع و مقدار تمرین</vt:lpstr>
      <vt:lpstr>نوع و مقدار تمرین</vt:lpstr>
      <vt:lpstr>PowerPoint Presentation</vt:lpstr>
      <vt:lpstr>پیش بینی کردن برای تقلیل تاخیر</vt:lpstr>
      <vt:lpstr>پیش بینی کردن برای تقلیل تاخیر</vt:lpstr>
      <vt:lpstr>1- پیش بینی فضایی</vt:lpstr>
      <vt:lpstr>2- پیش بینی زمانی</vt:lpstr>
      <vt:lpstr>فواید پیش بینی</vt:lpstr>
      <vt:lpstr>فواید پیش بینی</vt:lpstr>
      <vt:lpstr>توجه</vt:lpstr>
      <vt:lpstr>انگیختگی</vt:lpstr>
      <vt:lpstr>PowerPoint Presentation</vt:lpstr>
      <vt:lpstr>PowerPoint Presentation</vt:lpstr>
      <vt:lpstr>PowerPoint Presentation</vt:lpstr>
      <vt:lpstr>باریکی ادراکی</vt:lpstr>
      <vt:lpstr>PowerPoint Presentation</vt:lpstr>
      <vt:lpstr>نظریه بهره برداری از نشانه ها</vt:lpstr>
      <vt:lpstr>نظریه بهره برداری از نشانه ها</vt:lpstr>
      <vt:lpstr>PowerPoint Presentation</vt:lpstr>
      <vt:lpstr>PowerPoint Presentation</vt:lpstr>
      <vt:lpstr>محدودیت در توانایی پردازش اطلاعات</vt:lpstr>
      <vt:lpstr>محدودیت در توانایی پردازش اطلاعات</vt:lpstr>
      <vt:lpstr>توجه واجرای انسانی محدودیت در توانایی پردازش اطلاعات</vt:lpstr>
      <vt:lpstr>ویژگی های توجه</vt:lpstr>
      <vt:lpstr>PowerPoint Presentation</vt:lpstr>
      <vt:lpstr>PowerPoint Presentation</vt:lpstr>
      <vt:lpstr>حرکاتی که شما به صورت ماهرانه انجام می دهید ناشی از تمرین زیاد است.</vt:lpstr>
      <vt:lpstr>دوره بی پاسخی روانشناختی (تاخیر در پاسخ به دومین محرک)</vt:lpstr>
      <vt:lpstr>دوره بی پاسخی روانشناختی (تاخیر در پاسخ به دومین محرک)</vt:lpstr>
      <vt:lpstr>PowerPoint Presentation</vt:lpstr>
      <vt:lpstr>دوره بی پاسخی روانشناختی (تاخیر در پاسخ به دومین محرک)</vt:lpstr>
      <vt:lpstr>دستها چه موقع در کار هم دخالت می کنند</vt:lpstr>
      <vt:lpstr>PowerPoint Presentation</vt:lpstr>
      <vt:lpstr>دستها چه موقع در کار هم دخالت می کنند</vt:lpstr>
      <vt:lpstr>سیستمهای سه گانه حافظه</vt:lpstr>
      <vt:lpstr>سیستمهای سه گانه حافظه</vt:lpstr>
      <vt:lpstr>سیستمهای سه گانه حافظه</vt:lpstr>
      <vt:lpstr>سیستمهای سه گانه حافظه</vt:lpstr>
      <vt:lpstr>سیستمهای سه گانه حافظه</vt:lpstr>
      <vt:lpstr>مراحل یادگیری   </vt:lpstr>
      <vt:lpstr>مرحله کلامی – شناختی</vt:lpstr>
      <vt:lpstr>مرحله حرکتی</vt:lpstr>
      <vt:lpstr>مرحله خودکاری</vt:lpstr>
      <vt:lpstr>PowerPoint Presentation</vt:lpstr>
      <vt:lpstr>PowerPoint Presentation</vt:lpstr>
      <vt:lpstr>PowerPoint Presentation</vt:lpstr>
      <vt:lpstr>PowerPoint Presentation</vt:lpstr>
      <vt:lpstr>PowerPoint Presentation</vt:lpstr>
      <vt:lpstr>اصول بنیادی تمرین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تمرین ذهنی Mental practice</vt:lpstr>
      <vt:lpstr>تعریف تمرین ذهنی</vt:lpstr>
      <vt:lpstr>زمان استفاده از تمرین ذهنی</vt:lpstr>
      <vt:lpstr>PowerPoint Presentation</vt:lpstr>
      <vt:lpstr>PowerPoint Presentation</vt:lpstr>
      <vt:lpstr>PowerPoint Presentation</vt:lpstr>
      <vt:lpstr>PowerPoint Presentation</vt:lpstr>
      <vt:lpstr>انواع تصویر سازی</vt:lpstr>
      <vt:lpstr>PowerPoint Presentation</vt:lpstr>
      <vt:lpstr>PowerPoint Presentation</vt:lpstr>
      <vt:lpstr>تمرین ذهنی و کسب مهارت</vt:lpstr>
      <vt:lpstr>تمرین ذهنی وتوانایی تصویر سازی</vt:lpstr>
      <vt:lpstr>تمرین هایی برای بدست آوردن توانایی تصویرسازی ذهنی</vt:lpstr>
      <vt:lpstr>تصویرسازی ذهنی چگونه عمل می کند؟</vt:lpstr>
      <vt:lpstr>تصویرسازی ذهنی چگونه عمل می کند؟</vt:lpstr>
      <vt:lpstr>تئوری عصبی عضلانی</vt:lpstr>
      <vt:lpstr>تئوری  شناختی</vt:lpstr>
      <vt:lpstr>PowerPoint Presentation</vt:lpstr>
      <vt:lpstr>اهمیت و ضرورت استفاده از تمرین ذهنی</vt:lpstr>
      <vt:lpstr>PowerPoint Presentation</vt:lpstr>
      <vt:lpstr>تمرین مسدود و تمرین تصادفی</vt:lpstr>
      <vt:lpstr>تمرین مسدود</vt:lpstr>
      <vt:lpstr>تمرین تصادفی</vt:lpstr>
      <vt:lpstr>آثار دو برنامه تمرینی چیست</vt:lpstr>
      <vt:lpstr>چرا تمرین تصادفی موثر است</vt:lpstr>
      <vt:lpstr>PowerPoint Presentation</vt:lpstr>
      <vt:lpstr>چگونه از تمرین تصادفی در آموزش استفاده شود</vt:lpstr>
      <vt:lpstr>PowerPoint Presentation</vt:lpstr>
      <vt:lpstr>بازخورد</vt:lpstr>
      <vt:lpstr>PowerPoint Presentation</vt:lpstr>
      <vt:lpstr> طبقه بندی بازخورد</vt:lpstr>
      <vt:lpstr>بازخورد درونی</vt:lpstr>
      <vt:lpstr>بازخورد بیرونی</vt:lpstr>
      <vt:lpstr>PowerPoint Presentation</vt:lpstr>
      <vt:lpstr>آگاهی از نتیجه</vt:lpstr>
      <vt:lpstr>آگاهی از اجرا</vt:lpstr>
      <vt:lpstr>بازخورد بیرونی </vt:lpstr>
      <vt:lpstr>ویژگی انگیزشی بازخورد</vt:lpstr>
      <vt:lpstr>ویژگیهای تقویتی بازخورد</vt:lpstr>
      <vt:lpstr>ویژگیهای تقویتی بازخورد</vt:lpstr>
      <vt:lpstr>PowerPoint Presentation</vt:lpstr>
      <vt:lpstr>بازخورد باید شامل چه اطلاعاتی باشد ؟</vt:lpstr>
      <vt:lpstr>همخوانی بازخورد با آنچه که قابل کنترل است.</vt:lpstr>
      <vt:lpstr>مقدارخبرهای بازخورد</vt:lpstr>
      <vt:lpstr>بازخورد در باره جهت ؛ اندازه و دقت</vt:lpstr>
      <vt:lpstr>PowerPoint Presentation</vt:lpstr>
      <vt:lpstr>بازخورد تجویزی</vt:lpstr>
      <vt:lpstr>فیلم  و سایر تجهیزات بازخوردی</vt:lpstr>
      <vt:lpstr>برنامه ریزی بازخورد چگونه بر یادگیری تاثیر  می گذارد</vt:lpstr>
      <vt:lpstr>PowerPoint Presentation</vt:lpstr>
      <vt:lpstr>PowerPoint Presentation</vt:lpstr>
      <vt:lpstr>کوشش های تهی</vt:lpstr>
      <vt:lpstr>چند نکته کاربردی</vt:lpstr>
      <vt:lpstr>برنامه ریزی بازخورد چگونه بر یادگیری تاثیر می گذارد</vt:lpstr>
      <vt:lpstr>PowerPoint Presentation</vt:lpstr>
      <vt:lpstr>برنامه ریزی بازخورد چگونه بر یادگیری تاثیر می گذارد</vt:lpstr>
      <vt:lpstr>برنامه ریزی بازخورد چگونه بر یادگیری تاثیر می گذارد</vt:lpstr>
      <vt:lpstr>برنامه ریزی بازخورد چگونه بر یادگیری تاثیر می گذارد</vt:lpstr>
      <vt:lpstr>چه زمانی باید خبرهای بازخوردی را ارائه کرد؟</vt:lpstr>
      <vt:lpstr>بازخورد آنی</vt:lpstr>
      <vt:lpstr>توجه</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Other</dc:creator>
  <cp:lastModifiedBy>Windows User</cp:lastModifiedBy>
  <cp:revision>473</cp:revision>
  <dcterms:created xsi:type="dcterms:W3CDTF">2008-11-30T16:22:35Z</dcterms:created>
  <dcterms:modified xsi:type="dcterms:W3CDTF">2020-01-18T11:40:58Z</dcterms:modified>
</cp:coreProperties>
</file>